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0" r:id="rId6"/>
    <p:sldId id="260" r:id="rId7"/>
    <p:sldId id="261" r:id="rId8"/>
    <p:sldId id="267" r:id="rId9"/>
    <p:sldId id="262" r:id="rId10"/>
    <p:sldId id="269" r:id="rId11"/>
    <p:sldId id="264" r:id="rId12"/>
    <p:sldId id="265" r:id="rId13"/>
    <p:sldId id="266" r:id="rId14"/>
    <p:sldId id="268" r:id="rId15"/>
  </p:sldIdLst>
  <p:sldSz cx="18288000" cy="10287000"/>
  <p:notesSz cx="6858000" cy="9144000"/>
  <p:embeddedFontLst>
    <p:embeddedFont>
      <p:font typeface="Arimo" panose="020B0604020202020204" charset="0"/>
      <p:regular r:id="rId16"/>
    </p:embeddedFont>
    <p:embeddedFont>
      <p:font typeface="Clear Sans Regular Bold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lear Sans Regular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8" d="100"/>
          <a:sy n="48" d="100"/>
        </p:scale>
        <p:origin x="66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1100" y="8497447"/>
            <a:ext cx="16230600" cy="703233"/>
            <a:chOff x="0" y="0"/>
            <a:chExt cx="21640800" cy="937643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1640800" cy="41400"/>
            </a:xfrm>
            <a:prstGeom prst="rect">
              <a:avLst/>
            </a:prstGeom>
            <a:solidFill>
              <a:srgbClr val="CDA63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376964"/>
              <a:ext cx="13063310" cy="5606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0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5852433" y="585340"/>
              <a:ext cx="5788367" cy="2528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69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16672463" y="5034406"/>
            <a:ext cx="955485" cy="218188"/>
            <a:chOff x="0" y="0"/>
            <a:chExt cx="1273980" cy="290918"/>
          </a:xfrm>
        </p:grpSpPr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489944" y="0"/>
              <a:ext cx="290918" cy="290918"/>
              <a:chOff x="0" y="0"/>
              <a:chExt cx="1708150" cy="170815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0" y="1587"/>
              <a:ext cx="287744" cy="287744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  <p:grpSp>
        <p:nvGrpSpPr>
          <p:cNvPr id="14" name="Group 14"/>
          <p:cNvGrpSpPr/>
          <p:nvPr/>
        </p:nvGrpSpPr>
        <p:grpSpPr>
          <a:xfrm>
            <a:off x="1028700" y="1028700"/>
            <a:ext cx="907930" cy="905059"/>
            <a:chOff x="0" y="0"/>
            <a:chExt cx="1210574" cy="1206746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210574" cy="1206746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241518" y="330646"/>
              <a:ext cx="727537" cy="5860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48"/>
                </a:lnSpc>
              </a:pPr>
              <a:r>
                <a:rPr lang="en-US" sz="3043">
                  <a:solidFill>
                    <a:srgbClr val="FAFAFA"/>
                  </a:solidFill>
                  <a:latin typeface="Cormorant Garamond Bold Bold"/>
                </a:rPr>
                <a:t>HP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6791491" y="1295377"/>
            <a:ext cx="717430" cy="403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128"/>
              </a:lnSpc>
            </a:pPr>
            <a:r>
              <a:rPr lang="en-US" sz="2843">
                <a:solidFill>
                  <a:srgbClr val="1A1B18"/>
                </a:solidFill>
                <a:latin typeface="Cormorant Garamond Bold Bold"/>
              </a:rPr>
              <a:t>HP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369601" y="479967"/>
            <a:ext cx="8139127" cy="148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6"/>
              </a:lnSpc>
            </a:pPr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Областное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государственное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автономное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профессиональное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образовательное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учреждение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ts val="2886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Белгородский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индустриальный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колледж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>
              <a:lnSpc>
                <a:spcPts val="2886"/>
              </a:lnSpc>
            </a:pPr>
            <a:endParaRPr lang="en-US" sz="700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067800" y="8506131"/>
            <a:ext cx="8851376" cy="1231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 spc="-37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Выполнил</a:t>
            </a:r>
            <a:r>
              <a:rPr lang="en-US" sz="2499" spc="-3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99" spc="-37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обучающ</a:t>
            </a:r>
            <a:r>
              <a:rPr lang="ru-RU" sz="2499" spc="-37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ий</a:t>
            </a:r>
            <a:r>
              <a:rPr lang="en-US" sz="2499" spc="-37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ся</a:t>
            </a:r>
            <a:r>
              <a:rPr lang="en-US" sz="2499" spc="-37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99" spc="-37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гр</a:t>
            </a:r>
            <a:r>
              <a:rPr lang="en-US" sz="2499" spc="-37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22 ОДЛ</a:t>
            </a:r>
          </a:p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 spc="-37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Якушенко</a:t>
            </a:r>
            <a:r>
              <a:rPr lang="en-US" sz="2499" spc="-37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99" spc="-37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Арсений</a:t>
            </a:r>
            <a:endParaRPr lang="en-US" sz="2499" spc="-37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 spc="-37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Руководитель</a:t>
            </a:r>
            <a:r>
              <a:rPr lang="en-US" sz="2499" spc="-37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99" spc="-37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Костина</a:t>
            </a:r>
            <a:r>
              <a:rPr lang="en-US" sz="2499" spc="-37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Н.А.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920961" y="3172925"/>
            <a:ext cx="831775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solidFill>
                  <a:srgbClr val="1A1B18"/>
                </a:solidFill>
                <a:latin typeface="Clear Sans Regular" charset="0"/>
                <a:cs typeface="Clear Sans Regular" charset="0"/>
              </a:rPr>
              <a:t>Презентация</a:t>
            </a:r>
            <a:r>
              <a:rPr lang="en-US" sz="3600" dirty="0">
                <a:solidFill>
                  <a:srgbClr val="1A1B18"/>
                </a:solidFill>
                <a:latin typeface="Clear Sans Regular" charset="0"/>
                <a:cs typeface="Clear Sans Regular" charset="0"/>
              </a:rPr>
              <a:t> </a:t>
            </a:r>
            <a:r>
              <a:rPr lang="en-US" sz="3600" dirty="0" err="1">
                <a:solidFill>
                  <a:srgbClr val="1A1B18"/>
                </a:solidFill>
                <a:latin typeface="Clear Sans Regular" charset="0"/>
                <a:cs typeface="Clear Sans Regular" charset="0"/>
              </a:rPr>
              <a:t>бизнес</a:t>
            </a:r>
            <a:r>
              <a:rPr lang="en-US" sz="3600" dirty="0">
                <a:solidFill>
                  <a:srgbClr val="1A1B18"/>
                </a:solidFill>
                <a:latin typeface="Clear Sans Regular" charset="0"/>
                <a:cs typeface="Clear Sans Regular" charset="0"/>
              </a:rPr>
              <a:t> </a:t>
            </a:r>
            <a:r>
              <a:rPr lang="en-US" sz="3600" dirty="0" err="1">
                <a:solidFill>
                  <a:srgbClr val="1A1B18"/>
                </a:solidFill>
                <a:latin typeface="Clear Sans Regular" charset="0"/>
                <a:cs typeface="Clear Sans Regular" charset="0"/>
              </a:rPr>
              <a:t>проекта</a:t>
            </a:r>
            <a:r>
              <a:rPr lang="en-US" sz="3600" dirty="0">
                <a:solidFill>
                  <a:srgbClr val="1A1B18"/>
                </a:solidFill>
                <a:latin typeface="Clear Sans Regular" charset="0"/>
                <a:cs typeface="Clear Sans Regular" charset="0"/>
              </a:rPr>
              <a:t> </a:t>
            </a:r>
            <a:r>
              <a:rPr lang="en-US" sz="3600" dirty="0" err="1">
                <a:solidFill>
                  <a:srgbClr val="1A1B18"/>
                </a:solidFill>
                <a:latin typeface="Clear Sans Regular" charset="0"/>
                <a:cs typeface="Clear Sans Regular" charset="0"/>
              </a:rPr>
              <a:t>организации</a:t>
            </a:r>
            <a:r>
              <a:rPr lang="en-US" sz="3600" dirty="0">
                <a:solidFill>
                  <a:srgbClr val="1A1B18"/>
                </a:solidFill>
                <a:latin typeface="Clear Sans Regular" charset="0"/>
                <a:cs typeface="Clear Sans Regular" charset="0"/>
              </a:rPr>
              <a:t> </a:t>
            </a:r>
            <a:r>
              <a:rPr lang="en-US" sz="3600" dirty="0" err="1">
                <a:solidFill>
                  <a:srgbClr val="1A1B18"/>
                </a:solidFill>
                <a:latin typeface="Clear Sans Regular" charset="0"/>
                <a:cs typeface="Clear Sans Regular" charset="0"/>
              </a:rPr>
              <a:t>по</a:t>
            </a:r>
            <a:r>
              <a:rPr lang="en-US" sz="3600" dirty="0">
                <a:solidFill>
                  <a:srgbClr val="1A1B18"/>
                </a:solidFill>
                <a:latin typeface="Clear Sans Regular" charset="0"/>
                <a:cs typeface="Clear Sans Regular" charset="0"/>
              </a:rPr>
              <a:t> </a:t>
            </a:r>
            <a:r>
              <a:rPr lang="en-US" sz="3600" dirty="0" err="1">
                <a:solidFill>
                  <a:srgbClr val="1A1B18"/>
                </a:solidFill>
                <a:latin typeface="Clear Sans Regular" charset="0"/>
                <a:cs typeface="Clear Sans Regular" charset="0"/>
              </a:rPr>
              <a:t>проведению</a:t>
            </a:r>
            <a:r>
              <a:rPr lang="en-US" sz="3600" dirty="0">
                <a:solidFill>
                  <a:srgbClr val="1A1B18"/>
                </a:solidFill>
                <a:latin typeface="Clear Sans Regular" charset="0"/>
                <a:cs typeface="Clear Sans Regular" charset="0"/>
              </a:rPr>
              <a:t> </a:t>
            </a:r>
            <a:r>
              <a:rPr lang="en-US" sz="3600" dirty="0" err="1">
                <a:solidFill>
                  <a:srgbClr val="1A1B18"/>
                </a:solidFill>
                <a:latin typeface="Clear Sans Regular" charset="0"/>
                <a:cs typeface="Clear Sans Regular" charset="0"/>
              </a:rPr>
              <a:t>мероприятий</a:t>
            </a:r>
            <a:r>
              <a:rPr lang="en-US" sz="3600" dirty="0">
                <a:solidFill>
                  <a:srgbClr val="1A1B18"/>
                </a:solidFill>
                <a:latin typeface="Clear Sans Regular" charset="0"/>
                <a:cs typeface="Clear Sans Regular" charset="0"/>
              </a:rPr>
              <a:t> с </a:t>
            </a:r>
            <a:r>
              <a:rPr lang="en-US" sz="3600" dirty="0" err="1">
                <a:solidFill>
                  <a:srgbClr val="1A1B18"/>
                </a:solidFill>
                <a:latin typeface="Clear Sans Regular" charset="0"/>
                <a:cs typeface="Clear Sans Regular" charset="0"/>
              </a:rPr>
              <a:t>использованием</a:t>
            </a:r>
            <a:r>
              <a:rPr lang="en-US" sz="3600" dirty="0">
                <a:solidFill>
                  <a:srgbClr val="1A1B18"/>
                </a:solidFill>
                <a:latin typeface="Clear Sans Regular" charset="0"/>
                <a:cs typeface="Clear Sans Regular" charset="0"/>
              </a:rPr>
              <a:t> ЗD </a:t>
            </a:r>
            <a:r>
              <a:rPr lang="en-US" sz="3600" dirty="0" err="1">
                <a:solidFill>
                  <a:srgbClr val="1A1B18"/>
                </a:solidFill>
                <a:latin typeface="Clear Sans Regular" charset="0"/>
                <a:cs typeface="Clear Sans Regular" charset="0"/>
              </a:rPr>
              <a:t>технологий</a:t>
            </a:r>
            <a:r>
              <a:rPr lang="en-US" sz="3600" dirty="0">
                <a:solidFill>
                  <a:srgbClr val="1A1B18"/>
                </a:solidFill>
                <a:latin typeface="Clear Sans Regular" charset="0"/>
                <a:cs typeface="Clear Sans Regular" charset="0"/>
              </a:rPr>
              <a:t> "</a:t>
            </a:r>
            <a:r>
              <a:rPr lang="en-US" sz="3600" dirty="0" err="1">
                <a:solidFill>
                  <a:srgbClr val="1A1B18"/>
                </a:solidFill>
                <a:latin typeface="Clear Sans Regular" charset="0"/>
                <a:cs typeface="Clear Sans Regular" charset="0"/>
              </a:rPr>
              <a:t>Holo</a:t>
            </a:r>
            <a:r>
              <a:rPr lang="en-US" sz="3600" dirty="0">
                <a:solidFill>
                  <a:srgbClr val="1A1B18"/>
                </a:solidFill>
                <a:latin typeface="Clear Sans Regular" charset="0"/>
                <a:cs typeface="Clear Sans Regular" charset="0"/>
              </a:rPr>
              <a:t> Present"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9993" y="3962471"/>
            <a:ext cx="5324781" cy="214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541870" y="1028700"/>
            <a:ext cx="907930" cy="907930"/>
            <a:chOff x="0" y="0"/>
            <a:chExt cx="1210574" cy="121057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210574" cy="1210574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152509" y="321122"/>
              <a:ext cx="905555" cy="564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3000" dirty="0" smtClean="0">
                  <a:solidFill>
                    <a:srgbClr val="FAFAFA"/>
                  </a:solidFill>
                  <a:latin typeface="Cormorant Garamond Bold Bold"/>
                </a:rPr>
                <a:t>HP</a:t>
              </a:r>
              <a:endParaRPr lang="en-US" sz="3000" dirty="0">
                <a:solidFill>
                  <a:srgbClr val="FAFAFA"/>
                </a:solidFill>
                <a:latin typeface="Cormorant Garamond Bold Bold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705600" y="672254"/>
            <a:ext cx="8016834" cy="8883604"/>
            <a:chOff x="-346967" y="-5688754"/>
            <a:chExt cx="10689112" cy="11844806"/>
          </a:xfrm>
        </p:grpSpPr>
        <p:sp>
          <p:nvSpPr>
            <p:cNvPr id="8" name="TextBox 8"/>
            <p:cNvSpPr txBox="1"/>
            <p:nvPr/>
          </p:nvSpPr>
          <p:spPr>
            <a:xfrm>
              <a:off x="-346967" y="-5688754"/>
              <a:ext cx="10689112" cy="27084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ru-RU" sz="4400" dirty="0" smtClean="0">
                  <a:solidFill>
                    <a:srgbClr val="1A1B18"/>
                  </a:solidFill>
                  <a:latin typeface="Cormorant Garamond Bold Bold"/>
                </a:rPr>
                <a:t>Примеры работ совместимых голографических вентиляторов</a:t>
              </a:r>
              <a:endParaRPr lang="en-US" sz="4400" dirty="0">
                <a:solidFill>
                  <a:srgbClr val="1A1B18"/>
                </a:solidFill>
                <a:latin typeface="Cormorant Garamond Bold Bold"/>
              </a:endParaRPr>
            </a:p>
          </p:txBody>
        </p:sp>
        <p:sp>
          <p:nvSpPr>
            <p:cNvPr id="10" name="AutoShape 10"/>
            <p:cNvSpPr/>
            <p:nvPr/>
          </p:nvSpPr>
          <p:spPr>
            <a:xfrm>
              <a:off x="0" y="6123417"/>
              <a:ext cx="9601200" cy="32635"/>
            </a:xfrm>
            <a:prstGeom prst="rect">
              <a:avLst/>
            </a:prstGeom>
            <a:solidFill>
              <a:srgbClr val="CDA63C"/>
            </a:solidFill>
          </p:spPr>
        </p:sp>
      </p:grpSp>
      <p:sp>
        <p:nvSpPr>
          <p:cNvPr id="11" name="AutoShape 11"/>
          <p:cNvSpPr/>
          <p:nvPr/>
        </p:nvSpPr>
        <p:spPr>
          <a:xfrm rot="-10800000">
            <a:off x="15836375" y="1028700"/>
            <a:ext cx="28575" cy="8229600"/>
          </a:xfrm>
          <a:prstGeom prst="rect">
            <a:avLst/>
          </a:prstGeom>
          <a:solidFill>
            <a:srgbClr val="CDA63C"/>
          </a:solidFill>
        </p:spPr>
      </p:sp>
      <p:grpSp>
        <p:nvGrpSpPr>
          <p:cNvPr id="12" name="Group 12"/>
          <p:cNvGrpSpPr/>
          <p:nvPr/>
        </p:nvGrpSpPr>
        <p:grpSpPr>
          <a:xfrm rot="5400000">
            <a:off x="16518092" y="8671463"/>
            <a:ext cx="955485" cy="218188"/>
            <a:chOff x="0" y="0"/>
            <a:chExt cx="1273980" cy="290918"/>
          </a:xfrm>
        </p:grpSpPr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489944" y="0"/>
              <a:ext cx="290918" cy="290918"/>
              <a:chOff x="0" y="0"/>
              <a:chExt cx="1708150" cy="170815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0" y="1587"/>
              <a:ext cx="287744" cy="287744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  <p:sp>
        <p:nvSpPr>
          <p:cNvPr id="19" name="TextBox 19"/>
          <p:cNvSpPr txBox="1"/>
          <p:nvPr/>
        </p:nvSpPr>
        <p:spPr>
          <a:xfrm>
            <a:off x="16541870" y="4934935"/>
            <a:ext cx="907930" cy="39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799" dirty="0" smtClean="0">
                <a:solidFill>
                  <a:srgbClr val="1A1B18"/>
                </a:solidFill>
                <a:latin typeface="Cormorant Garamond Bold Bold"/>
              </a:rPr>
              <a:t>HP</a:t>
            </a:r>
            <a:endParaRPr lang="en-US" sz="2799" dirty="0">
              <a:solidFill>
                <a:srgbClr val="1A1B18"/>
              </a:solidFill>
              <a:latin typeface="Cormorant Garamond Bold Bold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28700"/>
            <a:ext cx="4419600" cy="82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825" y="3018282"/>
            <a:ext cx="2956560" cy="52578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049" y="3018282"/>
            <a:ext cx="352738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6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2137300" y="1028700"/>
            <a:ext cx="28575" cy="8229600"/>
          </a:xfrm>
          <a:prstGeom prst="rect">
            <a:avLst/>
          </a:prstGeom>
          <a:solidFill>
            <a:srgbClr val="CDA63C"/>
          </a:solidFill>
        </p:spPr>
      </p:sp>
      <p:sp>
        <p:nvSpPr>
          <p:cNvPr id="4" name="TextBox 4"/>
          <p:cNvSpPr txBox="1"/>
          <p:nvPr/>
        </p:nvSpPr>
        <p:spPr>
          <a:xfrm>
            <a:off x="8240486" y="1028700"/>
            <a:ext cx="9372600" cy="2590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064"/>
              </a:lnSpc>
            </a:pPr>
            <a:r>
              <a:rPr lang="ru-RU" sz="9149" dirty="0" smtClean="0">
                <a:solidFill>
                  <a:srgbClr val="1A1B18"/>
                </a:solidFill>
                <a:latin typeface="Cormorant Garamond Bold Bold"/>
              </a:rPr>
              <a:t>Предполагаемая</a:t>
            </a:r>
          </a:p>
          <a:p>
            <a:pPr>
              <a:lnSpc>
                <a:spcPts val="10064"/>
              </a:lnSpc>
            </a:pPr>
            <a:r>
              <a:rPr lang="ru-RU" sz="9149" dirty="0" smtClean="0">
                <a:solidFill>
                  <a:srgbClr val="1A1B18"/>
                </a:solidFill>
                <a:latin typeface="Cormorant Garamond Bold Bold"/>
              </a:rPr>
              <a:t>прибыль</a:t>
            </a:r>
            <a:endParaRPr lang="en-US" sz="9149" dirty="0">
              <a:solidFill>
                <a:srgbClr val="1A1B18"/>
              </a:solidFill>
              <a:latin typeface="Cormorant Garamond Bold Bold"/>
            </a:endParaRPr>
          </a:p>
        </p:txBody>
      </p:sp>
      <p:sp>
        <p:nvSpPr>
          <p:cNvPr id="5" name="TextBox 5"/>
          <p:cNvSpPr txBox="1"/>
          <p:nvPr/>
        </p:nvSpPr>
        <p:spPr>
          <a:xfrm rot="-5400000">
            <a:off x="-1054392" y="6990590"/>
            <a:ext cx="4341275" cy="194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94"/>
              </a:lnSpc>
              <a:spcBef>
                <a:spcPct val="0"/>
              </a:spcBef>
            </a:pPr>
            <a:r>
              <a:rPr lang="en-US" sz="1210" spc="36">
                <a:solidFill>
                  <a:srgbClr val="1A1B18"/>
                </a:solidFill>
                <a:latin typeface="Clear Sans Regular"/>
              </a:rPr>
              <a:t>КОМПАНИЯ «КОМПТЕК» | ОБЩЕСТВЕННОЕ ОБСУЖДЕНИЕ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84198" y="1057275"/>
            <a:ext cx="717430" cy="39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2800" dirty="0" smtClean="0">
                <a:solidFill>
                  <a:srgbClr val="1A1B18"/>
                </a:solidFill>
                <a:latin typeface="Cormorant Garamond Bold Bold"/>
              </a:rPr>
              <a:t>HP</a:t>
            </a:r>
            <a:endParaRPr lang="en-US" sz="2800" dirty="0">
              <a:solidFill>
                <a:srgbClr val="1A1B18"/>
              </a:solidFill>
              <a:latin typeface="Cormorant Garamond Bold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8760530" y="3920624"/>
            <a:ext cx="8525499" cy="4781475"/>
            <a:chOff x="0" y="-603928"/>
            <a:chExt cx="11367331" cy="637530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-450024"/>
              <a:ext cx="230039" cy="259673"/>
            </a:xfrm>
            <a:prstGeom prst="rect">
              <a:avLst/>
            </a:prstGeom>
          </p:spPr>
        </p:pic>
        <p:sp>
          <p:nvSpPr>
            <p:cNvPr id="9" name="AutoShape 9"/>
            <p:cNvSpPr/>
            <p:nvPr/>
          </p:nvSpPr>
          <p:spPr>
            <a:xfrm>
              <a:off x="0" y="2189911"/>
              <a:ext cx="11351929" cy="42653"/>
            </a:xfrm>
            <a:prstGeom prst="rect">
              <a:avLst/>
            </a:prstGeom>
            <a:solidFill>
              <a:srgbClr val="CDA63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603850" y="-603928"/>
              <a:ext cx="10748079" cy="5274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50"/>
                </a:lnSpc>
              </a:pPr>
              <a:r>
                <a:rPr lang="ru-RU" sz="2500" spc="-37" dirty="0" smtClean="0">
                  <a:solidFill>
                    <a:srgbClr val="1A1B18"/>
                  </a:solidFill>
                  <a:latin typeface="Clear Sans Regular Bold"/>
                </a:rPr>
                <a:t>Производственная мощность</a:t>
              </a:r>
              <a:endParaRPr lang="en-US" sz="2500" spc="-37" dirty="0">
                <a:solidFill>
                  <a:srgbClr val="1A1B18"/>
                </a:solidFill>
                <a:latin typeface="Clear Sans Regular Bold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619251" y="2214885"/>
              <a:ext cx="10748079" cy="536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50"/>
                </a:lnSpc>
              </a:pPr>
              <a:r>
                <a:rPr lang="ru-RU" sz="2500" spc="-37" dirty="0" smtClean="0">
                  <a:solidFill>
                    <a:srgbClr val="1A1B18"/>
                  </a:solidFill>
                  <a:latin typeface="Clear Sans Regular Bold"/>
                </a:rPr>
                <a:t>Окупаемость фирмы</a:t>
              </a:r>
              <a:endParaRPr lang="en-US" sz="2500" spc="-37" dirty="0">
                <a:solidFill>
                  <a:srgbClr val="1A1B18"/>
                </a:solidFill>
                <a:latin typeface="Clear Sans Regular Bold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619252" y="5234684"/>
              <a:ext cx="10748079" cy="536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50"/>
                </a:lnSpc>
              </a:pPr>
              <a:r>
                <a:rPr lang="ru-RU" sz="2500" spc="-37" dirty="0" smtClean="0">
                  <a:solidFill>
                    <a:srgbClr val="1A1B18"/>
                  </a:solidFill>
                  <a:latin typeface="Clear Sans Regular Bold"/>
                </a:rPr>
                <a:t>Рентабельность</a:t>
              </a:r>
              <a:endParaRPr lang="en-US" sz="2500" spc="-37" dirty="0">
                <a:solidFill>
                  <a:srgbClr val="1A1B18"/>
                </a:solidFill>
                <a:latin typeface="Clear Sans Regular Bold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4977563"/>
              <a:ext cx="11351929" cy="42653"/>
            </a:xfrm>
            <a:prstGeom prst="rect">
              <a:avLst/>
            </a:prstGeom>
            <a:solidFill>
              <a:srgbClr val="CDA63C"/>
            </a:solidFill>
          </p:spPr>
        </p: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5403" y="2368791"/>
              <a:ext cx="230039" cy="259673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5403" y="5388590"/>
              <a:ext cx="230039" cy="259673"/>
            </a:xfrm>
            <a:prstGeom prst="rect">
              <a:avLst/>
            </a:prstGeom>
          </p:spPr>
        </p:pic>
      </p:grpSp>
      <p:sp>
        <p:nvSpPr>
          <p:cNvPr id="19" name="Прямоугольник 18"/>
          <p:cNvSpPr/>
          <p:nvPr/>
        </p:nvSpPr>
        <p:spPr>
          <a:xfrm>
            <a:off x="8772081" y="4340140"/>
            <a:ext cx="91156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Максимальная производственная мощность составляет 12 мероприятий в день. В среднем планируется проводить по 6 мероприятий в неделю, и подписание долгосрочного контракта раз в месяц. При планируемой загрузке это 24 мероприятия в месяц. Однако такой уровень занятости достигается только через пол года постоянной работы организации.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743707" y="6302687"/>
            <a:ext cx="9144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Срок окупаемости при первоначальных инвестициях в 656000 рублей составляет около 9 месяцев. Чистая ежемесячная прибыль проекта при выходе на плановые объемы продаж составит около 150000 (выполнение 16 заявок внутри города и 8 заявок за городом, также разработка 10 </a:t>
            </a:r>
            <a:r>
              <a:rPr lang="ru-RU" dirty="0" err="1"/>
              <a:t>анимаций</a:t>
            </a:r>
            <a:r>
              <a:rPr lang="ru-RU" dirty="0"/>
              <a:t>) рублей. Так же при минимальном выполнение заказов (8 заказов в городе и 4 за городом, а так же 5 разработок </a:t>
            </a:r>
            <a:r>
              <a:rPr lang="ru-RU" dirty="0" err="1"/>
              <a:t>анимаций</a:t>
            </a:r>
            <a:r>
              <a:rPr lang="ru-RU" dirty="0"/>
              <a:t>) доход может составить 74000 рублей.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760530" y="8754489"/>
            <a:ext cx="91271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Рентабельность продаж при среднем выполнении заказов в первый год работы составит 59,4%. Расчет выполнен по формуле (</a:t>
            </a:r>
            <a:r>
              <a:rPr lang="ru-RU" dirty="0" err="1"/>
              <a:t>Рпр</a:t>
            </a:r>
            <a:r>
              <a:rPr lang="ru-RU" dirty="0"/>
              <a:t> = </a:t>
            </a:r>
            <a:r>
              <a:rPr lang="ru-RU" dirty="0" err="1"/>
              <a:t>Ппр</a:t>
            </a:r>
            <a:r>
              <a:rPr lang="ru-RU" dirty="0"/>
              <a:t> / В * 100) </a:t>
            </a:r>
            <a:r>
              <a:rPr lang="ru-RU" dirty="0" err="1"/>
              <a:t>Рпр</a:t>
            </a:r>
            <a:r>
              <a:rPr lang="ru-RU" dirty="0"/>
              <a:t> = 89100 / 15000 * 100 = 59,4%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876300"/>
            <a:ext cx="4552950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117605"/>
            <a:ext cx="12999682" cy="1355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01"/>
              </a:lnSpc>
            </a:pPr>
            <a:r>
              <a:rPr lang="ru-RU" sz="9456" dirty="0" smtClean="0">
                <a:solidFill>
                  <a:srgbClr val="1A1B18"/>
                </a:solidFill>
                <a:latin typeface="Cormorant Garamond Bold Bold"/>
              </a:rPr>
              <a:t>Риски проекта</a:t>
            </a:r>
            <a:endParaRPr lang="en-US" sz="9456" dirty="0">
              <a:solidFill>
                <a:srgbClr val="1A1B18"/>
              </a:solidFill>
              <a:latin typeface="Cormorant Garamond Bold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955485" cy="218188"/>
            <a:chOff x="0" y="0"/>
            <a:chExt cx="1273980" cy="290918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489944" y="0"/>
              <a:ext cx="290918" cy="290918"/>
              <a:chOff x="0" y="0"/>
              <a:chExt cx="1708150" cy="170815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0" y="1587"/>
              <a:ext cx="287744" cy="28774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  <p:sp>
        <p:nvSpPr>
          <p:cNvPr id="10" name="AutoShape 10"/>
          <p:cNvSpPr/>
          <p:nvPr/>
        </p:nvSpPr>
        <p:spPr>
          <a:xfrm>
            <a:off x="1016779" y="3771900"/>
            <a:ext cx="16230600" cy="29618"/>
          </a:xfrm>
          <a:prstGeom prst="rect">
            <a:avLst/>
          </a:prstGeom>
          <a:solidFill>
            <a:srgbClr val="CDA63C"/>
          </a:solidFill>
        </p:spPr>
      </p:sp>
      <p:grpSp>
        <p:nvGrpSpPr>
          <p:cNvPr id="23" name="Group 23"/>
          <p:cNvGrpSpPr/>
          <p:nvPr/>
        </p:nvGrpSpPr>
        <p:grpSpPr>
          <a:xfrm>
            <a:off x="16351370" y="1028700"/>
            <a:ext cx="907930" cy="907930"/>
            <a:chOff x="0" y="0"/>
            <a:chExt cx="1210574" cy="1210574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1210574" cy="1210574"/>
              <a:chOff x="0" y="0"/>
              <a:chExt cx="6350000" cy="63500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  <p:sp>
          <p:nvSpPr>
            <p:cNvPr id="26" name="TextBox 26"/>
            <p:cNvSpPr txBox="1"/>
            <p:nvPr/>
          </p:nvSpPr>
          <p:spPr>
            <a:xfrm>
              <a:off x="241517" y="321122"/>
              <a:ext cx="727536" cy="564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3000" dirty="0" smtClean="0">
                  <a:solidFill>
                    <a:srgbClr val="FAFAFA"/>
                  </a:solidFill>
                  <a:latin typeface="Cormorant Garamond Bold Bold"/>
                </a:rPr>
                <a:t>HP</a:t>
              </a:r>
              <a:endParaRPr lang="en-US" sz="3000" dirty="0">
                <a:solidFill>
                  <a:srgbClr val="FAFAFA"/>
                </a:solidFill>
                <a:latin typeface="Cormorant Garamond Bold Bold"/>
              </a:endParaRPr>
            </a:p>
          </p:txBody>
        </p:sp>
      </p:grpSp>
      <p:sp>
        <p:nvSpPr>
          <p:cNvPr id="27" name="Прямоугольник 26"/>
          <p:cNvSpPr/>
          <p:nvPr/>
        </p:nvSpPr>
        <p:spPr>
          <a:xfrm>
            <a:off x="1112172" y="4000500"/>
            <a:ext cx="624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Внешние риски организации по проведению мероприятий с использованием 3D голограмм: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205926" y="5193408"/>
            <a:ext cx="5029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/>
              <a:t>Необходимость постоянно следить за обновлениями рынка и быть в тренде. Динамично растущий рынок </a:t>
            </a:r>
            <a:r>
              <a:rPr lang="ru-RU" dirty="0" err="1"/>
              <a:t>it</a:t>
            </a:r>
            <a:r>
              <a:rPr lang="ru-RU" dirty="0"/>
              <a:t>-технологий требует от участников постоянного отслеживания тенденций в компьютерной сфере и непрерывного развития. Решить проблему удастся при посещении тематических выставок, конкурсов в </a:t>
            </a:r>
            <a:r>
              <a:rPr lang="ru-RU" dirty="0" err="1"/>
              <a:t>it</a:t>
            </a:r>
            <a:r>
              <a:rPr lang="ru-RU" dirty="0"/>
              <a:t> сфере;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04" y="52197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1167826" y="7810500"/>
            <a:ext cx="5105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Современной проблемой также может являться - пандемия. Из-за отмены многих массовых мероприятий, возможна расторжение контрактов и потеря клиентов. Уменьшить этот риск позволит соблюдение медицинских мер предосторожности, при которых государство меньше оказывает «давление» на организации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04" y="779064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10267208" y="4000501"/>
            <a:ext cx="7401750" cy="646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Внутренние риски организации по проведению мероприятий с использованием 3D голограмм:</a:t>
            </a:r>
          </a:p>
        </p:txBody>
      </p:sp>
      <p:sp>
        <p:nvSpPr>
          <p:cNvPr id="7168" name="Прямоугольник 7167"/>
          <p:cNvSpPr/>
          <p:nvPr/>
        </p:nvSpPr>
        <p:spPr>
          <a:xfrm>
            <a:off x="10439400" y="5219261"/>
            <a:ext cx="518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/>
              <a:t>Разногласия среди сотрудников из-за количества выполнения заказов. Нивелировать этот риск, позволят специальные условия разделения зарплаты по окончанию рабочего периода.</a:t>
            </a:r>
          </a:p>
        </p:txBody>
      </p:sp>
      <p:sp>
        <p:nvSpPr>
          <p:cNvPr id="7171" name="Прямоугольник 7170"/>
          <p:cNvSpPr/>
          <p:nvPr/>
        </p:nvSpPr>
        <p:spPr>
          <a:xfrm>
            <a:off x="10439400" y="6678454"/>
            <a:ext cx="5257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/>
              <a:t>Поломка оборудования в процессе проведения мероприятия или в процессе транспортировки. Уменьшить этот риск, позволит докупка специальной защиты (акриловый купол, акриловый бокс) для оборудования в будущем.</a:t>
            </a:r>
          </a:p>
        </p:txBody>
      </p:sp>
      <p:sp>
        <p:nvSpPr>
          <p:cNvPr id="7172" name="Прямоугольник 7171"/>
          <p:cNvSpPr/>
          <p:nvPr/>
        </p:nvSpPr>
        <p:spPr>
          <a:xfrm>
            <a:off x="10439400" y="8247840"/>
            <a:ext cx="5257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/>
              <a:t>Снижение репутации организации, которое может произойти вследствие ненадлежащего сервиса, качества услуг. Уменьшить этот риск возможно при постоянном контроле качества услуг, получении обратной связи от клиентов салона и проведении корректирующих мероприятий.</a:t>
            </a: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925" y="8163656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925" y="6614409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925" y="5193408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6400800" y="1256350"/>
            <a:ext cx="5937162" cy="453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</a:pPr>
            <a:r>
              <a:rPr lang="ru-RU" sz="3000" spc="-45" dirty="0" smtClean="0">
                <a:solidFill>
                  <a:srgbClr val="1A1B18"/>
                </a:solidFill>
                <a:latin typeface="Cormorant Garamond Bold Bold"/>
              </a:rPr>
              <a:t>Антикризисный план</a:t>
            </a:r>
            <a:endParaRPr lang="en-US" sz="3000" spc="-45" dirty="0">
              <a:solidFill>
                <a:srgbClr val="1A1B18"/>
              </a:solidFill>
              <a:latin typeface="Cormorant Garamond Bold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028700" y="1028700"/>
            <a:ext cx="907930" cy="907930"/>
            <a:chOff x="0" y="0"/>
            <a:chExt cx="1210574" cy="1210574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210574" cy="121057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152509" y="321122"/>
              <a:ext cx="905555" cy="564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3000" dirty="0" smtClean="0">
                  <a:solidFill>
                    <a:srgbClr val="FAFAFA"/>
                  </a:solidFill>
                  <a:latin typeface="Cormorant Garamond Bold Bold"/>
                </a:rPr>
                <a:t>HP</a:t>
              </a:r>
              <a:endParaRPr lang="en-US" sz="3000" dirty="0">
                <a:solidFill>
                  <a:srgbClr val="FAFAFA"/>
                </a:solidFill>
                <a:latin typeface="Cormorant Garamond Bold Bold"/>
              </a:endParaRPr>
            </a:p>
          </p:txBody>
        </p:sp>
      </p:grpSp>
      <p:sp>
        <p:nvSpPr>
          <p:cNvPr id="11" name="AutoShape 11"/>
          <p:cNvSpPr/>
          <p:nvPr/>
        </p:nvSpPr>
        <p:spPr>
          <a:xfrm rot="-10800000">
            <a:off x="15994824" y="1028700"/>
            <a:ext cx="28575" cy="8229600"/>
          </a:xfrm>
          <a:prstGeom prst="rect">
            <a:avLst/>
          </a:prstGeom>
          <a:solidFill>
            <a:srgbClr val="CDA63C"/>
          </a:solidFill>
        </p:spPr>
      </p:sp>
      <p:sp>
        <p:nvSpPr>
          <p:cNvPr id="12" name="TextBox 12"/>
          <p:cNvSpPr txBox="1"/>
          <p:nvPr/>
        </p:nvSpPr>
        <p:spPr>
          <a:xfrm>
            <a:off x="16684745" y="1057275"/>
            <a:ext cx="812680" cy="39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800" dirty="0" smtClean="0">
                <a:solidFill>
                  <a:srgbClr val="1A1B18"/>
                </a:solidFill>
                <a:latin typeface="Cormorant Garamond Bold Bold"/>
              </a:rPr>
              <a:t>HP</a:t>
            </a:r>
            <a:endParaRPr lang="en-US" sz="2800" dirty="0">
              <a:solidFill>
                <a:srgbClr val="1A1B18"/>
              </a:solidFill>
              <a:latin typeface="Cormorant Garamond Bold Bold"/>
            </a:endParaRPr>
          </a:p>
        </p:txBody>
      </p:sp>
      <p:grpSp>
        <p:nvGrpSpPr>
          <p:cNvPr id="13" name="Group 13"/>
          <p:cNvGrpSpPr/>
          <p:nvPr/>
        </p:nvGrpSpPr>
        <p:grpSpPr>
          <a:xfrm rot="5400000">
            <a:off x="16613342" y="8671463"/>
            <a:ext cx="955485" cy="218188"/>
            <a:chOff x="0" y="0"/>
            <a:chExt cx="1273980" cy="290918"/>
          </a:xfrm>
        </p:grpSpPr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>
              <a:off x="0" y="0"/>
              <a:ext cx="290918" cy="290918"/>
              <a:chOff x="0" y="0"/>
              <a:chExt cx="1708150" cy="170815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493118" y="1587"/>
              <a:ext cx="287744" cy="287744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220275"/>
              </p:ext>
            </p:extLst>
          </p:nvPr>
        </p:nvGraphicFramePr>
        <p:xfrm>
          <a:off x="4495800" y="2476500"/>
          <a:ext cx="9342121" cy="57150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37899"/>
                <a:gridCol w="3489131"/>
                <a:gridCol w="2615091"/>
              </a:tblGrid>
              <a:tr h="3924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Позитивный исход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Негативный исход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Решение проблемы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603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Рост базы клиентов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Утрата лояльности сотрудников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Мотивация к работе с помощью поощрительной системы (премии, вознагрождения)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094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Рост авторитетности и узнаваемости организации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Отсутствие спроса на услуги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Реклама организации</a:t>
                      </a:r>
                      <a:br>
                        <a:rPr lang="ru-RU" sz="2000">
                          <a:effectLst/>
                        </a:rPr>
                      </a:b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263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Улучшение отношений между сотрудниками и клиентами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Падение прибыли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Увеличение скидки для клиентов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263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Реализация новых видов услуг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Увеличение инвестиционных затрат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Возможность расширения спектра услуг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42950" y="1028700"/>
            <a:ext cx="1007226" cy="1007226"/>
            <a:chOff x="0" y="0"/>
            <a:chExt cx="1342968" cy="134296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342968" cy="1342968"/>
              <a:chOff x="0" y="0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186956" y="387319"/>
              <a:ext cx="969055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3000" dirty="0" smtClean="0">
                  <a:solidFill>
                    <a:srgbClr val="FAFAFA"/>
                  </a:solidFill>
                  <a:latin typeface="Cormorant Garamond Bold Bold"/>
                </a:rPr>
                <a:t>HP</a:t>
              </a:r>
              <a:endParaRPr lang="en-US" sz="3000" dirty="0">
                <a:solidFill>
                  <a:srgbClr val="FAFAFA"/>
                </a:solidFill>
                <a:latin typeface="Cormorant Garamond Bold Bold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768820" y="8671463"/>
            <a:ext cx="955485" cy="218188"/>
            <a:chOff x="0" y="0"/>
            <a:chExt cx="1273980" cy="290918"/>
          </a:xfrm>
        </p:grpSpPr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489944" y="0"/>
              <a:ext cx="290918" cy="290918"/>
              <a:chOff x="0" y="0"/>
              <a:chExt cx="1708150" cy="170815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0" y="1587"/>
              <a:ext cx="287744" cy="287744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  <p:grpSp>
        <p:nvGrpSpPr>
          <p:cNvPr id="14" name="Group 14"/>
          <p:cNvGrpSpPr/>
          <p:nvPr/>
        </p:nvGrpSpPr>
        <p:grpSpPr>
          <a:xfrm>
            <a:off x="9525000" y="2033035"/>
            <a:ext cx="7751924" cy="4800098"/>
            <a:chOff x="-128902" y="-1353080"/>
            <a:chExt cx="10335899" cy="6400130"/>
          </a:xfrm>
        </p:grpSpPr>
        <p:sp>
          <p:nvSpPr>
            <p:cNvPr id="15" name="AutoShape 15"/>
            <p:cNvSpPr/>
            <p:nvPr/>
          </p:nvSpPr>
          <p:spPr>
            <a:xfrm>
              <a:off x="0" y="4103297"/>
              <a:ext cx="9793687" cy="38266"/>
            </a:xfrm>
            <a:prstGeom prst="rect">
              <a:avLst/>
            </a:prstGeom>
            <a:solidFill>
              <a:srgbClr val="CDA63C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-128902" y="-1353080"/>
              <a:ext cx="10335899" cy="35907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0450"/>
                </a:lnSpc>
              </a:pPr>
              <a:r>
                <a:rPr lang="ru-RU" sz="9500" dirty="0" smtClean="0">
                  <a:solidFill>
                    <a:srgbClr val="1A1B18"/>
                  </a:solidFill>
                  <a:latin typeface="Cormorant Garamond Bold Bold"/>
                </a:rPr>
                <a:t>Спасибо</a:t>
              </a:r>
            </a:p>
            <a:p>
              <a:pPr algn="ctr">
                <a:lnSpc>
                  <a:spcPts val="10450"/>
                </a:lnSpc>
              </a:pPr>
              <a:r>
                <a:rPr lang="ru-RU" sz="9500" dirty="0">
                  <a:solidFill>
                    <a:srgbClr val="1A1B18"/>
                  </a:solidFill>
                  <a:latin typeface="Cormorant Garamond Bold Bold"/>
                </a:rPr>
                <a:t>з</a:t>
              </a:r>
              <a:r>
                <a:rPr lang="ru-RU" sz="9500" dirty="0" smtClean="0">
                  <a:solidFill>
                    <a:srgbClr val="1A1B18"/>
                  </a:solidFill>
                  <a:latin typeface="Cormorant Garamond Bold Bold"/>
                </a:rPr>
                <a:t>а внимание!</a:t>
              </a:r>
              <a:endParaRPr lang="en-US" sz="9500" dirty="0" smtClean="0">
                <a:solidFill>
                  <a:srgbClr val="1A1B18"/>
                </a:solidFill>
                <a:latin typeface="Cormorant Garamond Bold Bold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4553923"/>
              <a:ext cx="9793687" cy="493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70"/>
                </a:lnSpc>
              </a:pPr>
              <a:endParaRPr lang="en-US" sz="2456" spc="-36" dirty="0">
                <a:solidFill>
                  <a:srgbClr val="1A1B18"/>
                </a:solidFill>
                <a:latin typeface="Cormorant Garamond Bold Bold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40223" y="4984583"/>
            <a:ext cx="812680" cy="39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800" dirty="0" smtClean="0">
                <a:solidFill>
                  <a:srgbClr val="1A1B18"/>
                </a:solidFill>
                <a:latin typeface="Cormorant Garamond Bold Bold"/>
              </a:rPr>
              <a:t>HP</a:t>
            </a:r>
            <a:endParaRPr lang="en-US" sz="2800" dirty="0">
              <a:solidFill>
                <a:srgbClr val="1A1B18"/>
              </a:solidFill>
              <a:latin typeface="Cormorant Garamond Bold Bold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172536"/>
            <a:ext cx="5257800" cy="5693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137300" y="1028700"/>
            <a:ext cx="28575" cy="8229600"/>
          </a:xfrm>
          <a:prstGeom prst="rect">
            <a:avLst/>
          </a:prstGeom>
          <a:solidFill>
            <a:srgbClr val="CDA63C"/>
          </a:solidFill>
        </p:spPr>
      </p:sp>
      <p:sp>
        <p:nvSpPr>
          <p:cNvPr id="3" name="TextBox 3"/>
          <p:cNvSpPr txBox="1"/>
          <p:nvPr/>
        </p:nvSpPr>
        <p:spPr>
          <a:xfrm>
            <a:off x="3036139" y="1114425"/>
            <a:ext cx="6972332" cy="1354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01"/>
              </a:lnSpc>
            </a:pPr>
            <a:r>
              <a:rPr lang="en-US" sz="9456">
                <a:solidFill>
                  <a:srgbClr val="1A1B18"/>
                </a:solidFill>
                <a:latin typeface="Cormorant Garamond Bold Bold"/>
              </a:rPr>
              <a:t>Цель проекта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743200" y="6641564"/>
            <a:ext cx="8348423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90"/>
              </a:lnSpc>
            </a:pPr>
            <a:r>
              <a:rPr lang="en-US" sz="3592" spc="-53" dirty="0" err="1">
                <a:solidFill>
                  <a:srgbClr val="1A1B18"/>
                </a:solidFill>
                <a:latin typeface="Cormorant Garamond Bold Bold"/>
              </a:rPr>
              <a:t>Целевая</a:t>
            </a:r>
            <a:r>
              <a:rPr lang="en-US" sz="3592" spc="-53" dirty="0">
                <a:solidFill>
                  <a:srgbClr val="1A1B18"/>
                </a:solidFill>
                <a:latin typeface="Cormorant Garamond Bold Bold"/>
              </a:rPr>
              <a:t> </a:t>
            </a:r>
            <a:r>
              <a:rPr lang="en-US" sz="3592" spc="-53" dirty="0" err="1">
                <a:solidFill>
                  <a:srgbClr val="1A1B18"/>
                </a:solidFill>
                <a:latin typeface="Cormorant Garamond Bold Bold"/>
              </a:rPr>
              <a:t>аудитория</a:t>
            </a:r>
            <a:r>
              <a:rPr lang="en-US" sz="3592" spc="-53" dirty="0">
                <a:solidFill>
                  <a:srgbClr val="1A1B18"/>
                </a:solidFill>
                <a:latin typeface="Cormorant Garamond Bold Bold"/>
              </a:rPr>
              <a:t> – </a:t>
            </a:r>
            <a:r>
              <a:rPr lang="en-US" sz="3592" spc="-53" dirty="0" err="1">
                <a:solidFill>
                  <a:srgbClr val="1A1B18"/>
                </a:solidFill>
                <a:latin typeface="Cormorant Garamond Bold Bold"/>
              </a:rPr>
              <a:t>организации</a:t>
            </a:r>
            <a:r>
              <a:rPr lang="en-US" sz="3592" spc="-53" dirty="0">
                <a:solidFill>
                  <a:srgbClr val="1A1B18"/>
                </a:solidFill>
                <a:latin typeface="Cormorant Garamond Bold Bold"/>
              </a:rPr>
              <a:t> и </a:t>
            </a:r>
            <a:r>
              <a:rPr lang="en-US" sz="3592" spc="-53" dirty="0" err="1">
                <a:solidFill>
                  <a:srgbClr val="1A1B18"/>
                </a:solidFill>
                <a:latin typeface="Cormorant Garamond Bold Bold"/>
              </a:rPr>
              <a:t>частные</a:t>
            </a:r>
            <a:r>
              <a:rPr lang="en-US" sz="3592" spc="-53" dirty="0">
                <a:solidFill>
                  <a:srgbClr val="1A1B18"/>
                </a:solidFill>
                <a:latin typeface="Cormorant Garamond Bold Bold"/>
              </a:rPr>
              <a:t> </a:t>
            </a:r>
            <a:r>
              <a:rPr lang="en-US" sz="3592" spc="-53" dirty="0" err="1">
                <a:solidFill>
                  <a:srgbClr val="1A1B18"/>
                </a:solidFill>
                <a:latin typeface="Cormorant Garamond Bold Bold"/>
              </a:rPr>
              <a:t>лица</a:t>
            </a:r>
            <a:r>
              <a:rPr lang="en-US" sz="3592" spc="-53" dirty="0">
                <a:solidFill>
                  <a:srgbClr val="1A1B18"/>
                </a:solidFill>
                <a:latin typeface="Cormorant Garamond Bold Bold"/>
              </a:rPr>
              <a:t>, </a:t>
            </a:r>
            <a:r>
              <a:rPr lang="ru-RU" sz="3592" spc="-53" dirty="0" smtClean="0">
                <a:solidFill>
                  <a:srgbClr val="1A1B18"/>
                </a:solidFill>
                <a:latin typeface="Cormorant Garamond Bold Bold"/>
              </a:rPr>
              <a:t>которым необходимы</a:t>
            </a:r>
            <a:r>
              <a:rPr lang="en-US" sz="3592" spc="-53" dirty="0" smtClean="0">
                <a:solidFill>
                  <a:srgbClr val="1A1B18"/>
                </a:solidFill>
                <a:latin typeface="Cormorant Garamond Bold Bold"/>
              </a:rPr>
              <a:t> </a:t>
            </a:r>
            <a:r>
              <a:rPr lang="en-US" sz="3592" spc="-53" dirty="0" err="1" smtClean="0">
                <a:solidFill>
                  <a:srgbClr val="1A1B18"/>
                </a:solidFill>
                <a:latin typeface="Cormorant Garamond Bold Bold"/>
              </a:rPr>
              <a:t>услуг</a:t>
            </a:r>
            <a:r>
              <a:rPr lang="ru-RU" sz="3592" spc="-53" dirty="0" smtClean="0">
                <a:solidFill>
                  <a:srgbClr val="1A1B18"/>
                </a:solidFill>
                <a:latin typeface="Cormorant Garamond Bold Bold"/>
              </a:rPr>
              <a:t>и</a:t>
            </a:r>
            <a:r>
              <a:rPr lang="en-US" sz="3592" spc="-53" dirty="0" smtClean="0">
                <a:solidFill>
                  <a:srgbClr val="1A1B18"/>
                </a:solidFill>
                <a:latin typeface="Cormorant Garamond Bold Bold"/>
              </a:rPr>
              <a:t> </a:t>
            </a:r>
            <a:r>
              <a:rPr lang="en-US" sz="3592" spc="-53" dirty="0">
                <a:solidFill>
                  <a:srgbClr val="1A1B18"/>
                </a:solidFill>
                <a:latin typeface="Cormorant Garamond Bold Bold"/>
              </a:rPr>
              <a:t>ЗD </a:t>
            </a:r>
            <a:r>
              <a:rPr lang="en-US" sz="3592" spc="-53" dirty="0" err="1">
                <a:solidFill>
                  <a:srgbClr val="1A1B18"/>
                </a:solidFill>
                <a:latin typeface="Cormorant Garamond Bold Bold"/>
              </a:rPr>
              <a:t>голограмм</a:t>
            </a:r>
            <a:r>
              <a:rPr lang="en-US" sz="3592" spc="-53" dirty="0">
                <a:solidFill>
                  <a:srgbClr val="1A1B18"/>
                </a:solidFill>
                <a:latin typeface="Cormorant Garamond Bold Bold"/>
              </a:rPr>
              <a:t>.</a:t>
            </a:r>
          </a:p>
          <a:p>
            <a:pPr>
              <a:lnSpc>
                <a:spcPts val="4490"/>
              </a:lnSpc>
            </a:pPr>
            <a:endParaRPr lang="en-US" sz="3592" spc="-53" dirty="0">
              <a:solidFill>
                <a:srgbClr val="1A1B18"/>
              </a:solidFill>
              <a:latin typeface="Cormorant Garamond Bold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748280" y="3989338"/>
            <a:ext cx="8936386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88"/>
              </a:lnSpc>
            </a:pPr>
            <a:r>
              <a:rPr lang="en-US" sz="3590" dirty="0" err="1">
                <a:solidFill>
                  <a:srgbClr val="1A1B18"/>
                </a:solidFill>
                <a:latin typeface="Clear Sans Regular"/>
              </a:rPr>
              <a:t>Открытие</a:t>
            </a:r>
            <a:r>
              <a:rPr lang="en-US" sz="3590" dirty="0">
                <a:solidFill>
                  <a:srgbClr val="1A1B18"/>
                </a:solidFill>
                <a:latin typeface="Clear Sans Regular"/>
              </a:rPr>
              <a:t> </a:t>
            </a:r>
            <a:r>
              <a:rPr lang="en-US" sz="3590" dirty="0" err="1">
                <a:solidFill>
                  <a:srgbClr val="1A1B18"/>
                </a:solidFill>
                <a:latin typeface="Clear Sans Regular"/>
              </a:rPr>
              <a:t>организации</a:t>
            </a:r>
            <a:r>
              <a:rPr lang="en-US" sz="3590" dirty="0">
                <a:solidFill>
                  <a:srgbClr val="1A1B18"/>
                </a:solidFill>
                <a:latin typeface="Clear Sans Regular"/>
              </a:rPr>
              <a:t>, </a:t>
            </a:r>
            <a:r>
              <a:rPr lang="en-US" sz="3590" dirty="0" err="1">
                <a:solidFill>
                  <a:srgbClr val="1A1B18"/>
                </a:solidFill>
                <a:latin typeface="Clear Sans Regular"/>
              </a:rPr>
              <a:t>занимающейся</a:t>
            </a:r>
            <a:r>
              <a:rPr lang="en-US" sz="3590" dirty="0">
                <a:solidFill>
                  <a:srgbClr val="1A1B18"/>
                </a:solidFill>
                <a:latin typeface="Clear Sans Regular"/>
              </a:rPr>
              <a:t> </a:t>
            </a:r>
            <a:r>
              <a:rPr lang="en-US" sz="3590" dirty="0" err="1">
                <a:solidFill>
                  <a:srgbClr val="1A1B18"/>
                </a:solidFill>
                <a:latin typeface="Clear Sans Regular"/>
              </a:rPr>
              <a:t>проведением</a:t>
            </a:r>
            <a:r>
              <a:rPr lang="en-US" sz="3590" dirty="0">
                <a:solidFill>
                  <a:srgbClr val="1A1B18"/>
                </a:solidFill>
                <a:latin typeface="Clear Sans Regular"/>
              </a:rPr>
              <a:t> </a:t>
            </a:r>
            <a:r>
              <a:rPr lang="en-US" sz="3590" dirty="0" err="1">
                <a:solidFill>
                  <a:srgbClr val="1A1B18"/>
                </a:solidFill>
                <a:latin typeface="Clear Sans Regular"/>
              </a:rPr>
              <a:t>мероприятий</a:t>
            </a:r>
            <a:r>
              <a:rPr lang="en-US" sz="3590" dirty="0">
                <a:solidFill>
                  <a:srgbClr val="1A1B18"/>
                </a:solidFill>
                <a:latin typeface="Clear Sans Regular"/>
              </a:rPr>
              <a:t> с </a:t>
            </a:r>
            <a:r>
              <a:rPr lang="en-US" sz="3590" dirty="0" err="1">
                <a:solidFill>
                  <a:srgbClr val="1A1B18"/>
                </a:solidFill>
                <a:latin typeface="Clear Sans Regular"/>
              </a:rPr>
              <a:t>использованием</a:t>
            </a:r>
            <a:r>
              <a:rPr lang="en-US" sz="3590" dirty="0">
                <a:solidFill>
                  <a:srgbClr val="1A1B18"/>
                </a:solidFill>
                <a:latin typeface="Clear Sans Regular"/>
              </a:rPr>
              <a:t> </a:t>
            </a:r>
            <a:r>
              <a:rPr lang="en-US" sz="3590" dirty="0" err="1">
                <a:solidFill>
                  <a:srgbClr val="1A1B18"/>
                </a:solidFill>
                <a:latin typeface="Clear Sans Regular"/>
              </a:rPr>
              <a:t>технологий</a:t>
            </a:r>
            <a:r>
              <a:rPr lang="en-US" sz="3590" dirty="0">
                <a:solidFill>
                  <a:srgbClr val="1A1B18"/>
                </a:solidFill>
                <a:latin typeface="Clear Sans Regular"/>
              </a:rPr>
              <a:t> 3D </a:t>
            </a:r>
            <a:r>
              <a:rPr lang="en-US" sz="3590" dirty="0" err="1">
                <a:solidFill>
                  <a:srgbClr val="1A1B18"/>
                </a:solidFill>
                <a:latin typeface="Clear Sans Regular"/>
              </a:rPr>
              <a:t>голограмм</a:t>
            </a:r>
            <a:r>
              <a:rPr lang="en-US" sz="3590" dirty="0">
                <a:solidFill>
                  <a:srgbClr val="1A1B18"/>
                </a:solidFill>
                <a:latin typeface="Clear Sans Regular"/>
              </a:rPr>
              <a:t> в г. </a:t>
            </a:r>
            <a:r>
              <a:rPr lang="en-US" sz="3590" dirty="0" err="1">
                <a:solidFill>
                  <a:srgbClr val="1A1B18"/>
                </a:solidFill>
                <a:latin typeface="Clear Sans Regular"/>
              </a:rPr>
              <a:t>Белгород</a:t>
            </a:r>
            <a:r>
              <a:rPr lang="en-US" sz="3590" dirty="0">
                <a:solidFill>
                  <a:srgbClr val="1A1B18"/>
                </a:solidFill>
                <a:latin typeface="Clear Sans Regular"/>
              </a:rPr>
              <a:t>, в </a:t>
            </a:r>
            <a:r>
              <a:rPr lang="en-US" sz="3590" dirty="0" err="1">
                <a:solidFill>
                  <a:srgbClr val="1A1B18"/>
                </a:solidFill>
                <a:latin typeface="Clear Sans Regular"/>
              </a:rPr>
              <a:t>перспективе</a:t>
            </a:r>
            <a:r>
              <a:rPr lang="en-US" sz="3590" dirty="0">
                <a:solidFill>
                  <a:srgbClr val="1A1B18"/>
                </a:solidFill>
                <a:latin typeface="Clear Sans Regular"/>
              </a:rPr>
              <a:t> </a:t>
            </a:r>
            <a:r>
              <a:rPr lang="en-US" sz="3590" dirty="0" err="1">
                <a:solidFill>
                  <a:srgbClr val="1A1B18"/>
                </a:solidFill>
                <a:latin typeface="Clear Sans Regular"/>
              </a:rPr>
              <a:t>на</a:t>
            </a:r>
            <a:r>
              <a:rPr lang="en-US" sz="3590" dirty="0">
                <a:solidFill>
                  <a:srgbClr val="1A1B18"/>
                </a:solidFill>
                <a:latin typeface="Clear Sans Regular"/>
              </a:rPr>
              <a:t> 2022 </a:t>
            </a:r>
            <a:r>
              <a:rPr lang="en-US" sz="3590" dirty="0" err="1" smtClean="0">
                <a:solidFill>
                  <a:srgbClr val="1A1B18"/>
                </a:solidFill>
                <a:latin typeface="Clear Sans Regular"/>
              </a:rPr>
              <a:t>год</a:t>
            </a:r>
            <a:r>
              <a:rPr lang="ru-RU" sz="3590" dirty="0">
                <a:solidFill>
                  <a:srgbClr val="1A1B18"/>
                </a:solidFill>
                <a:latin typeface="Clear Sans Regular"/>
              </a:rPr>
              <a:t>.</a:t>
            </a:r>
            <a:endParaRPr lang="en-US" sz="3590" dirty="0">
              <a:solidFill>
                <a:srgbClr val="1A1B18"/>
              </a:solidFill>
              <a:latin typeface="Clear Sans Regular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32241" r="32241" b="15855"/>
          <a:stretch>
            <a:fillRect/>
          </a:stretch>
        </p:blipFill>
        <p:spPr>
          <a:xfrm>
            <a:off x="12874894" y="1866900"/>
            <a:ext cx="4384407" cy="692475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-5400000">
            <a:off x="-2079721" y="5878778"/>
            <a:ext cx="6449843" cy="309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7"/>
              </a:lnSpc>
              <a:spcBef>
                <a:spcPct val="0"/>
              </a:spcBef>
            </a:pPr>
            <a:r>
              <a:rPr lang="en-US" sz="1798" spc="53">
                <a:solidFill>
                  <a:srgbClr val="1A1B18"/>
                </a:solidFill>
                <a:latin typeface="Clear Sans Regular"/>
              </a:rPr>
              <a:t>HOLO PRESENT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303815" y="1113728"/>
            <a:ext cx="955485" cy="218188"/>
            <a:chOff x="0" y="0"/>
            <a:chExt cx="1273980" cy="290918"/>
          </a:xfrm>
        </p:grpSpPr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0" y="0"/>
              <a:ext cx="290918" cy="290918"/>
              <a:chOff x="0" y="0"/>
              <a:chExt cx="1708150" cy="170815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493118" y="1587"/>
              <a:ext cx="287744" cy="287744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  <p:sp>
        <p:nvSpPr>
          <p:cNvPr id="15" name="TextBox 15"/>
          <p:cNvSpPr txBox="1"/>
          <p:nvPr/>
        </p:nvSpPr>
        <p:spPr>
          <a:xfrm>
            <a:off x="784198" y="1039146"/>
            <a:ext cx="717430" cy="39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2800" dirty="0" smtClean="0">
                <a:solidFill>
                  <a:srgbClr val="1A1B18"/>
                </a:solidFill>
                <a:latin typeface="Cormorant Garamond Bold Bold"/>
              </a:rPr>
              <a:t>HP</a:t>
            </a:r>
            <a:endParaRPr lang="en-US" sz="2800" dirty="0">
              <a:solidFill>
                <a:srgbClr val="1A1B18"/>
              </a:solidFill>
              <a:latin typeface="Cormorant Garamond Bol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8700" y="1028700"/>
            <a:ext cx="907930" cy="907930"/>
            <a:chOff x="0" y="0"/>
            <a:chExt cx="1210574" cy="121057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210574" cy="1210574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241517" y="321122"/>
              <a:ext cx="727536" cy="564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3000" dirty="0" smtClean="0">
                  <a:solidFill>
                    <a:srgbClr val="FAFAFA"/>
                  </a:solidFill>
                  <a:latin typeface="Cormorant Garamond Bold Bold"/>
                </a:rPr>
                <a:t>HP</a:t>
              </a:r>
              <a:endParaRPr lang="en-US" sz="3000" dirty="0">
                <a:solidFill>
                  <a:srgbClr val="FAFAFA"/>
                </a:solidFill>
                <a:latin typeface="Cormorant Garamond Bold Bold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004923" y="8671463"/>
            <a:ext cx="955485" cy="218188"/>
            <a:chOff x="0" y="0"/>
            <a:chExt cx="1273980" cy="290918"/>
          </a:xfrm>
        </p:grpSpPr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489944" y="0"/>
              <a:ext cx="290918" cy="290918"/>
              <a:chOff x="0" y="0"/>
              <a:chExt cx="1708150" cy="170815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0" y="1587"/>
              <a:ext cx="287744" cy="287744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  <p:sp>
        <p:nvSpPr>
          <p:cNvPr id="14" name="TextBox 14"/>
          <p:cNvSpPr txBox="1"/>
          <p:nvPr/>
        </p:nvSpPr>
        <p:spPr>
          <a:xfrm>
            <a:off x="16541870" y="1085626"/>
            <a:ext cx="717430" cy="39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800" dirty="0" smtClean="0">
                <a:solidFill>
                  <a:srgbClr val="1A1B18"/>
                </a:solidFill>
                <a:latin typeface="Cormorant Garamond Bold Bold"/>
              </a:rPr>
              <a:t>HP</a:t>
            </a:r>
            <a:endParaRPr lang="en-US" sz="2800" dirty="0">
              <a:solidFill>
                <a:srgbClr val="1A1B18"/>
              </a:solidFill>
              <a:latin typeface="Cormorant Garamond Bold Bold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2892137" y="876300"/>
            <a:ext cx="14043084" cy="6188325"/>
            <a:chOff x="0" y="0"/>
            <a:chExt cx="18724113" cy="8251102"/>
          </a:xfrm>
        </p:grpSpPr>
        <p:sp>
          <p:nvSpPr>
            <p:cNvPr id="16" name="AutoShape 16"/>
            <p:cNvSpPr/>
            <p:nvPr/>
          </p:nvSpPr>
          <p:spPr>
            <a:xfrm>
              <a:off x="0" y="0"/>
              <a:ext cx="18103970" cy="41466"/>
            </a:xfrm>
            <a:prstGeom prst="rect">
              <a:avLst/>
            </a:prstGeom>
            <a:solidFill>
              <a:srgbClr val="CDA63C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620143" y="7808587"/>
              <a:ext cx="18103970" cy="4425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</a:pPr>
              <a:endParaRPr lang="en-US" sz="2000" dirty="0">
                <a:solidFill>
                  <a:srgbClr val="1A1B18"/>
                </a:solidFill>
                <a:latin typeface="Clear Sans Regular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456215"/>
              <a:ext cx="18103970" cy="6040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50"/>
                </a:lnSpc>
              </a:pPr>
              <a:r>
                <a:rPr lang="ru-RU" sz="3000" spc="-45" dirty="0" smtClean="0">
                  <a:solidFill>
                    <a:srgbClr val="1A1B18"/>
                  </a:solidFill>
                  <a:latin typeface="Cormorant Garamond Bold Bold"/>
                </a:rPr>
                <a:t>Перечень предоставляемых услуг:</a:t>
              </a:r>
              <a:endParaRPr lang="en-US" sz="3000" spc="-45" dirty="0">
                <a:solidFill>
                  <a:srgbClr val="1A1B18"/>
                </a:solidFill>
                <a:latin typeface="Cormorant Garamond Bold Bold"/>
              </a:endParaRPr>
            </a:p>
          </p:txBody>
        </p:sp>
        <p:sp>
          <p:nvSpPr>
            <p:cNvPr id="19" name="AutoShape 19"/>
            <p:cNvSpPr/>
            <p:nvPr/>
          </p:nvSpPr>
          <p:spPr>
            <a:xfrm>
              <a:off x="0" y="1524000"/>
              <a:ext cx="18103970" cy="41466"/>
            </a:xfrm>
            <a:prstGeom prst="rect">
              <a:avLst/>
            </a:prstGeom>
            <a:solidFill>
              <a:srgbClr val="CDA63C"/>
            </a:solidFill>
          </p:spPr>
        </p:sp>
      </p:grpSp>
      <p:sp>
        <p:nvSpPr>
          <p:cNvPr id="20" name="Прямоугольник 19"/>
          <p:cNvSpPr/>
          <p:nvPr/>
        </p:nvSpPr>
        <p:spPr>
          <a:xfrm>
            <a:off x="2963893" y="2476500"/>
            <a:ext cx="141732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itchFamily="34" charset="0"/>
              <a:buChar char="•"/>
            </a:pPr>
            <a:r>
              <a:rPr lang="ru-RU" sz="2800" dirty="0"/>
              <a:t>Мероприятие в городе (1-3 часа)* – 4500 руб. </a:t>
            </a:r>
            <a:endParaRPr lang="ru-RU" sz="2000" dirty="0"/>
          </a:p>
          <a:p>
            <a:pPr lvl="1" algn="just"/>
            <a:r>
              <a:rPr lang="ru-RU" sz="2800" dirty="0"/>
              <a:t>- Последующие часы - 1 час - 2000 рублей </a:t>
            </a:r>
            <a:endParaRPr lang="ru-RU" sz="2000" dirty="0"/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sz="2800" dirty="0"/>
              <a:t>Мероприятие за городом (1-5 часов)** - 7000 руб.</a:t>
            </a:r>
            <a:endParaRPr lang="ru-RU" sz="2000" dirty="0"/>
          </a:p>
          <a:p>
            <a:pPr lvl="1" algn="just"/>
            <a:r>
              <a:rPr lang="ru-RU" sz="2800" dirty="0"/>
              <a:t>- Последующие часы - 1 час - 2000 рублей </a:t>
            </a:r>
            <a:endParaRPr lang="ru-RU" sz="2000" dirty="0"/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sz="2800" dirty="0"/>
              <a:t>Разработка </a:t>
            </a:r>
            <a:r>
              <a:rPr lang="ru-RU" sz="2800" dirty="0" smtClean="0"/>
              <a:t>3</a:t>
            </a:r>
            <a:r>
              <a:rPr lang="en-US" sz="2800" dirty="0" smtClean="0"/>
              <a:t>D </a:t>
            </a:r>
            <a:r>
              <a:rPr lang="ru-RU" sz="2800" dirty="0" err="1" smtClean="0"/>
              <a:t>анимаций</a:t>
            </a:r>
            <a:r>
              <a:rPr lang="ru-RU" sz="2800" dirty="0" smtClean="0"/>
              <a:t>*** </a:t>
            </a:r>
            <a:r>
              <a:rPr lang="ru-RU" sz="2800" dirty="0"/>
              <a:t>– от 2000 руб.</a:t>
            </a:r>
            <a:endParaRPr lang="ru-RU" sz="2000" dirty="0"/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sz="2800" dirty="0"/>
              <a:t>Также на основании договора индивидуального характера, 3D проекторы могут предоставляться на длительный период крупным организациям – договорная цена.</a:t>
            </a:r>
            <a:endParaRPr lang="ru-RU" sz="2000" dirty="0"/>
          </a:p>
          <a:p>
            <a:pPr algn="just"/>
            <a:endParaRPr lang="ru-RU" sz="2800" dirty="0" smtClean="0"/>
          </a:p>
          <a:p>
            <a:pPr algn="just"/>
            <a:endParaRPr lang="ru-RU" sz="2800" dirty="0"/>
          </a:p>
          <a:p>
            <a:pPr algn="just"/>
            <a:r>
              <a:rPr lang="ru-RU" sz="2800" dirty="0" smtClean="0"/>
              <a:t>*</a:t>
            </a:r>
            <a:r>
              <a:rPr lang="ru-RU" sz="2800" dirty="0"/>
              <a:t>стоимость 1го проектора;</a:t>
            </a:r>
            <a:endParaRPr lang="ru-RU" sz="2000" dirty="0"/>
          </a:p>
          <a:p>
            <a:pPr algn="just"/>
            <a:r>
              <a:rPr lang="ru-RU" sz="2800" dirty="0"/>
              <a:t>**затраченные средства на перевозку оборудования входит в стоимость;</a:t>
            </a:r>
            <a:endParaRPr lang="ru-RU" sz="2000" dirty="0"/>
          </a:p>
          <a:p>
            <a:pPr algn="just"/>
            <a:r>
              <a:rPr lang="ru-RU" sz="2800" dirty="0"/>
              <a:t>***в зависимости от сложности заказа стоимость может увеличиваться;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351370" y="647700"/>
            <a:ext cx="907930" cy="907930"/>
            <a:chOff x="0" y="0"/>
            <a:chExt cx="1210574" cy="121057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210574" cy="1210574"/>
              <a:chOff x="0" y="0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241517" y="321122"/>
              <a:ext cx="727536" cy="564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3000" dirty="0" smtClean="0">
                  <a:solidFill>
                    <a:srgbClr val="FAFAFA"/>
                  </a:solidFill>
                  <a:latin typeface="Cormorant Garamond Bold Bold"/>
                </a:rPr>
                <a:t>HP</a:t>
              </a:r>
              <a:endParaRPr lang="en-US" sz="3000" dirty="0">
                <a:solidFill>
                  <a:srgbClr val="FAFAFA"/>
                </a:solidFill>
                <a:latin typeface="Cormorant Garamond Bold Bold"/>
              </a:endParaRPr>
            </a:p>
          </p:txBody>
        </p:sp>
      </p:grpSp>
      <p:sp>
        <p:nvSpPr>
          <p:cNvPr id="6" name="AutoShape 6"/>
          <p:cNvSpPr/>
          <p:nvPr/>
        </p:nvSpPr>
        <p:spPr>
          <a:xfrm>
            <a:off x="1028700" y="2247900"/>
            <a:ext cx="16230600" cy="29294"/>
          </a:xfrm>
          <a:prstGeom prst="rect">
            <a:avLst/>
          </a:prstGeom>
          <a:solidFill>
            <a:srgbClr val="CDA63C"/>
          </a:solidFill>
        </p:spPr>
      </p:sp>
      <p:sp>
        <p:nvSpPr>
          <p:cNvPr id="7" name="TextBox 7"/>
          <p:cNvSpPr txBox="1"/>
          <p:nvPr/>
        </p:nvSpPr>
        <p:spPr>
          <a:xfrm>
            <a:off x="1028700" y="733425"/>
            <a:ext cx="10704587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50"/>
              </a:lnSpc>
            </a:pPr>
            <a:r>
              <a:rPr lang="ru-RU" sz="9500" dirty="0" smtClean="0">
                <a:solidFill>
                  <a:srgbClr val="1A1B18"/>
                </a:solidFill>
                <a:latin typeface="Cormorant Garamond Bold Bold"/>
              </a:rPr>
              <a:t>Маркетинг план</a:t>
            </a:r>
            <a:endParaRPr lang="en-US" sz="9500" dirty="0">
              <a:solidFill>
                <a:srgbClr val="1A1B18"/>
              </a:solidFill>
              <a:latin typeface="Cormorant Garamond Bold 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28700" y="2834285"/>
            <a:ext cx="420642" cy="382784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717915" y="2816125"/>
            <a:ext cx="3298954" cy="1002224"/>
            <a:chOff x="0" y="-28575"/>
            <a:chExt cx="4398605" cy="1336298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28575"/>
              <a:ext cx="4398605" cy="5274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50"/>
                </a:lnSpc>
              </a:pPr>
              <a:r>
                <a:rPr lang="ru-RU" sz="2500" spc="-37" dirty="0" smtClean="0">
                  <a:solidFill>
                    <a:srgbClr val="1A1B18"/>
                  </a:solidFill>
                  <a:latin typeface="Clear Sans Regular Bold"/>
                </a:rPr>
                <a:t>Целевая аудитория</a:t>
              </a:r>
              <a:endParaRPr lang="en-US" sz="2500" spc="-37" dirty="0">
                <a:solidFill>
                  <a:srgbClr val="1A1B18"/>
                </a:solidFill>
                <a:latin typeface="Clear Sans Regular Bold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958567"/>
              <a:ext cx="4398605" cy="349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48"/>
                </a:lnSpc>
              </a:pPr>
              <a:endParaRPr lang="en-US" sz="1606" dirty="0">
                <a:solidFill>
                  <a:srgbClr val="1A1B18"/>
                </a:solidFill>
                <a:latin typeface="Clear Sans Regular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127810" y="2834285"/>
            <a:ext cx="420642" cy="382784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6817025" y="2823268"/>
            <a:ext cx="3298954" cy="995080"/>
            <a:chOff x="0" y="-19050"/>
            <a:chExt cx="4398605" cy="1326773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19050"/>
              <a:ext cx="4398605" cy="5182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93"/>
                </a:lnSpc>
              </a:pPr>
              <a:r>
                <a:rPr lang="ru-RU" sz="2456" spc="-36" dirty="0" smtClean="0">
                  <a:solidFill>
                    <a:srgbClr val="1A1B18"/>
                  </a:solidFill>
                  <a:latin typeface="Clear Sans Regular Bold"/>
                </a:rPr>
                <a:t>Каналы продвижения</a:t>
              </a:r>
              <a:endParaRPr lang="en-US" sz="2456" spc="-36" dirty="0">
                <a:solidFill>
                  <a:srgbClr val="1A1B18"/>
                </a:solidFill>
                <a:latin typeface="Clear Sans Regular Bold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958567"/>
              <a:ext cx="4398605" cy="349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48"/>
                </a:lnSpc>
              </a:pPr>
              <a:endParaRPr lang="en-US" sz="1606" dirty="0">
                <a:solidFill>
                  <a:srgbClr val="1A1B18"/>
                </a:solidFill>
                <a:latin typeface="Clear Sans Regular"/>
              </a:endParaRPr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312645" y="2834285"/>
            <a:ext cx="420642" cy="382784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12001859" y="2816125"/>
            <a:ext cx="3298954" cy="1002224"/>
            <a:chOff x="0" y="-28575"/>
            <a:chExt cx="4398605" cy="1336298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28575"/>
              <a:ext cx="4398605" cy="536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50"/>
                </a:lnSpc>
              </a:pPr>
              <a:r>
                <a:rPr lang="en-US" sz="2500" spc="-37" dirty="0" err="1">
                  <a:solidFill>
                    <a:srgbClr val="1A1B18"/>
                  </a:solidFill>
                  <a:latin typeface="Clear Sans Regular Bold"/>
                </a:rPr>
                <a:t>Фиксируйте</a:t>
              </a:r>
              <a:r>
                <a:rPr lang="en-US" sz="2500" spc="-37" dirty="0">
                  <a:solidFill>
                    <a:srgbClr val="1A1B18"/>
                  </a:solidFill>
                  <a:latin typeface="Clear Sans Regular Bold"/>
                </a:rPr>
                <a:t> </a:t>
              </a:r>
              <a:r>
                <a:rPr lang="en-US" sz="2500" spc="-37" dirty="0" err="1">
                  <a:solidFill>
                    <a:srgbClr val="1A1B18"/>
                  </a:solidFill>
                  <a:latin typeface="Clear Sans Regular Bold"/>
                </a:rPr>
                <a:t>прогресс</a:t>
              </a:r>
              <a:endParaRPr lang="en-US" sz="2500" spc="-37" dirty="0">
                <a:solidFill>
                  <a:srgbClr val="1A1B18"/>
                </a:solidFill>
                <a:latin typeface="Clear Sans Regular Bold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958567"/>
              <a:ext cx="4398605" cy="349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48"/>
                </a:lnSpc>
              </a:pPr>
              <a:endParaRPr lang="en-US" sz="1606" dirty="0">
                <a:solidFill>
                  <a:srgbClr val="1A1B18"/>
                </a:solidFill>
                <a:latin typeface="Clear Sans Regular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 rot="5400000">
            <a:off x="16672463" y="8270519"/>
            <a:ext cx="955485" cy="218188"/>
            <a:chOff x="0" y="0"/>
            <a:chExt cx="1273980" cy="290918"/>
          </a:xfrm>
        </p:grpSpPr>
        <p:grpSp>
          <p:nvGrpSpPr>
            <p:cNvPr id="21" name="Group 21"/>
            <p:cNvGrpSpPr>
              <a:grpSpLocks noChangeAspect="1"/>
            </p:cNvGrpSpPr>
            <p:nvPr/>
          </p:nvGrpSpPr>
          <p:grpSpPr>
            <a:xfrm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id="23" name="Group 23"/>
            <p:cNvGrpSpPr>
              <a:grpSpLocks noChangeAspect="1"/>
            </p:cNvGrpSpPr>
            <p:nvPr/>
          </p:nvGrpSpPr>
          <p:grpSpPr>
            <a:xfrm>
              <a:off x="489944" y="0"/>
              <a:ext cx="290918" cy="290918"/>
              <a:chOff x="0" y="0"/>
              <a:chExt cx="1708150" cy="170815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0" y="1587"/>
              <a:ext cx="287744" cy="287744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  <p:sp>
        <p:nvSpPr>
          <p:cNvPr id="28" name="Прямоугольник 27"/>
          <p:cNvSpPr/>
          <p:nvPr/>
        </p:nvSpPr>
        <p:spPr>
          <a:xfrm>
            <a:off x="1309992" y="3556481"/>
            <a:ext cx="41148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Целевая аудитория организации по проведению мероприятий с использованием 3D технологий первоначально будет составлять – 80% клиентов физические лица, 20% юридические. Это люди, которым понадобилось привлечение внимания или проведение праздника с использованием 3D технологий. Отдельная группа потенциальных клиентов – крупные фирмы, в число которых входят крупнейшие сетевые магазины страны, торговые центры.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471922" y="3556482"/>
            <a:ext cx="398915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К каналам продвижения организации по проведению мероприятий относятся:</a:t>
            </a:r>
          </a:p>
          <a:p>
            <a:pPr algn="just"/>
            <a:r>
              <a:rPr lang="ru-RU" dirty="0" smtClean="0"/>
              <a:t>• установка </a:t>
            </a:r>
            <a:r>
              <a:rPr lang="ru-RU" dirty="0"/>
              <a:t>своего оборудования в местах крупного скопления людей, для привлечения клиентов;</a:t>
            </a:r>
          </a:p>
          <a:p>
            <a:pPr algn="just"/>
            <a:r>
              <a:rPr lang="ru-RU" dirty="0" smtClean="0"/>
              <a:t>• размещение </a:t>
            </a:r>
            <a:r>
              <a:rPr lang="ru-RU" dirty="0"/>
              <a:t>визиток в местах скопления целевой аудитории;</a:t>
            </a:r>
          </a:p>
          <a:p>
            <a:pPr algn="just"/>
            <a:r>
              <a:rPr lang="ru-RU" dirty="0" smtClean="0"/>
              <a:t>• создание </a:t>
            </a:r>
            <a:r>
              <a:rPr lang="ru-RU" dirty="0"/>
              <a:t>сайта, а также профилей в социальных сетях;</a:t>
            </a:r>
          </a:p>
          <a:p>
            <a:pPr algn="just"/>
            <a:r>
              <a:rPr lang="ru-RU" dirty="0" smtClean="0"/>
              <a:t>• проведение </a:t>
            </a:r>
            <a:r>
              <a:rPr lang="ru-RU" dirty="0"/>
              <a:t>различных акций и разработка программ лояльности;</a:t>
            </a:r>
          </a:p>
          <a:p>
            <a:pPr algn="just"/>
            <a:r>
              <a:rPr lang="ru-RU" dirty="0" smtClean="0"/>
              <a:t>• участие </a:t>
            </a:r>
            <a:r>
              <a:rPr lang="ru-RU" dirty="0"/>
              <a:t>в различных конкурсах и выставках связанных с </a:t>
            </a:r>
            <a:r>
              <a:rPr lang="ru-RU" dirty="0" err="1"/>
              <a:t>it</a:t>
            </a:r>
            <a:r>
              <a:rPr lang="ru-RU" dirty="0"/>
              <a:t>-технологиями;</a:t>
            </a:r>
          </a:p>
          <a:p>
            <a:pPr algn="just"/>
            <a:r>
              <a:rPr lang="ru-RU" dirty="0" smtClean="0"/>
              <a:t>• использование </a:t>
            </a:r>
            <a:r>
              <a:rPr lang="ru-RU" dirty="0" err="1"/>
              <a:t>клиентоориентированных</a:t>
            </a:r>
            <a:r>
              <a:rPr lang="ru-RU" dirty="0"/>
              <a:t> техник: поздравление с праздниками, предоставление бонусов постоянным клиентам.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1312645" y="3476879"/>
            <a:ext cx="5641929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Для рекламы организации по проведению мероприятий с использованием 3D технологий предусмотрено:</a:t>
            </a:r>
          </a:p>
          <a:p>
            <a:pPr algn="just"/>
            <a:r>
              <a:rPr lang="ru-RU" dirty="0" smtClean="0"/>
              <a:t>• распространение </a:t>
            </a:r>
            <a:r>
              <a:rPr lang="ru-RU" dirty="0"/>
              <a:t>визиток среди целевой аудитории (например, можно предложить другим организациям по проведению мероприятий не занимающимся 3D технологиями размещение своей рекламы, на определенных условиях). Печать визиток обойдется примерно в 2000 рублей;</a:t>
            </a:r>
          </a:p>
          <a:p>
            <a:pPr algn="just"/>
            <a:r>
              <a:rPr lang="ru-RU" dirty="0" smtClean="0"/>
              <a:t>• Установка </a:t>
            </a:r>
            <a:r>
              <a:rPr lang="ru-RU" dirty="0"/>
              <a:t>своего оборудования в местах крупного скопления людей (например, можно договориться с торговыми центрами на установку своего оборудования, на индивидуальных ценовых условиях);</a:t>
            </a:r>
          </a:p>
          <a:p>
            <a:pPr algn="just"/>
            <a:r>
              <a:rPr lang="ru-RU" dirty="0" smtClean="0"/>
              <a:t>• создание </a:t>
            </a:r>
            <a:r>
              <a:rPr lang="ru-RU" dirty="0"/>
              <a:t>и активное продвижение аккаунтов в социальных сетях обойдутся в 3000 рублей.</a:t>
            </a:r>
          </a:p>
          <a:p>
            <a:pPr algn="just"/>
            <a:r>
              <a:rPr lang="ru-RU" dirty="0" smtClean="0"/>
              <a:t>• изготовление </a:t>
            </a:r>
            <a:r>
              <a:rPr lang="ru-RU" dirty="0"/>
              <a:t>привлекательных плакатов и баннеров будет стоить около 19800 рублей. </a:t>
            </a:r>
            <a:endParaRPr lang="ru-RU" dirty="0" smtClean="0"/>
          </a:p>
          <a:p>
            <a:pPr algn="just"/>
            <a:r>
              <a:rPr lang="ru-RU" dirty="0" smtClean="0"/>
              <a:t>(</a:t>
            </a:r>
            <a:r>
              <a:rPr lang="ru-RU" dirty="0"/>
              <a:t>3х6м: на </a:t>
            </a:r>
            <a:r>
              <a:rPr lang="ru-RU" dirty="0" err="1"/>
              <a:t>Frontlite</a:t>
            </a:r>
            <a:r>
              <a:rPr lang="ru-RU" dirty="0"/>
              <a:t> (ламинированный, 440 г/м2) – 3600 руб. в объеме 3 шт. ; на </a:t>
            </a:r>
            <a:r>
              <a:rPr lang="ru-RU" dirty="0" err="1"/>
              <a:t>Frontlite</a:t>
            </a:r>
            <a:r>
              <a:rPr lang="ru-RU" dirty="0"/>
              <a:t> (литой, 440 г/м2) – 4500 руб. в объеме 2 шт.)</a:t>
            </a:r>
          </a:p>
          <a:p>
            <a:pPr algn="just"/>
            <a:r>
              <a:rPr lang="ru-RU" dirty="0"/>
              <a:t>Таким образом, расходы организации по проведению мероприятий с использованием 3D голограмм на рекламу составят 24800 рублей.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57800" y="647700"/>
            <a:ext cx="77287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Предполагаемый логотип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324100"/>
            <a:ext cx="5324781" cy="214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759" y="2321560"/>
            <a:ext cx="3458775" cy="6440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650" y="5926356"/>
            <a:ext cx="5599931" cy="2858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743" y="4610100"/>
            <a:ext cx="3782071" cy="409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1266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71800" y="1104900"/>
            <a:ext cx="7543799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380"/>
              </a:lnSpc>
            </a:pPr>
            <a:r>
              <a:rPr lang="ru-RU" sz="6600" dirty="0" smtClean="0">
                <a:solidFill>
                  <a:srgbClr val="1A1B18"/>
                </a:solidFill>
                <a:latin typeface="Cormorant Garamond Bold Bold"/>
              </a:rPr>
              <a:t>Производственный план</a:t>
            </a:r>
            <a:endParaRPr lang="en-US" sz="6600" dirty="0">
              <a:solidFill>
                <a:srgbClr val="1A1B18"/>
              </a:solidFill>
              <a:latin typeface="Cormorant Garamond Bold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631271" y="3292373"/>
            <a:ext cx="4501182" cy="1094453"/>
            <a:chOff x="0" y="-28575"/>
            <a:chExt cx="6001575" cy="1459270"/>
          </a:xfrm>
        </p:grpSpPr>
        <p:sp>
          <p:nvSpPr>
            <p:cNvPr id="4" name="TextBox 4"/>
            <p:cNvSpPr txBox="1"/>
            <p:nvPr/>
          </p:nvSpPr>
          <p:spPr>
            <a:xfrm>
              <a:off x="0" y="-28575"/>
              <a:ext cx="6001575" cy="536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50"/>
                </a:lnSpc>
              </a:pPr>
              <a:r>
                <a:rPr lang="ru-RU" sz="2500" spc="-37" dirty="0" smtClean="0">
                  <a:solidFill>
                    <a:srgbClr val="1A1B18"/>
                  </a:solidFill>
                  <a:latin typeface="Clear Sans Regular Bold"/>
                </a:rPr>
                <a:t>Первичное время работы</a:t>
              </a:r>
              <a:endParaRPr lang="en-US" sz="2500" spc="-37" dirty="0">
                <a:solidFill>
                  <a:srgbClr val="1A1B18"/>
                </a:solidFill>
                <a:latin typeface="Clear Sans Regular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035800"/>
              <a:ext cx="6001575" cy="394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93"/>
                </a:lnSpc>
              </a:pPr>
              <a:endParaRPr lang="en-US" sz="1781" dirty="0">
                <a:solidFill>
                  <a:srgbClr val="1A1B18"/>
                </a:solidFill>
                <a:latin typeface="Clear Sans Regular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899267" y="1305049"/>
            <a:ext cx="4504206" cy="1063969"/>
            <a:chOff x="0" y="-28575"/>
            <a:chExt cx="6005608" cy="1418626"/>
          </a:xfrm>
        </p:grpSpPr>
        <p:sp>
          <p:nvSpPr>
            <p:cNvPr id="7" name="TextBox 7"/>
            <p:cNvSpPr txBox="1"/>
            <p:nvPr/>
          </p:nvSpPr>
          <p:spPr>
            <a:xfrm>
              <a:off x="0" y="-28575"/>
              <a:ext cx="6005608" cy="536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50"/>
                </a:lnSpc>
              </a:pPr>
              <a:r>
                <a:rPr lang="ru-RU" sz="2500" spc="-37" dirty="0" smtClean="0">
                  <a:solidFill>
                    <a:srgbClr val="1A1B18"/>
                  </a:solidFill>
                  <a:latin typeface="Clear Sans Regular Bold"/>
                </a:rPr>
                <a:t>Закупка оборудования</a:t>
              </a:r>
              <a:endParaRPr lang="en-US" sz="2500" spc="-37" dirty="0">
                <a:solidFill>
                  <a:srgbClr val="1A1B18"/>
                </a:solidFill>
                <a:latin typeface="Clear Sans Regular Bold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026275"/>
              <a:ext cx="6005608" cy="363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09"/>
                </a:lnSpc>
              </a:pPr>
              <a:endParaRPr lang="en-US" sz="1649" dirty="0">
                <a:solidFill>
                  <a:srgbClr val="1A1B18"/>
                </a:solidFill>
                <a:latin typeface="Clear Sans Regular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38200" y="1028700"/>
            <a:ext cx="907930" cy="907930"/>
            <a:chOff x="0" y="0"/>
            <a:chExt cx="1210574" cy="1210574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210574" cy="1210574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241517" y="321122"/>
              <a:ext cx="727536" cy="564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3000" dirty="0" smtClean="0">
                  <a:solidFill>
                    <a:srgbClr val="FAFAFA"/>
                  </a:solidFill>
                  <a:latin typeface="Cormorant Garamond Bold Bold"/>
                </a:rPr>
                <a:t>HP</a:t>
              </a:r>
              <a:endParaRPr lang="en-US" sz="3000" dirty="0">
                <a:solidFill>
                  <a:srgbClr val="FAFAFA"/>
                </a:solidFill>
                <a:latin typeface="Cormorant Garamond Bold Bold"/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2518300" y="1028700"/>
            <a:ext cx="28575" cy="8229600"/>
          </a:xfrm>
          <a:prstGeom prst="rect">
            <a:avLst/>
          </a:prstGeom>
          <a:solidFill>
            <a:srgbClr val="CDA63C"/>
          </a:solidFill>
        </p:spPr>
      </p:sp>
      <p:sp>
        <p:nvSpPr>
          <p:cNvPr id="17" name="TextBox 17"/>
          <p:cNvSpPr txBox="1"/>
          <p:nvPr/>
        </p:nvSpPr>
        <p:spPr>
          <a:xfrm>
            <a:off x="885825" y="4934935"/>
            <a:ext cx="812680" cy="39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800" dirty="0" smtClean="0">
                <a:solidFill>
                  <a:srgbClr val="1A1B18"/>
                </a:solidFill>
                <a:latin typeface="Cormorant Garamond Bold Bold"/>
              </a:rPr>
              <a:t>HP</a:t>
            </a:r>
            <a:endParaRPr lang="en-US" sz="2800" dirty="0">
              <a:solidFill>
                <a:srgbClr val="1A1B18"/>
              </a:solidFill>
              <a:latin typeface="Cormorant Garamond Bold Bold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192875" y="1326480"/>
            <a:ext cx="420642" cy="38278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924879" y="3313804"/>
            <a:ext cx="420642" cy="382784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 rot="5400000">
            <a:off x="814423" y="8671463"/>
            <a:ext cx="955485" cy="218188"/>
            <a:chOff x="0" y="0"/>
            <a:chExt cx="1273980" cy="290918"/>
          </a:xfrm>
        </p:grpSpPr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id="24" name="Group 24"/>
            <p:cNvGrpSpPr>
              <a:grpSpLocks noChangeAspect="1"/>
            </p:cNvGrpSpPr>
            <p:nvPr/>
          </p:nvGrpSpPr>
          <p:grpSpPr>
            <a:xfrm>
              <a:off x="0" y="0"/>
              <a:ext cx="290918" cy="290918"/>
              <a:chOff x="0" y="0"/>
              <a:chExt cx="1708150" cy="170815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id="26" name="Group 26"/>
            <p:cNvGrpSpPr/>
            <p:nvPr/>
          </p:nvGrpSpPr>
          <p:grpSpPr>
            <a:xfrm>
              <a:off x="493118" y="1587"/>
              <a:ext cx="287744" cy="287744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  <p:sp>
        <p:nvSpPr>
          <p:cNvPr id="28" name="Прямоугольник 27"/>
          <p:cNvSpPr/>
          <p:nvPr/>
        </p:nvSpPr>
        <p:spPr>
          <a:xfrm>
            <a:off x="3087160" y="3843093"/>
            <a:ext cx="558940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Планируется первое время работать без центрального офиса организации. Работу с клиентами производить дистанционно. </a:t>
            </a:r>
          </a:p>
          <a:p>
            <a:pPr algn="just"/>
            <a:r>
              <a:rPr lang="ru-RU" dirty="0"/>
              <a:t>Штат сотрудников не большой, только нужные люди и профессионалы в работе с оборудованием с 3D технологиями. Хранение оборудования будет, происходит в небольших арендованных помещениях. В дальнейшем планируется открытие офиса, для работы с клиентами офлайн, для этого понадобятся дополнительные затраты, на ремонт помещения, покупку дополнительного оборудования для работы и увеличение штата сотрудников, для постоянной работы в офисе.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1827270" y="1737096"/>
            <a:ext cx="46482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Для работы организации по проведению мероприятий с использованием 3D голограмм, будет закуплено 12 видов специального оборудования: 3 голографических вентилятора Dsee-60H, стоимостью 65000 руб. каждый, 3 голографических вентилятора Dsee-65Н/X, стоимостью 90000 руб. каждый, 6 специальных стоек для голографических вентиляторов, стоимостью 5000 руб. каждая. Также придется закупить расходный материал в виде лопастей для голографических вентиляторов, в размере 6 лопастей, стоимостью 5000 руб. каждая. Для хранения оборудования планируется арендовать небольшое помещение в закрытом складском центре г. Белгород. Стоимость аренды помещения составит 2400 руб./месяц.</a:t>
            </a:r>
          </a:p>
        </p:txBody>
      </p:sp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565037"/>
              </p:ext>
            </p:extLst>
          </p:nvPr>
        </p:nvGraphicFramePr>
        <p:xfrm>
          <a:off x="11192875" y="7047746"/>
          <a:ext cx="5935980" cy="2742438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075420"/>
                <a:gridCol w="2087005"/>
                <a:gridCol w="177355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ПОМЕЩЕНИЕ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ОБОРУДОВАНИЕ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РАСХОДНЫЙ МАТЕРИАЛ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Арендованное складское помещение (3 кв. м).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3 голографических вентилятора </a:t>
                      </a:r>
                      <a:r>
                        <a:rPr lang="en-US" sz="11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Dsee-60H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Лопасти для голографических вентиляторов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3 голографических вентилятора </a:t>
                      </a:r>
                      <a:r>
                        <a:rPr lang="en-US" sz="11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Dsee-65</a:t>
                      </a:r>
                      <a:r>
                        <a:rPr lang="ru-RU" sz="11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Н/</a:t>
                      </a:r>
                      <a:r>
                        <a:rPr lang="en-US" sz="11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X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6 специальных стоек для голографических вентиляторов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Примерная стоимость:</a:t>
                      </a:r>
                      <a:endParaRPr lang="ru-RU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2400 рублей/меясц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Примерная стоимость:</a:t>
                      </a:r>
                      <a:endParaRPr lang="ru-RU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505000  рублей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Примерная стоимость:</a:t>
                      </a:r>
                      <a:endParaRPr lang="ru-RU" sz="1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30000 рублей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2458" y="4568064"/>
            <a:ext cx="5071792" cy="862633"/>
            <a:chOff x="0" y="-28575"/>
            <a:chExt cx="6762390" cy="1150178"/>
          </a:xfrm>
        </p:grpSpPr>
        <p:sp>
          <p:nvSpPr>
            <p:cNvPr id="3" name="TextBox 3"/>
            <p:cNvSpPr txBox="1"/>
            <p:nvPr/>
          </p:nvSpPr>
          <p:spPr>
            <a:xfrm>
              <a:off x="266699" y="-28575"/>
              <a:ext cx="6495691" cy="4981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36"/>
                </a:lnSpc>
              </a:pPr>
              <a:r>
                <a:rPr lang="ru-RU" sz="2412" spc="-36" dirty="0" smtClean="0">
                  <a:solidFill>
                    <a:srgbClr val="1A1B18"/>
                  </a:solidFill>
                  <a:latin typeface="Clear Sans Regular Bold"/>
                </a:rPr>
                <a:t>Работа руководителя</a:t>
              </a:r>
              <a:endParaRPr lang="en-US" sz="2412" spc="-36" dirty="0">
                <a:solidFill>
                  <a:srgbClr val="1A1B18"/>
                </a:solidFill>
                <a:latin typeface="Clear Sans Regular Bold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790828"/>
              <a:ext cx="6495691" cy="330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64"/>
                </a:lnSpc>
              </a:pPr>
              <a:endParaRPr lang="en-US" sz="1474" dirty="0">
                <a:solidFill>
                  <a:srgbClr val="1A1B18"/>
                </a:solidFill>
                <a:latin typeface="Clear Sans Regular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323421" y="5171982"/>
            <a:ext cx="4871768" cy="855489"/>
            <a:chOff x="0" y="-19050"/>
            <a:chExt cx="6495691" cy="1140653"/>
          </a:xfrm>
        </p:grpSpPr>
        <p:sp>
          <p:nvSpPr>
            <p:cNvPr id="6" name="TextBox 6"/>
            <p:cNvSpPr txBox="1"/>
            <p:nvPr/>
          </p:nvSpPr>
          <p:spPr>
            <a:xfrm>
              <a:off x="0" y="-19050"/>
              <a:ext cx="6495691" cy="5182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93"/>
                </a:lnSpc>
              </a:pPr>
              <a:r>
                <a:rPr lang="ru-RU" sz="2456" spc="-36" dirty="0" smtClean="0">
                  <a:solidFill>
                    <a:srgbClr val="1A1B18"/>
                  </a:solidFill>
                  <a:latin typeface="Clear Sans Regular Bold"/>
                </a:rPr>
                <a:t>Ежемесячные выплаты</a:t>
              </a:r>
              <a:endParaRPr lang="en-US" sz="2456" spc="-36" dirty="0">
                <a:solidFill>
                  <a:srgbClr val="1A1B18"/>
                </a:solidFill>
                <a:latin typeface="Clear Sans Regular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790828"/>
              <a:ext cx="6495691" cy="330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64"/>
                </a:lnSpc>
              </a:pPr>
              <a:endParaRPr lang="en-US" sz="1474" dirty="0">
                <a:solidFill>
                  <a:srgbClr val="1A1B18"/>
                </a:solidFill>
                <a:latin typeface="Clear Sans Regular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277600" y="1051347"/>
            <a:ext cx="4871768" cy="862633"/>
            <a:chOff x="0" y="-28575"/>
            <a:chExt cx="6495691" cy="1150178"/>
          </a:xfrm>
        </p:grpSpPr>
        <p:sp>
          <p:nvSpPr>
            <p:cNvPr id="9" name="TextBox 9"/>
            <p:cNvSpPr txBox="1"/>
            <p:nvPr/>
          </p:nvSpPr>
          <p:spPr>
            <a:xfrm>
              <a:off x="0" y="-28575"/>
              <a:ext cx="6495691" cy="536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50"/>
                </a:lnSpc>
              </a:pPr>
              <a:r>
                <a:rPr lang="ru-RU" sz="2500" spc="-37" dirty="0" smtClean="0">
                  <a:solidFill>
                    <a:srgbClr val="1A1B18"/>
                  </a:solidFill>
                  <a:latin typeface="Clear Sans Regular Bold"/>
                </a:rPr>
                <a:t>График работы</a:t>
              </a:r>
              <a:endParaRPr lang="en-US" sz="2500" spc="-37" dirty="0">
                <a:solidFill>
                  <a:srgbClr val="1A1B18"/>
                </a:solidFill>
                <a:latin typeface="Clear Sans Regular Bo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790828"/>
              <a:ext cx="6495691" cy="330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64"/>
                </a:lnSpc>
              </a:pPr>
              <a:endParaRPr lang="en-US" sz="1474" dirty="0">
                <a:solidFill>
                  <a:srgbClr val="1A1B18"/>
                </a:solidFill>
                <a:latin typeface="Clear Sans Regular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99058" y="2362446"/>
            <a:ext cx="9055579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58"/>
              </a:lnSpc>
            </a:pPr>
            <a:r>
              <a:rPr lang="ru-RU" sz="6962" dirty="0" smtClean="0">
                <a:solidFill>
                  <a:srgbClr val="1A1B18"/>
                </a:solidFill>
                <a:latin typeface="Cormorant Garamond Bold Bold"/>
              </a:rPr>
              <a:t>Организационный план</a:t>
            </a:r>
            <a:endParaRPr lang="en-US" sz="6962" dirty="0">
              <a:solidFill>
                <a:srgbClr val="1A1B18"/>
              </a:solidFill>
              <a:latin typeface="Cormorant Garamond Bold Bold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028700" y="8591232"/>
            <a:ext cx="9055579" cy="667068"/>
            <a:chOff x="0" y="0"/>
            <a:chExt cx="12074106" cy="889424"/>
          </a:xfrm>
        </p:grpSpPr>
        <p:sp>
          <p:nvSpPr>
            <p:cNvPr id="13" name="AutoShape 13"/>
            <p:cNvSpPr/>
            <p:nvPr/>
          </p:nvSpPr>
          <p:spPr>
            <a:xfrm>
              <a:off x="0" y="0"/>
              <a:ext cx="12074106" cy="41429"/>
            </a:xfrm>
            <a:prstGeom prst="rect">
              <a:avLst/>
            </a:prstGeom>
            <a:solidFill>
              <a:srgbClr val="CDA63C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565397"/>
              <a:ext cx="12074106" cy="3240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99"/>
                </a:lnSpc>
                <a:spcBef>
                  <a:spcPct val="0"/>
                </a:spcBef>
              </a:pPr>
              <a:r>
                <a:rPr lang="en-US" sz="1499" spc="44">
                  <a:solidFill>
                    <a:srgbClr val="1A1B18"/>
                  </a:solidFill>
                  <a:latin typeface="Clear Sans Regular"/>
                </a:rPr>
                <a:t>КОМПАНИЯ «КОМПТЕК» | ОБЩЕСТВЕННОЕ ОБСУЖДЕНИЕ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1028700"/>
            <a:ext cx="907930" cy="907930"/>
            <a:chOff x="0" y="0"/>
            <a:chExt cx="1210574" cy="1210574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1210574" cy="1210574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  <p:sp>
          <p:nvSpPr>
            <p:cNvPr id="18" name="TextBox 18"/>
            <p:cNvSpPr txBox="1"/>
            <p:nvPr/>
          </p:nvSpPr>
          <p:spPr>
            <a:xfrm>
              <a:off x="241517" y="321122"/>
              <a:ext cx="727536" cy="564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3000" dirty="0" smtClean="0">
                  <a:solidFill>
                    <a:srgbClr val="FAFAFA"/>
                  </a:solidFill>
                  <a:latin typeface="Cormorant Garamond Bold Bold"/>
                </a:rPr>
                <a:t>HP</a:t>
              </a:r>
              <a:endParaRPr lang="en-US" sz="3000" dirty="0">
                <a:solidFill>
                  <a:srgbClr val="FAFAFA"/>
                </a:solidFill>
                <a:latin typeface="Cormorant Garamond Bold Bold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 rot="-10800000">
            <a:off x="2773338" y="1373571"/>
            <a:ext cx="955485" cy="218188"/>
            <a:chOff x="0" y="0"/>
            <a:chExt cx="1273980" cy="290918"/>
          </a:xfrm>
        </p:grpSpPr>
        <p:grpSp>
          <p:nvGrpSpPr>
            <p:cNvPr id="20" name="Group 20"/>
            <p:cNvGrpSpPr>
              <a:grpSpLocks noChangeAspect="1"/>
            </p:cNvGrpSpPr>
            <p:nvPr/>
          </p:nvGrpSpPr>
          <p:grpSpPr>
            <a:xfrm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489944" y="0"/>
              <a:ext cx="290918" cy="290918"/>
              <a:chOff x="0" y="0"/>
              <a:chExt cx="1708150" cy="170815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id="24" name="Group 24"/>
            <p:cNvGrpSpPr/>
            <p:nvPr/>
          </p:nvGrpSpPr>
          <p:grpSpPr>
            <a:xfrm>
              <a:off x="0" y="1587"/>
              <a:ext cx="287744" cy="287744"/>
              <a:chOff x="0" y="0"/>
              <a:chExt cx="6350000" cy="63500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  <p:sp>
        <p:nvSpPr>
          <p:cNvPr id="26" name="Прямоугольник 25"/>
          <p:cNvSpPr/>
          <p:nvPr/>
        </p:nvSpPr>
        <p:spPr>
          <a:xfrm>
            <a:off x="11013589" y="1408541"/>
            <a:ext cx="51816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График работы </a:t>
            </a:r>
            <a:r>
              <a:rPr lang="ru-RU" dirty="0" smtClean="0"/>
              <a:t>фирмы по </a:t>
            </a:r>
            <a:r>
              <a:rPr lang="ru-RU" dirty="0"/>
              <a:t>проведению мероприятий с использованием 3D технологий  -  свободный. Исходя из этого, организация будет работать по личным договоренностям с клиентами. Так как организация имеет свободный график, и может работать 7 дней в неделю, следует организовать посменный график работы для сотрудников организации. Сотрудники будут работать по трое, 2 профессиональных настройщика оборудования, и один водитель, также специалист в оборудовании</a:t>
            </a:r>
            <a:r>
              <a:rPr lang="ru-RU" dirty="0" smtClean="0"/>
              <a:t>. Всего будет 2 смены по 3 сотрудника. Работать будут по графику 2\2.</a:t>
            </a:r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1220619" y="5101860"/>
            <a:ext cx="4800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Руководитель организации осуществляет полное управление бизнесом: отслеживание сотрудников в момент выполнение работы по видео, и аудио связи, а также по усмотрению руководителя, личный выезд на место проведения, для личного контроля работы. Также руководитель будет обязан заниматься стимулированием сотрудников, для увеличения качества работы.</a:t>
            </a:r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822568"/>
              </p:ext>
            </p:extLst>
          </p:nvPr>
        </p:nvGraphicFramePr>
        <p:xfrm>
          <a:off x="10561421" y="5560686"/>
          <a:ext cx="5935980" cy="42580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290"/>
                <a:gridCol w="3075940"/>
                <a:gridCol w="833755"/>
                <a:gridCol w="1027430"/>
                <a:gridCol w="71056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№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ДОЛЖНОСТЬ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ОКЛАД, РУБ.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КОЛ-ВО, ЧЕЛ.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ФОТ, РУБ.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/>
                </a:tc>
              </a:tr>
              <a:tr h="0">
                <a:tc gridSpan="5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Административный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Руководитель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20 000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20 000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/>
                </a:tc>
              </a:tr>
              <a:tr h="0">
                <a:tc gridSpan="5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Производственный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Мастер по настройке специального оборудования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5000 /1 выезд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от 20000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/>
                </a:tc>
              </a:tr>
              <a:tr h="0">
                <a:tc gridSpan="5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Вспомогательный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Водитель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3 000/1 выезд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от 6000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/>
                </a:tc>
              </a:tr>
              <a:tr h="0">
                <a:tc gridSpan="4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Итого: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46000 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0">
                <a:tc gridSpan="4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Социальные отчисления 30%: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13800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0">
                <a:tc gridSpan="4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Итого с отчислениями: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59800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232550" y="1028700"/>
            <a:ext cx="28575" cy="8229600"/>
          </a:xfrm>
          <a:prstGeom prst="rect">
            <a:avLst/>
          </a:prstGeom>
          <a:solidFill>
            <a:srgbClr val="CDA63C"/>
          </a:solidFill>
        </p:spPr>
      </p:sp>
      <p:sp>
        <p:nvSpPr>
          <p:cNvPr id="3" name="TextBox 3"/>
          <p:cNvSpPr txBox="1"/>
          <p:nvPr/>
        </p:nvSpPr>
        <p:spPr>
          <a:xfrm rot="-5400000">
            <a:off x="-1054392" y="6990590"/>
            <a:ext cx="4341275" cy="194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94"/>
              </a:lnSpc>
              <a:spcBef>
                <a:spcPct val="0"/>
              </a:spcBef>
            </a:pPr>
            <a:r>
              <a:rPr lang="en-US" sz="1210" spc="36">
                <a:solidFill>
                  <a:srgbClr val="1A1B18"/>
                </a:solidFill>
                <a:latin typeface="Clear Sans Regular"/>
              </a:rPr>
              <a:t>КОМПАНИЯ «КОМПТЕК» | ОБЩЕСТВЕННОЕ ОБСУЖДЕНИЕ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84198" y="1039146"/>
            <a:ext cx="717430" cy="39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2800" dirty="0" smtClean="0">
                <a:solidFill>
                  <a:srgbClr val="1A1B18"/>
                </a:solidFill>
                <a:latin typeface="Cormorant Garamond Bold Bold"/>
              </a:rPr>
              <a:t>HP</a:t>
            </a:r>
            <a:endParaRPr lang="en-US" sz="2800" dirty="0">
              <a:solidFill>
                <a:srgbClr val="1A1B18"/>
              </a:solidFill>
              <a:latin typeface="Cormorant Garamond Bold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182121" y="789380"/>
            <a:ext cx="12481785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33"/>
              </a:lnSpc>
            </a:pPr>
            <a:r>
              <a:rPr lang="ru-RU" sz="6393" dirty="0" smtClean="0">
                <a:solidFill>
                  <a:srgbClr val="1A1B18"/>
                </a:solidFill>
                <a:latin typeface="Cormorant Garamond Bold Bold"/>
              </a:rPr>
              <a:t>Финансовый план</a:t>
            </a:r>
            <a:endParaRPr lang="en-US" sz="6393" dirty="0">
              <a:solidFill>
                <a:srgbClr val="1A1B18"/>
              </a:solidFill>
              <a:latin typeface="Cormorant Garamond Bold Bold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2971800" y="1970901"/>
            <a:ext cx="5819030" cy="978140"/>
            <a:chOff x="0" y="0"/>
            <a:chExt cx="7758707" cy="1304186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396903"/>
              <a:ext cx="560856" cy="510379"/>
            </a:xfrm>
            <a:prstGeom prst="rect">
              <a:avLst/>
            </a:prstGeom>
          </p:spPr>
        </p:pic>
        <p:sp>
          <p:nvSpPr>
            <p:cNvPr id="14" name="AutoShape 14"/>
            <p:cNvSpPr/>
            <p:nvPr/>
          </p:nvSpPr>
          <p:spPr>
            <a:xfrm>
              <a:off x="0" y="0"/>
              <a:ext cx="7758707" cy="34186"/>
            </a:xfrm>
            <a:prstGeom prst="rect">
              <a:avLst/>
            </a:prstGeom>
            <a:solidFill>
              <a:srgbClr val="CDA63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814856" y="370573"/>
              <a:ext cx="6943851" cy="536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50"/>
                </a:lnSpc>
              </a:pPr>
              <a:r>
                <a:rPr lang="ru-RU" sz="2500" spc="-37" dirty="0" smtClean="0">
                  <a:solidFill>
                    <a:srgbClr val="1A1B18"/>
                  </a:solidFill>
                  <a:latin typeface="Clear Sans Regular Bold"/>
                </a:rPr>
                <a:t>Инвестиционные затраты</a:t>
              </a:r>
              <a:endParaRPr lang="en-US" sz="2500" spc="-37" dirty="0">
                <a:solidFill>
                  <a:srgbClr val="1A1B18"/>
                </a:solidFill>
                <a:latin typeface="Clear Sans Regular Bold"/>
              </a:endParaRPr>
            </a:p>
          </p:txBody>
        </p:sp>
        <p:sp>
          <p:nvSpPr>
            <p:cNvPr id="17" name="AutoShape 17"/>
            <p:cNvSpPr/>
            <p:nvPr/>
          </p:nvSpPr>
          <p:spPr>
            <a:xfrm>
              <a:off x="0" y="1270000"/>
              <a:ext cx="7758707" cy="34186"/>
            </a:xfrm>
            <a:prstGeom prst="rect">
              <a:avLst/>
            </a:prstGeom>
            <a:solidFill>
              <a:srgbClr val="CDA63C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0744200" y="1970901"/>
            <a:ext cx="5819030" cy="978139"/>
            <a:chOff x="0" y="0"/>
            <a:chExt cx="7758707" cy="1304186"/>
          </a:xfrm>
        </p:grpSpPr>
        <p:sp>
          <p:nvSpPr>
            <p:cNvPr id="19" name="AutoShape 19"/>
            <p:cNvSpPr/>
            <p:nvPr/>
          </p:nvSpPr>
          <p:spPr>
            <a:xfrm>
              <a:off x="0" y="0"/>
              <a:ext cx="7758707" cy="34186"/>
            </a:xfrm>
            <a:prstGeom prst="rect">
              <a:avLst/>
            </a:prstGeom>
            <a:solidFill>
              <a:srgbClr val="CDA63C"/>
            </a:solidFill>
          </p:spPr>
        </p:sp>
        <p:sp>
          <p:nvSpPr>
            <p:cNvPr id="20" name="AutoShape 20"/>
            <p:cNvSpPr/>
            <p:nvPr/>
          </p:nvSpPr>
          <p:spPr>
            <a:xfrm>
              <a:off x="0" y="1270000"/>
              <a:ext cx="7758707" cy="34186"/>
            </a:xfrm>
            <a:prstGeom prst="rect">
              <a:avLst/>
            </a:prstGeom>
            <a:solidFill>
              <a:srgbClr val="CDA63C"/>
            </a:solidFill>
          </p:spPr>
        </p:sp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396903"/>
              <a:ext cx="560856" cy="510379"/>
            </a:xfrm>
            <a:prstGeom prst="rect">
              <a:avLst/>
            </a:prstGeom>
          </p:spPr>
        </p:pic>
        <p:sp>
          <p:nvSpPr>
            <p:cNvPr id="22" name="TextBox 22"/>
            <p:cNvSpPr txBox="1"/>
            <p:nvPr/>
          </p:nvSpPr>
          <p:spPr>
            <a:xfrm>
              <a:off x="814856" y="370573"/>
              <a:ext cx="6943851" cy="536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50"/>
                </a:lnSpc>
              </a:pPr>
              <a:r>
                <a:rPr lang="ru-RU" sz="2500" spc="-37" dirty="0" smtClean="0">
                  <a:solidFill>
                    <a:srgbClr val="1A1B18"/>
                  </a:solidFill>
                  <a:latin typeface="Clear Sans Regular Bold"/>
                </a:rPr>
                <a:t>Постоянные затраты</a:t>
              </a:r>
              <a:endParaRPr lang="en-US" sz="2500" spc="-37" dirty="0">
                <a:solidFill>
                  <a:srgbClr val="1A1B18"/>
                </a:solidFill>
                <a:latin typeface="Clear Sans Regular Bold"/>
              </a:endParaRPr>
            </a:p>
          </p:txBody>
        </p:sp>
      </p:grp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457274"/>
              </p:ext>
            </p:extLst>
          </p:nvPr>
        </p:nvGraphicFramePr>
        <p:xfrm>
          <a:off x="2655708" y="3314700"/>
          <a:ext cx="6451213" cy="54102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2250"/>
                <a:gridCol w="4826713"/>
                <a:gridCol w="812250"/>
              </a:tblGrid>
              <a:tr h="6294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№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018" marR="70018" marT="70018" marB="700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НАИМЕНОВАНИЕ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018" marR="70018" marT="70018" marB="700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СУММА, РУБ.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018" marR="70018" marT="70018" marB="70018"/>
                </a:tc>
              </a:tr>
              <a:tr h="398400"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Недвижимость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018" marR="70018" marT="70018" marB="7001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84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018" marR="70018" marT="70018" marB="70018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Аренда и ремонт помещения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018" marR="70018" marT="70018" marB="700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2400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018" marR="70018" marT="70018" marB="70018"/>
                </a:tc>
              </a:tr>
              <a:tr h="398400"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Оборудование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018" marR="70018" marT="70018" marB="7001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84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018" marR="70018" marT="70018" marB="70018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Комплект оборудования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018" marR="70018" marT="70018" marB="700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505000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018" marR="70018" marT="70018" marB="70018"/>
                </a:tc>
              </a:tr>
              <a:tr h="3984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018" marR="70018" marT="70018" marB="70018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Расходный материал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018" marR="70018" marT="70018" marB="700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30000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018" marR="70018" marT="70018" marB="70018"/>
                </a:tc>
              </a:tr>
              <a:tr h="398400"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Нематериальные активы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018" marR="70018" marT="70018" marB="7001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84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018" marR="70018" marT="70018" marB="70018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Стартовая рекламная кампания, интернет-сайт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018" marR="70018" marT="70018" marB="700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49800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018" marR="70018" marT="70018" marB="70018"/>
                </a:tc>
              </a:tr>
              <a:tr h="398400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Фонд оплаты труда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018" marR="70018" marT="70018" marB="7001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84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018" marR="70018" marT="70018" marB="70018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Заработная плата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018" marR="70018" marT="70018" marB="700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59800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018" marR="70018" marT="70018" marB="70018"/>
                </a:tc>
              </a:tr>
              <a:tr h="398400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Упрощенная система налогообложения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018" marR="70018" marT="70018" marB="7001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84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018" marR="70018" marT="70018" marB="70018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Упрощенная система налогообложения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018" marR="70018" marT="70018" marB="700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8775" algn="l"/>
                          <a:tab pos="520065" algn="ctr"/>
                        </a:tabLst>
                      </a:pPr>
                      <a:r>
                        <a:rPr lang="ru-RU" sz="1100">
                          <a:effectLst/>
                        </a:rPr>
                        <a:t>9000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018" marR="70018" marT="70018" marB="70018"/>
                </a:tc>
              </a:tr>
              <a:tr h="398400"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Итого: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018" marR="70018" marT="70018" marB="7001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656000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0018" marR="70018" marT="70018" marB="70018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7206153"/>
              </p:ext>
            </p:extLst>
          </p:nvPr>
        </p:nvGraphicFramePr>
        <p:xfrm>
          <a:off x="10729356" y="3314700"/>
          <a:ext cx="5935980" cy="21762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6070"/>
                <a:gridCol w="2847975"/>
                <a:gridCol w="278193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№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НАИМЕНОВАНИЕ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СУММА В МЕС., РУБ.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Арендная плата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2400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Реклама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5000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ФОТ с отчислениями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59800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УСН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4032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/>
                </a:tc>
              </a:tr>
              <a:tr h="0"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Итого: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67632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541870" y="1028700"/>
            <a:ext cx="907930" cy="907930"/>
            <a:chOff x="0" y="0"/>
            <a:chExt cx="1210574" cy="121057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210574" cy="1210574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152509" y="321122"/>
              <a:ext cx="905555" cy="564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3000" dirty="0" smtClean="0">
                  <a:solidFill>
                    <a:srgbClr val="FAFAFA"/>
                  </a:solidFill>
                  <a:latin typeface="Cormorant Garamond Bold Bold"/>
                </a:rPr>
                <a:t>HP</a:t>
              </a:r>
              <a:endParaRPr lang="en-US" sz="3000" dirty="0">
                <a:solidFill>
                  <a:srgbClr val="FAFAFA"/>
                </a:solidFill>
                <a:latin typeface="Cormorant Garamond Bold Bold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781800" y="876300"/>
            <a:ext cx="7384925" cy="8704034"/>
            <a:chOff x="-245367" y="-5449327"/>
            <a:chExt cx="9846567" cy="11605379"/>
          </a:xfrm>
        </p:grpSpPr>
        <p:sp>
          <p:nvSpPr>
            <p:cNvPr id="8" name="TextBox 8"/>
            <p:cNvSpPr txBox="1"/>
            <p:nvPr/>
          </p:nvSpPr>
          <p:spPr>
            <a:xfrm>
              <a:off x="-245367" y="-5449327"/>
              <a:ext cx="9601200" cy="27084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ru-RU" sz="4400" dirty="0" smtClean="0">
                  <a:solidFill>
                    <a:srgbClr val="1A1B18"/>
                  </a:solidFill>
                  <a:latin typeface="Cormorant Garamond Bold Bold"/>
                </a:rPr>
                <a:t>Примеры работ голографических вентилятор по одиночке</a:t>
              </a:r>
              <a:endParaRPr lang="en-US" sz="4400" dirty="0">
                <a:solidFill>
                  <a:srgbClr val="1A1B18"/>
                </a:solidFill>
                <a:latin typeface="Cormorant Garamond Bold Bold"/>
              </a:endParaRPr>
            </a:p>
          </p:txBody>
        </p:sp>
        <p:sp>
          <p:nvSpPr>
            <p:cNvPr id="10" name="AutoShape 10"/>
            <p:cNvSpPr/>
            <p:nvPr/>
          </p:nvSpPr>
          <p:spPr>
            <a:xfrm>
              <a:off x="0" y="6123417"/>
              <a:ext cx="9601200" cy="32635"/>
            </a:xfrm>
            <a:prstGeom prst="rect">
              <a:avLst/>
            </a:prstGeom>
            <a:solidFill>
              <a:srgbClr val="CDA63C"/>
            </a:solidFill>
          </p:spPr>
        </p:sp>
      </p:grpSp>
      <p:sp>
        <p:nvSpPr>
          <p:cNvPr id="11" name="AutoShape 11"/>
          <p:cNvSpPr/>
          <p:nvPr/>
        </p:nvSpPr>
        <p:spPr>
          <a:xfrm rot="-10800000">
            <a:off x="15836375" y="1028700"/>
            <a:ext cx="28575" cy="8229600"/>
          </a:xfrm>
          <a:prstGeom prst="rect">
            <a:avLst/>
          </a:prstGeom>
          <a:solidFill>
            <a:srgbClr val="CDA63C"/>
          </a:solidFill>
        </p:spPr>
      </p:sp>
      <p:grpSp>
        <p:nvGrpSpPr>
          <p:cNvPr id="12" name="Group 12"/>
          <p:cNvGrpSpPr/>
          <p:nvPr/>
        </p:nvGrpSpPr>
        <p:grpSpPr>
          <a:xfrm rot="5400000">
            <a:off x="16518092" y="8671463"/>
            <a:ext cx="955485" cy="218188"/>
            <a:chOff x="0" y="0"/>
            <a:chExt cx="1273980" cy="290918"/>
          </a:xfrm>
        </p:grpSpPr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489944" y="0"/>
              <a:ext cx="290918" cy="290918"/>
              <a:chOff x="0" y="0"/>
              <a:chExt cx="1708150" cy="170815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0" y="1587"/>
              <a:ext cx="287744" cy="287744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  <p:sp>
        <p:nvSpPr>
          <p:cNvPr id="19" name="TextBox 19"/>
          <p:cNvSpPr txBox="1"/>
          <p:nvPr/>
        </p:nvSpPr>
        <p:spPr>
          <a:xfrm>
            <a:off x="16541870" y="4934935"/>
            <a:ext cx="907930" cy="39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799" dirty="0" smtClean="0">
                <a:solidFill>
                  <a:srgbClr val="1A1B18"/>
                </a:solidFill>
                <a:latin typeface="Cormorant Garamond Bold Bold"/>
              </a:rPr>
              <a:t>HP</a:t>
            </a:r>
            <a:endParaRPr lang="en-US" sz="2799" dirty="0">
              <a:solidFill>
                <a:srgbClr val="1A1B18"/>
              </a:solidFill>
              <a:latin typeface="Cormorant Garamond Bold Bold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28700"/>
            <a:ext cx="4419600" cy="82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080" y="3092432"/>
            <a:ext cx="2788920" cy="557784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416" y="3089958"/>
            <a:ext cx="3120984" cy="55662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1476</Words>
  <Application>Microsoft Office PowerPoint</Application>
  <PresentationFormat>Произвольный</PresentationFormat>
  <Paragraphs>208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Times New Roman</vt:lpstr>
      <vt:lpstr>Cormorant Garamond Bold Bold</vt:lpstr>
      <vt:lpstr>Arial</vt:lpstr>
      <vt:lpstr>Arimo</vt:lpstr>
      <vt:lpstr>Clear Sans Regular Bold</vt:lpstr>
      <vt:lpstr>Calibri</vt:lpstr>
      <vt:lpstr>Clear Sans Regular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по проведению мероприятий с использованием 3D технологий "holo present"</dc:title>
  <cp:lastModifiedBy>ДАНЯ</cp:lastModifiedBy>
  <cp:revision>24</cp:revision>
  <dcterms:created xsi:type="dcterms:W3CDTF">2006-08-16T00:00:00Z</dcterms:created>
  <dcterms:modified xsi:type="dcterms:W3CDTF">2021-12-14T09:01:52Z</dcterms:modified>
  <dc:identifier>DAEtuaIm3FA</dc:identifier>
</cp:coreProperties>
</file>