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87" r:id="rId2"/>
    <p:sldId id="478" r:id="rId3"/>
    <p:sldId id="485" r:id="rId4"/>
    <p:sldId id="503" r:id="rId5"/>
    <p:sldId id="479" r:id="rId6"/>
    <p:sldId id="484" r:id="rId7"/>
    <p:sldId id="480" r:id="rId8"/>
    <p:sldId id="481" r:id="rId9"/>
    <p:sldId id="483" r:id="rId10"/>
    <p:sldId id="500" r:id="rId11"/>
    <p:sldId id="489" r:id="rId12"/>
    <p:sldId id="488" r:id="rId13"/>
    <p:sldId id="490" r:id="rId14"/>
    <p:sldId id="501" r:id="rId15"/>
    <p:sldId id="498" r:id="rId16"/>
    <p:sldId id="494" r:id="rId17"/>
    <p:sldId id="505" r:id="rId18"/>
    <p:sldId id="504" r:id="rId19"/>
    <p:sldId id="493" r:id="rId20"/>
    <p:sldId id="502" r:id="rId21"/>
    <p:sldId id="495" r:id="rId22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F"/>
    <a:srgbClr val="B7CE88"/>
    <a:srgbClr val="A5C26A"/>
    <a:srgbClr val="D16309"/>
    <a:srgbClr val="C05B08"/>
    <a:srgbClr val="4774AB"/>
    <a:srgbClr val="7BA8DF"/>
    <a:srgbClr val="BCD3EE"/>
    <a:srgbClr val="D1E0F3"/>
    <a:srgbClr val="BFD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6" autoAdjust="0"/>
    <p:restoredTop sz="97324" autoAdjust="0"/>
  </p:normalViewPr>
  <p:slideViewPr>
    <p:cSldViewPr>
      <p:cViewPr varScale="1">
        <p:scale>
          <a:sx n="148" d="100"/>
          <a:sy n="148" d="100"/>
        </p:scale>
        <p:origin x="468" y="12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18" y="-78"/>
      </p:cViewPr>
      <p:guideLst>
        <p:guide orient="horz" pos="3133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E2495-8B9C-4B80-BD7E-C74BC2A45DC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4D4B20E-5B61-4519-85BB-B05367C6FFA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</a:t>
          </a:r>
          <a:b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</a:br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входит в здание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208675A0-8A10-4F23-935F-59F7A55FC258}" type="parTrans" cxnId="{57540E8F-3829-42F6-8FB6-839EB1EEF5BB}">
      <dgm:prSet/>
      <dgm:spPr/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CE1BF01B-262A-4A03-853C-35C5DA06ADAD}" type="sibTrans" cxnId="{57540E8F-3829-42F6-8FB6-839EB1EEF5BB}">
      <dgm:prSet/>
      <dgm:spPr/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68E763E3-176D-4342-827F-C0F7F613888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подходит к охраннику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53740490-90F0-44B0-B227-412595CF0CC2}" type="parTrans" cxnId="{4FEE0AB5-C2E1-45A1-9926-31263B04B785}">
      <dgm:prSet/>
      <dgm:spPr/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18B0839A-A930-448C-B01F-C9412B1C4AF8}" type="sibTrans" cxnId="{4FEE0AB5-C2E1-45A1-9926-31263B04B785}">
      <dgm:prSet/>
      <dgm:spPr/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2F9ECB59-FCFF-4CD1-9CF5-7F5399ACB81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8F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идет к администратору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376F96C5-2016-4722-A796-64341CB5ECD0}" type="parTrans" cxnId="{83F31E6D-6F97-4C40-B559-7733DC083A07}">
      <dgm:prSet/>
      <dgm:spPr/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34E7D7A4-55FC-483F-9F6C-0ABC4620D87C}" type="sibTrans" cxnId="{83F31E6D-6F97-4C40-B559-7733DC083A07}">
      <dgm:prSet/>
      <dgm:spPr/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71AA5145-99E8-497F-98F9-7E7692BE120E}">
      <dgm:prSet phldrT="[Текст]"/>
      <dgm:spPr>
        <a:solidFill>
          <a:srgbClr val="FFFF8F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представляет документы на проверку администратору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D1E49812-EB29-40E5-8027-AC929D598FC8}" type="parTrans" cxnId="{97C52D78-8846-41FC-85B0-FDDC39487A21}">
      <dgm:prSet/>
      <dgm:spPr/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CB6FE52C-166A-4508-BCB2-AF4BD72F6C26}" type="sibTrans" cxnId="{97C52D78-8846-41FC-85B0-FDDC39487A21}">
      <dgm:prSet/>
      <dgm:spPr/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3B907439-A980-4122-A8CE-3C4B8FC82D18}">
      <dgm:prSet phldrT="[Текст]"/>
      <dgm:spPr>
        <a:solidFill>
          <a:srgbClr val="FFFF8F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Администратор проверяет документы и задает вопросы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B739566F-A4CF-4251-9CDF-D75691D1F449}" type="parTrans" cxnId="{FB305EF1-C18C-472A-8F83-0461AD10BF8A}">
      <dgm:prSet/>
      <dgm:spPr/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0F7578A8-26A1-44D9-B6F2-C7D3F5124E7A}" type="sibTrans" cxnId="{FB305EF1-C18C-472A-8F83-0461AD10BF8A}">
      <dgm:prSet/>
      <dgm:spPr/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011924D-B597-4D35-AAD9-622638EA1BE4}" type="pres">
      <dgm:prSet presAssocID="{5B9E2495-8B9C-4B80-BD7E-C74BC2A45DCB}" presName="Name0" presStyleCnt="0">
        <dgm:presLayoutVars>
          <dgm:dir/>
          <dgm:animLvl val="lvl"/>
          <dgm:resizeHandles val="exact"/>
        </dgm:presLayoutVars>
      </dgm:prSet>
      <dgm:spPr/>
    </dgm:pt>
    <dgm:pt modelId="{3EF0CE8E-8A51-445B-BFFF-0DAD4260337C}" type="pres">
      <dgm:prSet presAssocID="{C4D4B20E-5B61-4519-85BB-B05367C6FFA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CA419-C220-4203-8500-B0A6C4CA3A13}" type="pres">
      <dgm:prSet presAssocID="{CE1BF01B-262A-4A03-853C-35C5DA06ADAD}" presName="parTxOnlySpace" presStyleCnt="0"/>
      <dgm:spPr/>
    </dgm:pt>
    <dgm:pt modelId="{66150592-8D3E-449B-9CC6-9D7F54AB5A65}" type="pres">
      <dgm:prSet presAssocID="{68E763E3-176D-4342-827F-C0F7F613888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BCEA-E167-4BEB-9484-E479F9E41CFE}" type="pres">
      <dgm:prSet presAssocID="{18B0839A-A930-448C-B01F-C9412B1C4AF8}" presName="parTxOnlySpace" presStyleCnt="0"/>
      <dgm:spPr/>
    </dgm:pt>
    <dgm:pt modelId="{2FD8CB56-C36C-448B-9DB1-2F76A7C7A3F7}" type="pres">
      <dgm:prSet presAssocID="{2F9ECB59-FCFF-4CD1-9CF5-7F5399ACB81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A987E-8823-4F8C-9F64-3D8F0A1D1C45}" type="pres">
      <dgm:prSet presAssocID="{34E7D7A4-55FC-483F-9F6C-0ABC4620D87C}" presName="parTxOnlySpace" presStyleCnt="0"/>
      <dgm:spPr/>
    </dgm:pt>
    <dgm:pt modelId="{C14E6071-C1BA-47D2-819C-121D6154385A}" type="pres">
      <dgm:prSet presAssocID="{71AA5145-99E8-497F-98F9-7E7692BE120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24282-5749-4F54-BE99-B02DDF8500A0}" type="pres">
      <dgm:prSet presAssocID="{CB6FE52C-166A-4508-BCB2-AF4BD72F6C26}" presName="parTxOnlySpace" presStyleCnt="0"/>
      <dgm:spPr/>
    </dgm:pt>
    <dgm:pt modelId="{319BBCBD-00A9-4081-9BB8-C6A6F0C02843}" type="pres">
      <dgm:prSet presAssocID="{3B907439-A980-4122-A8CE-3C4B8FC82D1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05EF1-C18C-472A-8F83-0461AD10BF8A}" srcId="{5B9E2495-8B9C-4B80-BD7E-C74BC2A45DCB}" destId="{3B907439-A980-4122-A8CE-3C4B8FC82D18}" srcOrd="4" destOrd="0" parTransId="{B739566F-A4CF-4251-9CDF-D75691D1F449}" sibTransId="{0F7578A8-26A1-44D9-B6F2-C7D3F5124E7A}"/>
    <dgm:cxn modelId="{4FEE0AB5-C2E1-45A1-9926-31263B04B785}" srcId="{5B9E2495-8B9C-4B80-BD7E-C74BC2A45DCB}" destId="{68E763E3-176D-4342-827F-C0F7F613888E}" srcOrd="1" destOrd="0" parTransId="{53740490-90F0-44B0-B227-412595CF0CC2}" sibTransId="{18B0839A-A930-448C-B01F-C9412B1C4AF8}"/>
    <dgm:cxn modelId="{57540E8F-3829-42F6-8FB6-839EB1EEF5BB}" srcId="{5B9E2495-8B9C-4B80-BD7E-C74BC2A45DCB}" destId="{C4D4B20E-5B61-4519-85BB-B05367C6FFA5}" srcOrd="0" destOrd="0" parTransId="{208675A0-8A10-4F23-935F-59F7A55FC258}" sibTransId="{CE1BF01B-262A-4A03-853C-35C5DA06ADAD}"/>
    <dgm:cxn modelId="{F633B8FF-757A-4E38-8E67-F3650DAA7BE6}" type="presOf" srcId="{C4D4B20E-5B61-4519-85BB-B05367C6FFA5}" destId="{3EF0CE8E-8A51-445B-BFFF-0DAD4260337C}" srcOrd="0" destOrd="0" presId="urn:microsoft.com/office/officeart/2005/8/layout/chevron1"/>
    <dgm:cxn modelId="{83F31E6D-6F97-4C40-B559-7733DC083A07}" srcId="{5B9E2495-8B9C-4B80-BD7E-C74BC2A45DCB}" destId="{2F9ECB59-FCFF-4CD1-9CF5-7F5399ACB81E}" srcOrd="2" destOrd="0" parTransId="{376F96C5-2016-4722-A796-64341CB5ECD0}" sibTransId="{34E7D7A4-55FC-483F-9F6C-0ABC4620D87C}"/>
    <dgm:cxn modelId="{953822EF-7369-4A7B-ADCC-6A957592E402}" type="presOf" srcId="{5B9E2495-8B9C-4B80-BD7E-C74BC2A45DCB}" destId="{8011924D-B597-4D35-AAD9-622638EA1BE4}" srcOrd="0" destOrd="0" presId="urn:microsoft.com/office/officeart/2005/8/layout/chevron1"/>
    <dgm:cxn modelId="{E13CEA7B-3FE8-4B84-8059-B17DA11E3A43}" type="presOf" srcId="{3B907439-A980-4122-A8CE-3C4B8FC82D18}" destId="{319BBCBD-00A9-4081-9BB8-C6A6F0C02843}" srcOrd="0" destOrd="0" presId="urn:microsoft.com/office/officeart/2005/8/layout/chevron1"/>
    <dgm:cxn modelId="{805673A8-5721-40D5-AB06-3278ECD155A7}" type="presOf" srcId="{68E763E3-176D-4342-827F-C0F7F613888E}" destId="{66150592-8D3E-449B-9CC6-9D7F54AB5A65}" srcOrd="0" destOrd="0" presId="urn:microsoft.com/office/officeart/2005/8/layout/chevron1"/>
    <dgm:cxn modelId="{4D38972A-12D3-4282-9FBF-46BA3E80C04D}" type="presOf" srcId="{2F9ECB59-FCFF-4CD1-9CF5-7F5399ACB81E}" destId="{2FD8CB56-C36C-448B-9DB1-2F76A7C7A3F7}" srcOrd="0" destOrd="0" presId="urn:microsoft.com/office/officeart/2005/8/layout/chevron1"/>
    <dgm:cxn modelId="{97C52D78-8846-41FC-85B0-FDDC39487A21}" srcId="{5B9E2495-8B9C-4B80-BD7E-C74BC2A45DCB}" destId="{71AA5145-99E8-497F-98F9-7E7692BE120E}" srcOrd="3" destOrd="0" parTransId="{D1E49812-EB29-40E5-8027-AC929D598FC8}" sibTransId="{CB6FE52C-166A-4508-BCB2-AF4BD72F6C26}"/>
    <dgm:cxn modelId="{A087EA82-2200-4B83-A93E-839BD7CAC71E}" type="presOf" srcId="{71AA5145-99E8-497F-98F9-7E7692BE120E}" destId="{C14E6071-C1BA-47D2-819C-121D6154385A}" srcOrd="0" destOrd="0" presId="urn:microsoft.com/office/officeart/2005/8/layout/chevron1"/>
    <dgm:cxn modelId="{021AC775-1803-4573-880B-650CFFB98379}" type="presParOf" srcId="{8011924D-B597-4D35-AAD9-622638EA1BE4}" destId="{3EF0CE8E-8A51-445B-BFFF-0DAD4260337C}" srcOrd="0" destOrd="0" presId="urn:microsoft.com/office/officeart/2005/8/layout/chevron1"/>
    <dgm:cxn modelId="{BBB8CD91-2952-4216-A445-DCAE323DE0E4}" type="presParOf" srcId="{8011924D-B597-4D35-AAD9-622638EA1BE4}" destId="{506CA419-C220-4203-8500-B0A6C4CA3A13}" srcOrd="1" destOrd="0" presId="urn:microsoft.com/office/officeart/2005/8/layout/chevron1"/>
    <dgm:cxn modelId="{B1151A77-1FC9-42FC-A2D4-99EE40BC7FA9}" type="presParOf" srcId="{8011924D-B597-4D35-AAD9-622638EA1BE4}" destId="{66150592-8D3E-449B-9CC6-9D7F54AB5A65}" srcOrd="2" destOrd="0" presId="urn:microsoft.com/office/officeart/2005/8/layout/chevron1"/>
    <dgm:cxn modelId="{45901CA9-7996-4EA2-A00A-74CAB2CE3DC5}" type="presParOf" srcId="{8011924D-B597-4D35-AAD9-622638EA1BE4}" destId="{6FC6BCEA-E167-4BEB-9484-E479F9E41CFE}" srcOrd="3" destOrd="0" presId="urn:microsoft.com/office/officeart/2005/8/layout/chevron1"/>
    <dgm:cxn modelId="{7EB1B220-AD90-4043-B5A9-7D83EBE39D18}" type="presParOf" srcId="{8011924D-B597-4D35-AAD9-622638EA1BE4}" destId="{2FD8CB56-C36C-448B-9DB1-2F76A7C7A3F7}" srcOrd="4" destOrd="0" presId="urn:microsoft.com/office/officeart/2005/8/layout/chevron1"/>
    <dgm:cxn modelId="{84911B99-7B1D-46C0-9396-68076D2CD5D8}" type="presParOf" srcId="{8011924D-B597-4D35-AAD9-622638EA1BE4}" destId="{EA5A987E-8823-4F8C-9F64-3D8F0A1D1C45}" srcOrd="5" destOrd="0" presId="urn:microsoft.com/office/officeart/2005/8/layout/chevron1"/>
    <dgm:cxn modelId="{4C9CE8DF-1E95-4059-A06E-0E1E92FFD883}" type="presParOf" srcId="{8011924D-B597-4D35-AAD9-622638EA1BE4}" destId="{C14E6071-C1BA-47D2-819C-121D6154385A}" srcOrd="6" destOrd="0" presId="urn:microsoft.com/office/officeart/2005/8/layout/chevron1"/>
    <dgm:cxn modelId="{BD78168E-3C3C-42E6-8939-BA05ABBDFF46}" type="presParOf" srcId="{8011924D-B597-4D35-AAD9-622638EA1BE4}" destId="{3B724282-5749-4F54-BE99-B02DDF8500A0}" srcOrd="7" destOrd="0" presId="urn:microsoft.com/office/officeart/2005/8/layout/chevron1"/>
    <dgm:cxn modelId="{2817D753-B3C9-4A6C-9031-527A41923D4D}" type="presParOf" srcId="{8011924D-B597-4D35-AAD9-622638EA1BE4}" destId="{319BBCBD-00A9-4081-9BB8-C6A6F0C0284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E2495-8B9C-4B80-BD7E-C74BC2A45DC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4D4B20E-5B61-4519-85BB-B05367C6FFA5}">
      <dgm:prSet phldrT="[Текст]" custT="1"/>
      <dgm:spPr>
        <a:solidFill>
          <a:srgbClr val="FFFF8F"/>
        </a:solidFill>
      </dgm:spPr>
      <dgm:t>
        <a:bodyPr/>
        <a:lstStyle/>
        <a:p>
          <a: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идет в бухгалтерию проверить справку</a:t>
          </a:r>
          <a:endParaRPr lang="ru-RU" sz="10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208675A0-8A10-4F23-935F-59F7A55FC258}" type="parTrans" cxnId="{57540E8F-3829-42F6-8FB6-839EB1EEF5BB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CE1BF01B-262A-4A03-853C-35C5DA06ADAD}" type="sibTrans" cxnId="{57540E8F-3829-42F6-8FB6-839EB1EEF5BB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68E763E3-176D-4342-827F-C0F7F613888E}">
      <dgm:prSet phldrT="[Текст]" custT="1"/>
      <dgm:spPr>
        <a:solidFill>
          <a:srgbClr val="FFFF8F"/>
        </a:solidFill>
      </dgm:spPr>
      <dgm:t>
        <a:bodyPr/>
        <a:lstStyle/>
        <a:p>
          <a: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Бухгалтер проверяет справку</a:t>
          </a:r>
          <a:endParaRPr lang="ru-RU" sz="10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53740490-90F0-44B0-B227-412595CF0CC2}" type="parTrans" cxnId="{4FEE0AB5-C2E1-45A1-9926-31263B04B785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18B0839A-A930-448C-B01F-C9412B1C4AF8}" type="sibTrans" cxnId="{4FEE0AB5-C2E1-45A1-9926-31263B04B785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2F9ECB59-FCFF-4CD1-9CF5-7F5399ACB81E}">
      <dgm:prSet phldrT="[Текст]" custT="1"/>
      <dgm:spPr>
        <a:solidFill>
          <a:srgbClr val="FFFF8F"/>
        </a:solidFill>
      </dgm:spPr>
      <dgm:t>
        <a:bodyPr/>
        <a:lstStyle/>
        <a:p>
          <a: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идет из бухгалтерии к администратору</a:t>
          </a:r>
          <a:endParaRPr lang="ru-RU" sz="10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376F96C5-2016-4722-A796-64341CB5ECD0}" type="parTrans" cxnId="{83F31E6D-6F97-4C40-B559-7733DC083A07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34E7D7A4-55FC-483F-9F6C-0ABC4620D87C}" type="sibTrans" cxnId="{83F31E6D-6F97-4C40-B559-7733DC083A07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71AA5145-99E8-497F-98F9-7E7692BE120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Администратор выдает талон на первичный прием</a:t>
          </a:r>
          <a:endParaRPr lang="ru-RU" sz="10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D1E49812-EB29-40E5-8027-AC929D598FC8}" type="parTrans" cxnId="{97C52D78-8846-41FC-85B0-FDDC39487A21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CB6FE52C-166A-4508-BCB2-AF4BD72F6C26}" type="sibTrans" cxnId="{97C52D78-8846-41FC-85B0-FDDC39487A21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3B907439-A980-4122-A8CE-3C4B8FC82D1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ищет нужный кабинет</a:t>
          </a:r>
          <a:endParaRPr lang="ru-RU" sz="10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B739566F-A4CF-4251-9CDF-D75691D1F449}" type="parTrans" cxnId="{FB305EF1-C18C-472A-8F83-0461AD10BF8A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0F7578A8-26A1-44D9-B6F2-C7D3F5124E7A}" type="sibTrans" cxnId="{FB305EF1-C18C-472A-8F83-0461AD10BF8A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011924D-B597-4D35-AAD9-622638EA1BE4}" type="pres">
      <dgm:prSet presAssocID="{5B9E2495-8B9C-4B80-BD7E-C74BC2A45DCB}" presName="Name0" presStyleCnt="0">
        <dgm:presLayoutVars>
          <dgm:dir/>
          <dgm:animLvl val="lvl"/>
          <dgm:resizeHandles val="exact"/>
        </dgm:presLayoutVars>
      </dgm:prSet>
      <dgm:spPr/>
    </dgm:pt>
    <dgm:pt modelId="{3EF0CE8E-8A51-445B-BFFF-0DAD4260337C}" type="pres">
      <dgm:prSet presAssocID="{C4D4B20E-5B61-4519-85BB-B05367C6FFA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CA419-C220-4203-8500-B0A6C4CA3A13}" type="pres">
      <dgm:prSet presAssocID="{CE1BF01B-262A-4A03-853C-35C5DA06ADAD}" presName="parTxOnlySpace" presStyleCnt="0"/>
      <dgm:spPr/>
    </dgm:pt>
    <dgm:pt modelId="{66150592-8D3E-449B-9CC6-9D7F54AB5A65}" type="pres">
      <dgm:prSet presAssocID="{68E763E3-176D-4342-827F-C0F7F613888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BCEA-E167-4BEB-9484-E479F9E41CFE}" type="pres">
      <dgm:prSet presAssocID="{18B0839A-A930-448C-B01F-C9412B1C4AF8}" presName="parTxOnlySpace" presStyleCnt="0"/>
      <dgm:spPr/>
    </dgm:pt>
    <dgm:pt modelId="{2FD8CB56-C36C-448B-9DB1-2F76A7C7A3F7}" type="pres">
      <dgm:prSet presAssocID="{2F9ECB59-FCFF-4CD1-9CF5-7F5399ACB81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A987E-8823-4F8C-9F64-3D8F0A1D1C45}" type="pres">
      <dgm:prSet presAssocID="{34E7D7A4-55FC-483F-9F6C-0ABC4620D87C}" presName="parTxOnlySpace" presStyleCnt="0"/>
      <dgm:spPr/>
    </dgm:pt>
    <dgm:pt modelId="{C14E6071-C1BA-47D2-819C-121D6154385A}" type="pres">
      <dgm:prSet presAssocID="{71AA5145-99E8-497F-98F9-7E7692BE120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24282-5749-4F54-BE99-B02DDF8500A0}" type="pres">
      <dgm:prSet presAssocID="{CB6FE52C-166A-4508-BCB2-AF4BD72F6C26}" presName="parTxOnlySpace" presStyleCnt="0"/>
      <dgm:spPr/>
    </dgm:pt>
    <dgm:pt modelId="{319BBCBD-00A9-4081-9BB8-C6A6F0C02843}" type="pres">
      <dgm:prSet presAssocID="{3B907439-A980-4122-A8CE-3C4B8FC82D1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05EF1-C18C-472A-8F83-0461AD10BF8A}" srcId="{5B9E2495-8B9C-4B80-BD7E-C74BC2A45DCB}" destId="{3B907439-A980-4122-A8CE-3C4B8FC82D18}" srcOrd="4" destOrd="0" parTransId="{B739566F-A4CF-4251-9CDF-D75691D1F449}" sibTransId="{0F7578A8-26A1-44D9-B6F2-C7D3F5124E7A}"/>
    <dgm:cxn modelId="{77F985B8-6845-427C-850A-C394FB682524}" type="presOf" srcId="{3B907439-A980-4122-A8CE-3C4B8FC82D18}" destId="{319BBCBD-00A9-4081-9BB8-C6A6F0C02843}" srcOrd="0" destOrd="0" presId="urn:microsoft.com/office/officeart/2005/8/layout/chevron1"/>
    <dgm:cxn modelId="{B5D67B1B-6843-4F29-A03B-AE79FA8767CC}" type="presOf" srcId="{5B9E2495-8B9C-4B80-BD7E-C74BC2A45DCB}" destId="{8011924D-B597-4D35-AAD9-622638EA1BE4}" srcOrd="0" destOrd="0" presId="urn:microsoft.com/office/officeart/2005/8/layout/chevron1"/>
    <dgm:cxn modelId="{4FEE0AB5-C2E1-45A1-9926-31263B04B785}" srcId="{5B9E2495-8B9C-4B80-BD7E-C74BC2A45DCB}" destId="{68E763E3-176D-4342-827F-C0F7F613888E}" srcOrd="1" destOrd="0" parTransId="{53740490-90F0-44B0-B227-412595CF0CC2}" sibTransId="{18B0839A-A930-448C-B01F-C9412B1C4AF8}"/>
    <dgm:cxn modelId="{1099BBA1-9C6F-4C95-9207-5430E44022A1}" type="presOf" srcId="{2F9ECB59-FCFF-4CD1-9CF5-7F5399ACB81E}" destId="{2FD8CB56-C36C-448B-9DB1-2F76A7C7A3F7}" srcOrd="0" destOrd="0" presId="urn:microsoft.com/office/officeart/2005/8/layout/chevron1"/>
    <dgm:cxn modelId="{57540E8F-3829-42F6-8FB6-839EB1EEF5BB}" srcId="{5B9E2495-8B9C-4B80-BD7E-C74BC2A45DCB}" destId="{C4D4B20E-5B61-4519-85BB-B05367C6FFA5}" srcOrd="0" destOrd="0" parTransId="{208675A0-8A10-4F23-935F-59F7A55FC258}" sibTransId="{CE1BF01B-262A-4A03-853C-35C5DA06ADAD}"/>
    <dgm:cxn modelId="{83F31E6D-6F97-4C40-B559-7733DC083A07}" srcId="{5B9E2495-8B9C-4B80-BD7E-C74BC2A45DCB}" destId="{2F9ECB59-FCFF-4CD1-9CF5-7F5399ACB81E}" srcOrd="2" destOrd="0" parTransId="{376F96C5-2016-4722-A796-64341CB5ECD0}" sibTransId="{34E7D7A4-55FC-483F-9F6C-0ABC4620D87C}"/>
    <dgm:cxn modelId="{E6789BC6-FA0C-4171-A2AE-B652A40F3DB0}" type="presOf" srcId="{68E763E3-176D-4342-827F-C0F7F613888E}" destId="{66150592-8D3E-449B-9CC6-9D7F54AB5A65}" srcOrd="0" destOrd="0" presId="urn:microsoft.com/office/officeart/2005/8/layout/chevron1"/>
    <dgm:cxn modelId="{8762E4BC-1A1E-4F94-BF8D-32BC4E933B85}" type="presOf" srcId="{71AA5145-99E8-497F-98F9-7E7692BE120E}" destId="{C14E6071-C1BA-47D2-819C-121D6154385A}" srcOrd="0" destOrd="0" presId="urn:microsoft.com/office/officeart/2005/8/layout/chevron1"/>
    <dgm:cxn modelId="{23F2360F-7379-4A49-B74E-D6D2C178F14B}" type="presOf" srcId="{C4D4B20E-5B61-4519-85BB-B05367C6FFA5}" destId="{3EF0CE8E-8A51-445B-BFFF-0DAD4260337C}" srcOrd="0" destOrd="0" presId="urn:microsoft.com/office/officeart/2005/8/layout/chevron1"/>
    <dgm:cxn modelId="{97C52D78-8846-41FC-85B0-FDDC39487A21}" srcId="{5B9E2495-8B9C-4B80-BD7E-C74BC2A45DCB}" destId="{71AA5145-99E8-497F-98F9-7E7692BE120E}" srcOrd="3" destOrd="0" parTransId="{D1E49812-EB29-40E5-8027-AC929D598FC8}" sibTransId="{CB6FE52C-166A-4508-BCB2-AF4BD72F6C26}"/>
    <dgm:cxn modelId="{96E59D8E-3C33-441C-846B-8BE6B21F4AE0}" type="presParOf" srcId="{8011924D-B597-4D35-AAD9-622638EA1BE4}" destId="{3EF0CE8E-8A51-445B-BFFF-0DAD4260337C}" srcOrd="0" destOrd="0" presId="urn:microsoft.com/office/officeart/2005/8/layout/chevron1"/>
    <dgm:cxn modelId="{E07372D9-9AC0-4A80-8821-54CD6123FD77}" type="presParOf" srcId="{8011924D-B597-4D35-AAD9-622638EA1BE4}" destId="{506CA419-C220-4203-8500-B0A6C4CA3A13}" srcOrd="1" destOrd="0" presId="urn:microsoft.com/office/officeart/2005/8/layout/chevron1"/>
    <dgm:cxn modelId="{96386C7A-6AA2-4750-A366-8E90A7631E9D}" type="presParOf" srcId="{8011924D-B597-4D35-AAD9-622638EA1BE4}" destId="{66150592-8D3E-449B-9CC6-9D7F54AB5A65}" srcOrd="2" destOrd="0" presId="urn:microsoft.com/office/officeart/2005/8/layout/chevron1"/>
    <dgm:cxn modelId="{294A7ECB-26BD-47D4-BA0F-B3711B68449E}" type="presParOf" srcId="{8011924D-B597-4D35-AAD9-622638EA1BE4}" destId="{6FC6BCEA-E167-4BEB-9484-E479F9E41CFE}" srcOrd="3" destOrd="0" presId="urn:microsoft.com/office/officeart/2005/8/layout/chevron1"/>
    <dgm:cxn modelId="{FB1F5FFB-B2DD-4027-A7E0-8F9916FF8AED}" type="presParOf" srcId="{8011924D-B597-4D35-AAD9-622638EA1BE4}" destId="{2FD8CB56-C36C-448B-9DB1-2F76A7C7A3F7}" srcOrd="4" destOrd="0" presId="urn:microsoft.com/office/officeart/2005/8/layout/chevron1"/>
    <dgm:cxn modelId="{3741C6CB-46B9-4395-A293-81E737E67F30}" type="presParOf" srcId="{8011924D-B597-4D35-AAD9-622638EA1BE4}" destId="{EA5A987E-8823-4F8C-9F64-3D8F0A1D1C45}" srcOrd="5" destOrd="0" presId="urn:microsoft.com/office/officeart/2005/8/layout/chevron1"/>
    <dgm:cxn modelId="{7E2C9E20-302E-4D15-97AC-DE3F4338BC70}" type="presParOf" srcId="{8011924D-B597-4D35-AAD9-622638EA1BE4}" destId="{C14E6071-C1BA-47D2-819C-121D6154385A}" srcOrd="6" destOrd="0" presId="urn:microsoft.com/office/officeart/2005/8/layout/chevron1"/>
    <dgm:cxn modelId="{2A10C2C4-9549-4EDA-A6BC-280A18E4442B}" type="presParOf" srcId="{8011924D-B597-4D35-AAD9-622638EA1BE4}" destId="{3B724282-5749-4F54-BE99-B02DDF8500A0}" srcOrd="7" destOrd="0" presId="urn:microsoft.com/office/officeart/2005/8/layout/chevron1"/>
    <dgm:cxn modelId="{1C875C2E-B88F-4993-8E6F-D023531777BD}" type="presParOf" srcId="{8011924D-B597-4D35-AAD9-622638EA1BE4}" destId="{319BBCBD-00A9-4081-9BB8-C6A6F0C0284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9E2495-8B9C-4B80-BD7E-C74BC2A45DC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4D4B20E-5B61-4519-85BB-B05367C6FFA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</a:t>
          </a:r>
          <a:b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</a:br>
          <a: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ждет в очереди</a:t>
          </a:r>
          <a:endParaRPr lang="ru-RU" sz="10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208675A0-8A10-4F23-935F-59F7A55FC258}" type="parTrans" cxnId="{57540E8F-3829-42F6-8FB6-839EB1EEF5BB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CE1BF01B-262A-4A03-853C-35C5DA06ADAD}" type="sibTrans" cxnId="{57540E8F-3829-42F6-8FB6-839EB1EEF5BB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68E763E3-176D-4342-827F-C0F7F613888E}">
      <dgm:prSet phldrT="[Текст]" custT="1"/>
      <dgm:spPr>
        <a:solidFill>
          <a:srgbClr val="FFFF8F"/>
        </a:solidFill>
      </dgm:spPr>
      <dgm:t>
        <a:bodyPr/>
        <a:lstStyle/>
        <a:p>
          <a: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</a:t>
          </a:r>
          <a:b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</a:br>
          <a: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входит в кабинет </a:t>
          </a:r>
          <a:b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</a:br>
          <a: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к инспектору</a:t>
          </a:r>
          <a:endParaRPr lang="ru-RU" sz="10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53740490-90F0-44B0-B227-412595CF0CC2}" type="parTrans" cxnId="{4FEE0AB5-C2E1-45A1-9926-31263B04B785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18B0839A-A930-448C-B01F-C9412B1C4AF8}" type="sibTrans" cxnId="{4FEE0AB5-C2E1-45A1-9926-31263B04B785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2F9ECB59-FCFF-4CD1-9CF5-7F5399ACB81E}">
      <dgm:prSet phldrT="[Текст]" custT="1"/>
      <dgm:spPr>
        <a:solidFill>
          <a:srgbClr val="FFFF8F"/>
        </a:solidFill>
      </dgm:spPr>
      <dgm:t>
        <a:bodyPr/>
        <a:lstStyle/>
        <a:p>
          <a: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передает документы инспектору</a:t>
          </a:r>
          <a:endParaRPr lang="ru-RU" sz="10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376F96C5-2016-4722-A796-64341CB5ECD0}" type="parTrans" cxnId="{83F31E6D-6F97-4C40-B559-7733DC083A07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34E7D7A4-55FC-483F-9F6C-0ABC4620D87C}" type="sibTrans" cxnId="{83F31E6D-6F97-4C40-B559-7733DC083A07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71AA5145-99E8-497F-98F9-7E7692BE120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Инспектор проверяет документы задает вопросы</a:t>
          </a:r>
          <a:endParaRPr lang="ru-RU" sz="10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D1E49812-EB29-40E5-8027-AC929D598FC8}" type="parTrans" cxnId="{97C52D78-8846-41FC-85B0-FDDC39487A21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CB6FE52C-166A-4508-BCB2-AF4BD72F6C26}" type="sibTrans" cxnId="{97C52D78-8846-41FC-85B0-FDDC39487A21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3B907439-A980-4122-A8CE-3C4B8FC82D1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…</a:t>
          </a:r>
          <a:endParaRPr lang="ru-RU" sz="10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B739566F-A4CF-4251-9CDF-D75691D1F449}" type="parTrans" cxnId="{FB305EF1-C18C-472A-8F83-0461AD10BF8A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0F7578A8-26A1-44D9-B6F2-C7D3F5124E7A}" type="sibTrans" cxnId="{FB305EF1-C18C-472A-8F83-0461AD10BF8A}">
      <dgm:prSet/>
      <dgm:spPr/>
      <dgm:t>
        <a:bodyPr/>
        <a:lstStyle/>
        <a:p>
          <a:endParaRPr lang="ru-RU" sz="1000" b="1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011924D-B597-4D35-AAD9-622638EA1BE4}" type="pres">
      <dgm:prSet presAssocID="{5B9E2495-8B9C-4B80-BD7E-C74BC2A45DCB}" presName="Name0" presStyleCnt="0">
        <dgm:presLayoutVars>
          <dgm:dir/>
          <dgm:animLvl val="lvl"/>
          <dgm:resizeHandles val="exact"/>
        </dgm:presLayoutVars>
      </dgm:prSet>
      <dgm:spPr/>
    </dgm:pt>
    <dgm:pt modelId="{3EF0CE8E-8A51-445B-BFFF-0DAD4260337C}" type="pres">
      <dgm:prSet presAssocID="{C4D4B20E-5B61-4519-85BB-B05367C6FFA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CA419-C220-4203-8500-B0A6C4CA3A13}" type="pres">
      <dgm:prSet presAssocID="{CE1BF01B-262A-4A03-853C-35C5DA06ADAD}" presName="parTxOnlySpace" presStyleCnt="0"/>
      <dgm:spPr/>
    </dgm:pt>
    <dgm:pt modelId="{66150592-8D3E-449B-9CC6-9D7F54AB5A65}" type="pres">
      <dgm:prSet presAssocID="{68E763E3-176D-4342-827F-C0F7F613888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BCEA-E167-4BEB-9484-E479F9E41CFE}" type="pres">
      <dgm:prSet presAssocID="{18B0839A-A930-448C-B01F-C9412B1C4AF8}" presName="parTxOnlySpace" presStyleCnt="0"/>
      <dgm:spPr/>
    </dgm:pt>
    <dgm:pt modelId="{2FD8CB56-C36C-448B-9DB1-2F76A7C7A3F7}" type="pres">
      <dgm:prSet presAssocID="{2F9ECB59-FCFF-4CD1-9CF5-7F5399ACB81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A987E-8823-4F8C-9F64-3D8F0A1D1C45}" type="pres">
      <dgm:prSet presAssocID="{34E7D7A4-55FC-483F-9F6C-0ABC4620D87C}" presName="parTxOnlySpace" presStyleCnt="0"/>
      <dgm:spPr/>
    </dgm:pt>
    <dgm:pt modelId="{C14E6071-C1BA-47D2-819C-121D6154385A}" type="pres">
      <dgm:prSet presAssocID="{71AA5145-99E8-497F-98F9-7E7692BE120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24282-5749-4F54-BE99-B02DDF8500A0}" type="pres">
      <dgm:prSet presAssocID="{CB6FE52C-166A-4508-BCB2-AF4BD72F6C26}" presName="parTxOnlySpace" presStyleCnt="0"/>
      <dgm:spPr/>
    </dgm:pt>
    <dgm:pt modelId="{319BBCBD-00A9-4081-9BB8-C6A6F0C02843}" type="pres">
      <dgm:prSet presAssocID="{3B907439-A980-4122-A8CE-3C4B8FC82D1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05EF1-C18C-472A-8F83-0461AD10BF8A}" srcId="{5B9E2495-8B9C-4B80-BD7E-C74BC2A45DCB}" destId="{3B907439-A980-4122-A8CE-3C4B8FC82D18}" srcOrd="4" destOrd="0" parTransId="{B739566F-A4CF-4251-9CDF-D75691D1F449}" sibTransId="{0F7578A8-26A1-44D9-B6F2-C7D3F5124E7A}"/>
    <dgm:cxn modelId="{61A17DAA-9111-4F4F-9474-F853476ECD1F}" type="presOf" srcId="{5B9E2495-8B9C-4B80-BD7E-C74BC2A45DCB}" destId="{8011924D-B597-4D35-AAD9-622638EA1BE4}" srcOrd="0" destOrd="0" presId="urn:microsoft.com/office/officeart/2005/8/layout/chevron1"/>
    <dgm:cxn modelId="{0AA2C3AA-DEDE-4E36-B5CE-2E3DD3F28BB1}" type="presOf" srcId="{C4D4B20E-5B61-4519-85BB-B05367C6FFA5}" destId="{3EF0CE8E-8A51-445B-BFFF-0DAD4260337C}" srcOrd="0" destOrd="0" presId="urn:microsoft.com/office/officeart/2005/8/layout/chevron1"/>
    <dgm:cxn modelId="{4FEE0AB5-C2E1-45A1-9926-31263B04B785}" srcId="{5B9E2495-8B9C-4B80-BD7E-C74BC2A45DCB}" destId="{68E763E3-176D-4342-827F-C0F7F613888E}" srcOrd="1" destOrd="0" parTransId="{53740490-90F0-44B0-B227-412595CF0CC2}" sibTransId="{18B0839A-A930-448C-B01F-C9412B1C4AF8}"/>
    <dgm:cxn modelId="{6D9229D1-30B0-4012-82D1-8B85B2903FC4}" type="presOf" srcId="{71AA5145-99E8-497F-98F9-7E7692BE120E}" destId="{C14E6071-C1BA-47D2-819C-121D6154385A}" srcOrd="0" destOrd="0" presId="urn:microsoft.com/office/officeart/2005/8/layout/chevron1"/>
    <dgm:cxn modelId="{57540E8F-3829-42F6-8FB6-839EB1EEF5BB}" srcId="{5B9E2495-8B9C-4B80-BD7E-C74BC2A45DCB}" destId="{C4D4B20E-5B61-4519-85BB-B05367C6FFA5}" srcOrd="0" destOrd="0" parTransId="{208675A0-8A10-4F23-935F-59F7A55FC258}" sibTransId="{CE1BF01B-262A-4A03-853C-35C5DA06ADAD}"/>
    <dgm:cxn modelId="{AA18EBF3-E3FC-4F69-814F-9E035960855D}" type="presOf" srcId="{68E763E3-176D-4342-827F-C0F7F613888E}" destId="{66150592-8D3E-449B-9CC6-9D7F54AB5A65}" srcOrd="0" destOrd="0" presId="urn:microsoft.com/office/officeart/2005/8/layout/chevron1"/>
    <dgm:cxn modelId="{83F31E6D-6F97-4C40-B559-7733DC083A07}" srcId="{5B9E2495-8B9C-4B80-BD7E-C74BC2A45DCB}" destId="{2F9ECB59-FCFF-4CD1-9CF5-7F5399ACB81E}" srcOrd="2" destOrd="0" parTransId="{376F96C5-2016-4722-A796-64341CB5ECD0}" sibTransId="{34E7D7A4-55FC-483F-9F6C-0ABC4620D87C}"/>
    <dgm:cxn modelId="{5CCEECE6-A038-4FFF-826D-5614FEF24F10}" type="presOf" srcId="{2F9ECB59-FCFF-4CD1-9CF5-7F5399ACB81E}" destId="{2FD8CB56-C36C-448B-9DB1-2F76A7C7A3F7}" srcOrd="0" destOrd="0" presId="urn:microsoft.com/office/officeart/2005/8/layout/chevron1"/>
    <dgm:cxn modelId="{EC08821D-00A7-4316-873E-260B941D31FA}" type="presOf" srcId="{3B907439-A980-4122-A8CE-3C4B8FC82D18}" destId="{319BBCBD-00A9-4081-9BB8-C6A6F0C02843}" srcOrd="0" destOrd="0" presId="urn:microsoft.com/office/officeart/2005/8/layout/chevron1"/>
    <dgm:cxn modelId="{97C52D78-8846-41FC-85B0-FDDC39487A21}" srcId="{5B9E2495-8B9C-4B80-BD7E-C74BC2A45DCB}" destId="{71AA5145-99E8-497F-98F9-7E7692BE120E}" srcOrd="3" destOrd="0" parTransId="{D1E49812-EB29-40E5-8027-AC929D598FC8}" sibTransId="{CB6FE52C-166A-4508-BCB2-AF4BD72F6C26}"/>
    <dgm:cxn modelId="{DD0DFDB9-6343-49D3-81B7-E34B914D12F7}" type="presParOf" srcId="{8011924D-B597-4D35-AAD9-622638EA1BE4}" destId="{3EF0CE8E-8A51-445B-BFFF-0DAD4260337C}" srcOrd="0" destOrd="0" presId="urn:microsoft.com/office/officeart/2005/8/layout/chevron1"/>
    <dgm:cxn modelId="{004FA935-B750-4D42-9E25-50D3CE712811}" type="presParOf" srcId="{8011924D-B597-4D35-AAD9-622638EA1BE4}" destId="{506CA419-C220-4203-8500-B0A6C4CA3A13}" srcOrd="1" destOrd="0" presId="urn:microsoft.com/office/officeart/2005/8/layout/chevron1"/>
    <dgm:cxn modelId="{0F4AF7CB-0F71-4998-B8B4-C3B877C66678}" type="presParOf" srcId="{8011924D-B597-4D35-AAD9-622638EA1BE4}" destId="{66150592-8D3E-449B-9CC6-9D7F54AB5A65}" srcOrd="2" destOrd="0" presId="urn:microsoft.com/office/officeart/2005/8/layout/chevron1"/>
    <dgm:cxn modelId="{2251A592-616C-4616-BA47-9DA3C4F50E46}" type="presParOf" srcId="{8011924D-B597-4D35-AAD9-622638EA1BE4}" destId="{6FC6BCEA-E167-4BEB-9484-E479F9E41CFE}" srcOrd="3" destOrd="0" presId="urn:microsoft.com/office/officeart/2005/8/layout/chevron1"/>
    <dgm:cxn modelId="{6E371B85-F11A-48C9-834B-BB0C9DB6032A}" type="presParOf" srcId="{8011924D-B597-4D35-AAD9-622638EA1BE4}" destId="{2FD8CB56-C36C-448B-9DB1-2F76A7C7A3F7}" srcOrd="4" destOrd="0" presId="urn:microsoft.com/office/officeart/2005/8/layout/chevron1"/>
    <dgm:cxn modelId="{C4601336-590B-45A1-985C-7C5A41BC1526}" type="presParOf" srcId="{8011924D-B597-4D35-AAD9-622638EA1BE4}" destId="{EA5A987E-8823-4F8C-9F64-3D8F0A1D1C45}" srcOrd="5" destOrd="0" presId="urn:microsoft.com/office/officeart/2005/8/layout/chevron1"/>
    <dgm:cxn modelId="{C6740644-0E73-4A8A-9D40-A0DDB5D50D6D}" type="presParOf" srcId="{8011924D-B597-4D35-AAD9-622638EA1BE4}" destId="{C14E6071-C1BA-47D2-819C-121D6154385A}" srcOrd="6" destOrd="0" presId="urn:microsoft.com/office/officeart/2005/8/layout/chevron1"/>
    <dgm:cxn modelId="{D28F698D-23ED-43D0-AD54-326BF1FAB543}" type="presParOf" srcId="{8011924D-B597-4D35-AAD9-622638EA1BE4}" destId="{3B724282-5749-4F54-BE99-B02DDF8500A0}" srcOrd="7" destOrd="0" presId="urn:microsoft.com/office/officeart/2005/8/layout/chevron1"/>
    <dgm:cxn modelId="{D8FDDEFB-162B-4B11-974B-EEB26FD2352B}" type="presParOf" srcId="{8011924D-B597-4D35-AAD9-622638EA1BE4}" destId="{319BBCBD-00A9-4081-9BB8-C6A6F0C0284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78405B-6F63-48B6-BB96-E814E3C24162}" type="doc">
      <dgm:prSet loTypeId="urn:microsoft.com/office/officeart/2008/layout/HexagonCluster" loCatId="pictur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59F39A82-1AD2-434D-9FC9-DBE0DBCA9B9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rPr>
            <a:t>Является социально-значимым процессом</a:t>
          </a:r>
          <a:endParaRPr lang="ru-RU" sz="12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dgm:t>
    </dgm:pt>
    <dgm:pt modelId="{9BA6AE0A-4E80-47F1-9950-41406CC27A9B}" type="parTrans" cxnId="{980C5345-BE92-4C12-A758-5A8E6E18E9F1}">
      <dgm:prSet/>
      <dgm:spPr/>
      <dgm:t>
        <a:bodyPr/>
        <a:lstStyle/>
        <a:p>
          <a:endParaRPr lang="ru-RU"/>
        </a:p>
      </dgm:t>
    </dgm:pt>
    <dgm:pt modelId="{39A782D5-030B-4672-8F87-79EFE0481B24}" type="sibTrans" cxnId="{980C5345-BE92-4C12-A758-5A8E6E18E9F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FD9C5BB9-1EEE-45F2-B105-3EE8CBFC97D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rPr>
            <a:t>Задействует большое количество  участников (отделов, управлений, структур, граждан).</a:t>
          </a:r>
          <a:endParaRPr lang="ru-RU" sz="12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dgm:t>
    </dgm:pt>
    <dgm:pt modelId="{3F47638D-0576-478D-AF00-0E0268162179}" type="parTrans" cxnId="{F367F891-5793-43FF-A113-44704E763EDD}">
      <dgm:prSet/>
      <dgm:spPr/>
      <dgm:t>
        <a:bodyPr/>
        <a:lstStyle/>
        <a:p>
          <a:endParaRPr lang="ru-RU"/>
        </a:p>
      </dgm:t>
    </dgm:pt>
    <dgm:pt modelId="{FA64B80B-8492-42F1-8A72-D652001D8386}" type="sibTrans" cxnId="{F367F891-5793-43FF-A113-44704E763ED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B6FA35D7-5DA1-4953-A18F-D3481317726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rPr>
            <a:t>Процесс не удовлетворяет внутренних и/или внешних потребителей</a:t>
          </a:r>
          <a:endParaRPr lang="ru-RU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dgm:t>
    </dgm:pt>
    <dgm:pt modelId="{1EFDE174-D374-4755-94F5-F5EA1715C667}" type="parTrans" cxnId="{EB9B902E-5BCE-4FC5-85E9-9FB03B1E0DB8}">
      <dgm:prSet/>
      <dgm:spPr/>
      <dgm:t>
        <a:bodyPr/>
        <a:lstStyle/>
        <a:p>
          <a:endParaRPr lang="ru-RU"/>
        </a:p>
      </dgm:t>
    </dgm:pt>
    <dgm:pt modelId="{B865F3E8-6788-4974-8DB5-2F3257EE7086}" type="sibTrans" cxnId="{EB9B902E-5BCE-4FC5-85E9-9FB03B1E0DB8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26EC824F-FAEE-42B4-9A29-D13CFFA6624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rPr>
            <a:t>Процесс является наиболее ресурсоемким</a:t>
          </a:r>
          <a:endParaRPr lang="ru-RU" sz="12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dgm:t>
    </dgm:pt>
    <dgm:pt modelId="{D3E65CF7-6482-4E29-B083-8059DCC7950A}" type="parTrans" cxnId="{74C27CE9-FBD8-4D24-BD9A-339AC20B6976}">
      <dgm:prSet/>
      <dgm:spPr/>
      <dgm:t>
        <a:bodyPr/>
        <a:lstStyle/>
        <a:p>
          <a:endParaRPr lang="ru-RU"/>
        </a:p>
      </dgm:t>
    </dgm:pt>
    <dgm:pt modelId="{2663189C-2DFC-43C9-85EF-3C54537A793A}" type="sibTrans" cxnId="{74C27CE9-FBD8-4D24-BD9A-339AC20B6976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E5841754-C117-4A23-A034-BF85072D3C50}" type="pres">
      <dgm:prSet presAssocID="{4178405B-6F63-48B6-BB96-E814E3C2416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661E5407-D20C-45EF-B0BC-3B74D6C7AE54}" type="pres">
      <dgm:prSet presAssocID="{59F39A82-1AD2-434D-9FC9-DBE0DBCA9B9D}" presName="text1" presStyleCnt="0"/>
      <dgm:spPr/>
    </dgm:pt>
    <dgm:pt modelId="{BE6C23E0-755A-4276-B3D1-351C42BE37DD}" type="pres">
      <dgm:prSet presAssocID="{59F39A82-1AD2-434D-9FC9-DBE0DBCA9B9D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242BA-9968-4266-ABBE-7618C4B9611E}" type="pres">
      <dgm:prSet presAssocID="{59F39A82-1AD2-434D-9FC9-DBE0DBCA9B9D}" presName="textaccent1" presStyleCnt="0"/>
      <dgm:spPr/>
    </dgm:pt>
    <dgm:pt modelId="{98059679-C900-4347-9FE6-E2636B3508AF}" type="pres">
      <dgm:prSet presAssocID="{59F39A82-1AD2-434D-9FC9-DBE0DBCA9B9D}" presName="accentRepeatNode" presStyleLbl="solidAlignAcc1" presStyleIdx="0" presStyleCnt="8"/>
      <dgm:spPr/>
    </dgm:pt>
    <dgm:pt modelId="{3841581A-316C-4EE2-BDC6-3B784FCEC832}" type="pres">
      <dgm:prSet presAssocID="{39A782D5-030B-4672-8F87-79EFE0481B24}" presName="image1" presStyleCnt="0"/>
      <dgm:spPr/>
    </dgm:pt>
    <dgm:pt modelId="{7B69761D-DE3F-45A2-986B-CDBC8A9A50F3}" type="pres">
      <dgm:prSet presAssocID="{39A782D5-030B-4672-8F87-79EFE0481B24}" presName="imageRepeatNode" presStyleLbl="alignAcc1" presStyleIdx="0" presStyleCnt="4"/>
      <dgm:spPr/>
      <dgm:t>
        <a:bodyPr/>
        <a:lstStyle/>
        <a:p>
          <a:endParaRPr lang="ru-RU"/>
        </a:p>
      </dgm:t>
    </dgm:pt>
    <dgm:pt modelId="{42C2F75A-2F18-4FFF-88E9-2AE9D52858C9}" type="pres">
      <dgm:prSet presAssocID="{39A782D5-030B-4672-8F87-79EFE0481B24}" presName="imageaccent1" presStyleCnt="0"/>
      <dgm:spPr/>
    </dgm:pt>
    <dgm:pt modelId="{07961112-E29A-481A-9BB8-96D4FABF0D4F}" type="pres">
      <dgm:prSet presAssocID="{39A782D5-030B-4672-8F87-79EFE0481B24}" presName="accentRepeatNode" presStyleLbl="solidAlignAcc1" presStyleIdx="1" presStyleCnt="8"/>
      <dgm:spPr/>
    </dgm:pt>
    <dgm:pt modelId="{4D1EEEFF-113A-4C4E-82E8-E84E4B276679}" type="pres">
      <dgm:prSet presAssocID="{FD9C5BB9-1EEE-45F2-B105-3EE8CBFC97DB}" presName="text2" presStyleCnt="0"/>
      <dgm:spPr/>
    </dgm:pt>
    <dgm:pt modelId="{4AE233A6-59AF-4E7F-9765-C3BCF3506B22}" type="pres">
      <dgm:prSet presAssocID="{FD9C5BB9-1EEE-45F2-B105-3EE8CBFC97DB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7ADA7-FD4B-43AE-BA2F-3C63D8FB7EBC}" type="pres">
      <dgm:prSet presAssocID="{FD9C5BB9-1EEE-45F2-B105-3EE8CBFC97DB}" presName="textaccent2" presStyleCnt="0"/>
      <dgm:spPr/>
    </dgm:pt>
    <dgm:pt modelId="{2DB3F0D1-8377-4CEE-87B8-BC2A13615E09}" type="pres">
      <dgm:prSet presAssocID="{FD9C5BB9-1EEE-45F2-B105-3EE8CBFC97DB}" presName="accentRepeatNode" presStyleLbl="solidAlignAcc1" presStyleIdx="2" presStyleCnt="8" custLinFactNeighborX="439" custLinFactNeighborY="5284"/>
      <dgm:spPr/>
    </dgm:pt>
    <dgm:pt modelId="{ACBF0B6D-4D1A-41A6-8F8D-5832D6DA9423}" type="pres">
      <dgm:prSet presAssocID="{FA64B80B-8492-42F1-8A72-D652001D8386}" presName="image2" presStyleCnt="0"/>
      <dgm:spPr/>
    </dgm:pt>
    <dgm:pt modelId="{D48D46B0-B971-479E-A06D-B1D2B34C70B7}" type="pres">
      <dgm:prSet presAssocID="{FA64B80B-8492-42F1-8A72-D652001D8386}" presName="imageRepeatNode" presStyleLbl="alignAcc1" presStyleIdx="1" presStyleCnt="4" custLinFactNeighborX="2927" custLinFactNeighborY="-2707"/>
      <dgm:spPr/>
      <dgm:t>
        <a:bodyPr/>
        <a:lstStyle/>
        <a:p>
          <a:endParaRPr lang="ru-RU"/>
        </a:p>
      </dgm:t>
    </dgm:pt>
    <dgm:pt modelId="{37F821CF-BE38-493F-8380-4F06EFB1870F}" type="pres">
      <dgm:prSet presAssocID="{FA64B80B-8492-42F1-8A72-D652001D8386}" presName="imageaccent2" presStyleCnt="0"/>
      <dgm:spPr/>
    </dgm:pt>
    <dgm:pt modelId="{5212CAF2-8F1B-49C4-9B0E-96341CCB7C9D}" type="pres">
      <dgm:prSet presAssocID="{FA64B80B-8492-42F1-8A72-D652001D8386}" presName="accentRepeatNode" presStyleLbl="solidAlignAcc1" presStyleIdx="3" presStyleCnt="8"/>
      <dgm:spPr/>
    </dgm:pt>
    <dgm:pt modelId="{63E6D8A3-4E78-47C8-96B0-F38B6A34DA93}" type="pres">
      <dgm:prSet presAssocID="{B6FA35D7-5DA1-4953-A18F-D34813177261}" presName="text3" presStyleCnt="0"/>
      <dgm:spPr/>
    </dgm:pt>
    <dgm:pt modelId="{DF6FDACB-F52F-41A3-95B4-5537D111ACBC}" type="pres">
      <dgm:prSet presAssocID="{B6FA35D7-5DA1-4953-A18F-D34813177261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A8526-192B-429E-8324-9CB1A1BB1530}" type="pres">
      <dgm:prSet presAssocID="{B6FA35D7-5DA1-4953-A18F-D34813177261}" presName="textaccent3" presStyleCnt="0"/>
      <dgm:spPr/>
    </dgm:pt>
    <dgm:pt modelId="{D0A61B63-9B41-4FEA-9B06-0A57B26521B4}" type="pres">
      <dgm:prSet presAssocID="{B6FA35D7-5DA1-4953-A18F-D34813177261}" presName="accentRepeatNode" presStyleLbl="solidAlignAcc1" presStyleIdx="4" presStyleCnt="8"/>
      <dgm:spPr/>
    </dgm:pt>
    <dgm:pt modelId="{1C8A4310-B5BD-49ED-ADBC-53263B8436EC}" type="pres">
      <dgm:prSet presAssocID="{B865F3E8-6788-4974-8DB5-2F3257EE7086}" presName="image3" presStyleCnt="0"/>
      <dgm:spPr/>
    </dgm:pt>
    <dgm:pt modelId="{7DD8CC27-A86F-4E49-BCED-F2DC035C8137}" type="pres">
      <dgm:prSet presAssocID="{B865F3E8-6788-4974-8DB5-2F3257EE7086}" presName="imageRepeatNode" presStyleLbl="alignAcc1" presStyleIdx="2" presStyleCnt="4"/>
      <dgm:spPr/>
      <dgm:t>
        <a:bodyPr/>
        <a:lstStyle/>
        <a:p>
          <a:endParaRPr lang="ru-RU"/>
        </a:p>
      </dgm:t>
    </dgm:pt>
    <dgm:pt modelId="{5EE4DBDF-C1EA-42B1-9B6F-9DA2382FEF9B}" type="pres">
      <dgm:prSet presAssocID="{B865F3E8-6788-4974-8DB5-2F3257EE7086}" presName="imageaccent3" presStyleCnt="0"/>
      <dgm:spPr/>
    </dgm:pt>
    <dgm:pt modelId="{0B056154-F068-4683-AE4A-B4A2E6E48ED4}" type="pres">
      <dgm:prSet presAssocID="{B865F3E8-6788-4974-8DB5-2F3257EE7086}" presName="accentRepeatNode" presStyleLbl="solidAlignAcc1" presStyleIdx="5" presStyleCnt="8"/>
      <dgm:spPr/>
    </dgm:pt>
    <dgm:pt modelId="{02890A15-3F6A-430F-962F-49F4B9BD07BB}" type="pres">
      <dgm:prSet presAssocID="{26EC824F-FAEE-42B4-9A29-D13CFFA66244}" presName="text4" presStyleCnt="0"/>
      <dgm:spPr/>
    </dgm:pt>
    <dgm:pt modelId="{3B74A412-F314-4290-A111-48AC65504216}" type="pres">
      <dgm:prSet presAssocID="{26EC824F-FAEE-42B4-9A29-D13CFFA66244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4EBD7-30E9-48E1-9C36-015521996630}" type="pres">
      <dgm:prSet presAssocID="{26EC824F-FAEE-42B4-9A29-D13CFFA66244}" presName="textaccent4" presStyleCnt="0"/>
      <dgm:spPr/>
    </dgm:pt>
    <dgm:pt modelId="{A7A7EEA1-82D3-4A2E-9D0B-37AD8754B8EC}" type="pres">
      <dgm:prSet presAssocID="{26EC824F-FAEE-42B4-9A29-D13CFFA66244}" presName="accentRepeatNode" presStyleLbl="solidAlignAcc1" presStyleIdx="6" presStyleCnt="8"/>
      <dgm:spPr/>
    </dgm:pt>
    <dgm:pt modelId="{F6EA9CA0-7F77-4290-8F7A-188CCF747373}" type="pres">
      <dgm:prSet presAssocID="{2663189C-2DFC-43C9-85EF-3C54537A793A}" presName="image4" presStyleCnt="0"/>
      <dgm:spPr/>
    </dgm:pt>
    <dgm:pt modelId="{80116863-2488-478C-A546-772C12FBE0CB}" type="pres">
      <dgm:prSet presAssocID="{2663189C-2DFC-43C9-85EF-3C54537A793A}" presName="imageRepeatNode" presStyleLbl="alignAcc1" presStyleIdx="3" presStyleCnt="4"/>
      <dgm:spPr/>
      <dgm:t>
        <a:bodyPr/>
        <a:lstStyle/>
        <a:p>
          <a:endParaRPr lang="ru-RU"/>
        </a:p>
      </dgm:t>
    </dgm:pt>
    <dgm:pt modelId="{902215F5-FA84-46C5-B66C-62890F4A68AF}" type="pres">
      <dgm:prSet presAssocID="{2663189C-2DFC-43C9-85EF-3C54537A793A}" presName="imageaccent4" presStyleCnt="0"/>
      <dgm:spPr/>
    </dgm:pt>
    <dgm:pt modelId="{1C29F385-2FA3-41B2-9CA5-EE52F515A756}" type="pres">
      <dgm:prSet presAssocID="{2663189C-2DFC-43C9-85EF-3C54537A793A}" presName="accentRepeatNode" presStyleLbl="solidAlignAcc1" presStyleIdx="7" presStyleCnt="8"/>
      <dgm:spPr/>
    </dgm:pt>
  </dgm:ptLst>
  <dgm:cxnLst>
    <dgm:cxn modelId="{F367F891-5793-43FF-A113-44704E763EDD}" srcId="{4178405B-6F63-48B6-BB96-E814E3C24162}" destId="{FD9C5BB9-1EEE-45F2-B105-3EE8CBFC97DB}" srcOrd="1" destOrd="0" parTransId="{3F47638D-0576-478D-AF00-0E0268162179}" sibTransId="{FA64B80B-8492-42F1-8A72-D652001D8386}"/>
    <dgm:cxn modelId="{4758F43B-E82F-4215-A6F5-A69976570092}" type="presOf" srcId="{FA64B80B-8492-42F1-8A72-D652001D8386}" destId="{D48D46B0-B971-479E-A06D-B1D2B34C70B7}" srcOrd="0" destOrd="0" presId="urn:microsoft.com/office/officeart/2008/layout/HexagonCluster"/>
    <dgm:cxn modelId="{74C27CE9-FBD8-4D24-BD9A-339AC20B6976}" srcId="{4178405B-6F63-48B6-BB96-E814E3C24162}" destId="{26EC824F-FAEE-42B4-9A29-D13CFFA66244}" srcOrd="3" destOrd="0" parTransId="{D3E65CF7-6482-4E29-B083-8059DCC7950A}" sibTransId="{2663189C-2DFC-43C9-85EF-3C54537A793A}"/>
    <dgm:cxn modelId="{EB9B902E-5BCE-4FC5-85E9-9FB03B1E0DB8}" srcId="{4178405B-6F63-48B6-BB96-E814E3C24162}" destId="{B6FA35D7-5DA1-4953-A18F-D34813177261}" srcOrd="2" destOrd="0" parTransId="{1EFDE174-D374-4755-94F5-F5EA1715C667}" sibTransId="{B865F3E8-6788-4974-8DB5-2F3257EE7086}"/>
    <dgm:cxn modelId="{2922F096-CC86-442B-B056-74A22AF2907A}" type="presOf" srcId="{26EC824F-FAEE-42B4-9A29-D13CFFA66244}" destId="{3B74A412-F314-4290-A111-48AC65504216}" srcOrd="0" destOrd="0" presId="urn:microsoft.com/office/officeart/2008/layout/HexagonCluster"/>
    <dgm:cxn modelId="{EB80D9C3-3F45-4E5A-AC62-247652DAFBBD}" type="presOf" srcId="{2663189C-2DFC-43C9-85EF-3C54537A793A}" destId="{80116863-2488-478C-A546-772C12FBE0CB}" srcOrd="0" destOrd="0" presId="urn:microsoft.com/office/officeart/2008/layout/HexagonCluster"/>
    <dgm:cxn modelId="{BBFED0DD-697C-43FE-84CF-30BE5C1B8E7F}" type="presOf" srcId="{39A782D5-030B-4672-8F87-79EFE0481B24}" destId="{7B69761D-DE3F-45A2-986B-CDBC8A9A50F3}" srcOrd="0" destOrd="0" presId="urn:microsoft.com/office/officeart/2008/layout/HexagonCluster"/>
    <dgm:cxn modelId="{4166F9F3-74B5-46DA-8C7C-91A43AB96D2B}" type="presOf" srcId="{4178405B-6F63-48B6-BB96-E814E3C24162}" destId="{E5841754-C117-4A23-A034-BF85072D3C50}" srcOrd="0" destOrd="0" presId="urn:microsoft.com/office/officeart/2008/layout/HexagonCluster"/>
    <dgm:cxn modelId="{AA1D14AE-A1D3-4B92-A597-EA511C7D2A39}" type="presOf" srcId="{FD9C5BB9-1EEE-45F2-B105-3EE8CBFC97DB}" destId="{4AE233A6-59AF-4E7F-9765-C3BCF3506B22}" srcOrd="0" destOrd="0" presId="urn:microsoft.com/office/officeart/2008/layout/HexagonCluster"/>
    <dgm:cxn modelId="{551684AD-8849-4070-9F32-0E7B8B5DA272}" type="presOf" srcId="{B865F3E8-6788-4974-8DB5-2F3257EE7086}" destId="{7DD8CC27-A86F-4E49-BCED-F2DC035C8137}" srcOrd="0" destOrd="0" presId="urn:microsoft.com/office/officeart/2008/layout/HexagonCluster"/>
    <dgm:cxn modelId="{E2F278A6-AA6F-4E1C-8242-3F58B229FCB1}" type="presOf" srcId="{B6FA35D7-5DA1-4953-A18F-D34813177261}" destId="{DF6FDACB-F52F-41A3-95B4-5537D111ACBC}" srcOrd="0" destOrd="0" presId="urn:microsoft.com/office/officeart/2008/layout/HexagonCluster"/>
    <dgm:cxn modelId="{36F1EB5A-FC1D-4234-9E60-94C75040D57A}" type="presOf" srcId="{59F39A82-1AD2-434D-9FC9-DBE0DBCA9B9D}" destId="{BE6C23E0-755A-4276-B3D1-351C42BE37DD}" srcOrd="0" destOrd="0" presId="urn:microsoft.com/office/officeart/2008/layout/HexagonCluster"/>
    <dgm:cxn modelId="{980C5345-BE92-4C12-A758-5A8E6E18E9F1}" srcId="{4178405B-6F63-48B6-BB96-E814E3C24162}" destId="{59F39A82-1AD2-434D-9FC9-DBE0DBCA9B9D}" srcOrd="0" destOrd="0" parTransId="{9BA6AE0A-4E80-47F1-9950-41406CC27A9B}" sibTransId="{39A782D5-030B-4672-8F87-79EFE0481B24}"/>
    <dgm:cxn modelId="{695E67FA-F098-40FE-BE6E-C7062ED17065}" type="presParOf" srcId="{E5841754-C117-4A23-A034-BF85072D3C50}" destId="{661E5407-D20C-45EF-B0BC-3B74D6C7AE54}" srcOrd="0" destOrd="0" presId="urn:microsoft.com/office/officeart/2008/layout/HexagonCluster"/>
    <dgm:cxn modelId="{D8703BD7-C4DC-4340-8F92-5CFB49417E17}" type="presParOf" srcId="{661E5407-D20C-45EF-B0BC-3B74D6C7AE54}" destId="{BE6C23E0-755A-4276-B3D1-351C42BE37DD}" srcOrd="0" destOrd="0" presId="urn:microsoft.com/office/officeart/2008/layout/HexagonCluster"/>
    <dgm:cxn modelId="{56546E82-3EA3-483C-AF6E-6BC7732823C7}" type="presParOf" srcId="{E5841754-C117-4A23-A034-BF85072D3C50}" destId="{EB4242BA-9968-4266-ABBE-7618C4B9611E}" srcOrd="1" destOrd="0" presId="urn:microsoft.com/office/officeart/2008/layout/HexagonCluster"/>
    <dgm:cxn modelId="{0711C974-F60B-4321-A3A9-B758334DA7F5}" type="presParOf" srcId="{EB4242BA-9968-4266-ABBE-7618C4B9611E}" destId="{98059679-C900-4347-9FE6-E2636B3508AF}" srcOrd="0" destOrd="0" presId="urn:microsoft.com/office/officeart/2008/layout/HexagonCluster"/>
    <dgm:cxn modelId="{9FAA9A98-CADD-40C1-9BDB-F80E62433814}" type="presParOf" srcId="{E5841754-C117-4A23-A034-BF85072D3C50}" destId="{3841581A-316C-4EE2-BDC6-3B784FCEC832}" srcOrd="2" destOrd="0" presId="urn:microsoft.com/office/officeart/2008/layout/HexagonCluster"/>
    <dgm:cxn modelId="{47A036B7-40C8-4665-9D08-FEE817E555F2}" type="presParOf" srcId="{3841581A-316C-4EE2-BDC6-3B784FCEC832}" destId="{7B69761D-DE3F-45A2-986B-CDBC8A9A50F3}" srcOrd="0" destOrd="0" presId="urn:microsoft.com/office/officeart/2008/layout/HexagonCluster"/>
    <dgm:cxn modelId="{0C501E29-F244-4F56-AAC6-01CD9AB24F64}" type="presParOf" srcId="{E5841754-C117-4A23-A034-BF85072D3C50}" destId="{42C2F75A-2F18-4FFF-88E9-2AE9D52858C9}" srcOrd="3" destOrd="0" presId="urn:microsoft.com/office/officeart/2008/layout/HexagonCluster"/>
    <dgm:cxn modelId="{30D4D2CB-51D4-45FF-9266-3F68BB1C1F4F}" type="presParOf" srcId="{42C2F75A-2F18-4FFF-88E9-2AE9D52858C9}" destId="{07961112-E29A-481A-9BB8-96D4FABF0D4F}" srcOrd="0" destOrd="0" presId="urn:microsoft.com/office/officeart/2008/layout/HexagonCluster"/>
    <dgm:cxn modelId="{D5F42909-69AC-4A0E-A8D7-4FB843150301}" type="presParOf" srcId="{E5841754-C117-4A23-A034-BF85072D3C50}" destId="{4D1EEEFF-113A-4C4E-82E8-E84E4B276679}" srcOrd="4" destOrd="0" presId="urn:microsoft.com/office/officeart/2008/layout/HexagonCluster"/>
    <dgm:cxn modelId="{BA9D6423-E375-4D4B-AB42-80C9E6CEBF1E}" type="presParOf" srcId="{4D1EEEFF-113A-4C4E-82E8-E84E4B276679}" destId="{4AE233A6-59AF-4E7F-9765-C3BCF3506B22}" srcOrd="0" destOrd="0" presId="urn:microsoft.com/office/officeart/2008/layout/HexagonCluster"/>
    <dgm:cxn modelId="{6C4E28BE-17CE-49EC-8CDC-AC7B487BF43C}" type="presParOf" srcId="{E5841754-C117-4A23-A034-BF85072D3C50}" destId="{1D27ADA7-FD4B-43AE-BA2F-3C63D8FB7EBC}" srcOrd="5" destOrd="0" presId="urn:microsoft.com/office/officeart/2008/layout/HexagonCluster"/>
    <dgm:cxn modelId="{AA572F68-0B1D-4293-AC45-A47934C38C3F}" type="presParOf" srcId="{1D27ADA7-FD4B-43AE-BA2F-3C63D8FB7EBC}" destId="{2DB3F0D1-8377-4CEE-87B8-BC2A13615E09}" srcOrd="0" destOrd="0" presId="urn:microsoft.com/office/officeart/2008/layout/HexagonCluster"/>
    <dgm:cxn modelId="{EEF79031-849B-4124-8CBC-6CCD1AC5DF68}" type="presParOf" srcId="{E5841754-C117-4A23-A034-BF85072D3C50}" destId="{ACBF0B6D-4D1A-41A6-8F8D-5832D6DA9423}" srcOrd="6" destOrd="0" presId="urn:microsoft.com/office/officeart/2008/layout/HexagonCluster"/>
    <dgm:cxn modelId="{26D88809-6FC6-40D9-A887-850ABC5D8A5F}" type="presParOf" srcId="{ACBF0B6D-4D1A-41A6-8F8D-5832D6DA9423}" destId="{D48D46B0-B971-479E-A06D-B1D2B34C70B7}" srcOrd="0" destOrd="0" presId="urn:microsoft.com/office/officeart/2008/layout/HexagonCluster"/>
    <dgm:cxn modelId="{F2E86C29-3507-424D-9BA9-780BEE0922A8}" type="presParOf" srcId="{E5841754-C117-4A23-A034-BF85072D3C50}" destId="{37F821CF-BE38-493F-8380-4F06EFB1870F}" srcOrd="7" destOrd="0" presId="urn:microsoft.com/office/officeart/2008/layout/HexagonCluster"/>
    <dgm:cxn modelId="{125148CB-B1F4-430E-8BF6-94727FA9CA1E}" type="presParOf" srcId="{37F821CF-BE38-493F-8380-4F06EFB1870F}" destId="{5212CAF2-8F1B-49C4-9B0E-96341CCB7C9D}" srcOrd="0" destOrd="0" presId="urn:microsoft.com/office/officeart/2008/layout/HexagonCluster"/>
    <dgm:cxn modelId="{DA8E551E-3B41-454A-9F5D-20A09C17F229}" type="presParOf" srcId="{E5841754-C117-4A23-A034-BF85072D3C50}" destId="{63E6D8A3-4E78-47C8-96B0-F38B6A34DA93}" srcOrd="8" destOrd="0" presId="urn:microsoft.com/office/officeart/2008/layout/HexagonCluster"/>
    <dgm:cxn modelId="{9388D09B-1767-4838-AC7F-9E79E50CC813}" type="presParOf" srcId="{63E6D8A3-4E78-47C8-96B0-F38B6A34DA93}" destId="{DF6FDACB-F52F-41A3-95B4-5537D111ACBC}" srcOrd="0" destOrd="0" presId="urn:microsoft.com/office/officeart/2008/layout/HexagonCluster"/>
    <dgm:cxn modelId="{4100F065-E568-46DC-8F42-B6040A4295BF}" type="presParOf" srcId="{E5841754-C117-4A23-A034-BF85072D3C50}" destId="{FF2A8526-192B-429E-8324-9CB1A1BB1530}" srcOrd="9" destOrd="0" presId="urn:microsoft.com/office/officeart/2008/layout/HexagonCluster"/>
    <dgm:cxn modelId="{C5CAF3F4-9395-47BB-8DBA-9FD4DD9B940E}" type="presParOf" srcId="{FF2A8526-192B-429E-8324-9CB1A1BB1530}" destId="{D0A61B63-9B41-4FEA-9B06-0A57B26521B4}" srcOrd="0" destOrd="0" presId="urn:microsoft.com/office/officeart/2008/layout/HexagonCluster"/>
    <dgm:cxn modelId="{5C4390B1-18C4-4931-B1A4-FF1B30C60B1B}" type="presParOf" srcId="{E5841754-C117-4A23-A034-BF85072D3C50}" destId="{1C8A4310-B5BD-49ED-ADBC-53263B8436EC}" srcOrd="10" destOrd="0" presId="urn:microsoft.com/office/officeart/2008/layout/HexagonCluster"/>
    <dgm:cxn modelId="{9F413FBA-EBF1-4879-98A7-F8C3C5122334}" type="presParOf" srcId="{1C8A4310-B5BD-49ED-ADBC-53263B8436EC}" destId="{7DD8CC27-A86F-4E49-BCED-F2DC035C8137}" srcOrd="0" destOrd="0" presId="urn:microsoft.com/office/officeart/2008/layout/HexagonCluster"/>
    <dgm:cxn modelId="{9E4216A1-EAE5-4261-8BE6-5DA493D5E718}" type="presParOf" srcId="{E5841754-C117-4A23-A034-BF85072D3C50}" destId="{5EE4DBDF-C1EA-42B1-9B6F-9DA2382FEF9B}" srcOrd="11" destOrd="0" presId="urn:microsoft.com/office/officeart/2008/layout/HexagonCluster"/>
    <dgm:cxn modelId="{6C80F6DE-535C-4BD5-9C68-FFDC72D7080E}" type="presParOf" srcId="{5EE4DBDF-C1EA-42B1-9B6F-9DA2382FEF9B}" destId="{0B056154-F068-4683-AE4A-B4A2E6E48ED4}" srcOrd="0" destOrd="0" presId="urn:microsoft.com/office/officeart/2008/layout/HexagonCluster"/>
    <dgm:cxn modelId="{596D509E-5FCE-4E5F-85DE-7220C6168DE7}" type="presParOf" srcId="{E5841754-C117-4A23-A034-BF85072D3C50}" destId="{02890A15-3F6A-430F-962F-49F4B9BD07BB}" srcOrd="12" destOrd="0" presId="urn:microsoft.com/office/officeart/2008/layout/HexagonCluster"/>
    <dgm:cxn modelId="{4AA31F41-999A-4651-B876-DCA52E91F8EF}" type="presParOf" srcId="{02890A15-3F6A-430F-962F-49F4B9BD07BB}" destId="{3B74A412-F314-4290-A111-48AC65504216}" srcOrd="0" destOrd="0" presId="urn:microsoft.com/office/officeart/2008/layout/HexagonCluster"/>
    <dgm:cxn modelId="{1D0C29CB-E8DC-4890-94B7-D22B00095D49}" type="presParOf" srcId="{E5841754-C117-4A23-A034-BF85072D3C50}" destId="{A0A4EBD7-30E9-48E1-9C36-015521996630}" srcOrd="13" destOrd="0" presId="urn:microsoft.com/office/officeart/2008/layout/HexagonCluster"/>
    <dgm:cxn modelId="{13B1042C-24C6-4714-B324-669DE9E1DA68}" type="presParOf" srcId="{A0A4EBD7-30E9-48E1-9C36-015521996630}" destId="{A7A7EEA1-82D3-4A2E-9D0B-37AD8754B8EC}" srcOrd="0" destOrd="0" presId="urn:microsoft.com/office/officeart/2008/layout/HexagonCluster"/>
    <dgm:cxn modelId="{22F2F5AE-E555-48C7-BDDB-9F0A8B25BC49}" type="presParOf" srcId="{E5841754-C117-4A23-A034-BF85072D3C50}" destId="{F6EA9CA0-7F77-4290-8F7A-188CCF747373}" srcOrd="14" destOrd="0" presId="urn:microsoft.com/office/officeart/2008/layout/HexagonCluster"/>
    <dgm:cxn modelId="{5B56E22C-7E09-49BE-8041-FF8E78B63C20}" type="presParOf" srcId="{F6EA9CA0-7F77-4290-8F7A-188CCF747373}" destId="{80116863-2488-478C-A546-772C12FBE0CB}" srcOrd="0" destOrd="0" presId="urn:microsoft.com/office/officeart/2008/layout/HexagonCluster"/>
    <dgm:cxn modelId="{FE0A3CE0-D176-4614-B179-B59DDDF57CCD}" type="presParOf" srcId="{E5841754-C117-4A23-A034-BF85072D3C50}" destId="{902215F5-FA84-46C5-B66C-62890F4A68AF}" srcOrd="15" destOrd="0" presId="urn:microsoft.com/office/officeart/2008/layout/HexagonCluster"/>
    <dgm:cxn modelId="{45FD4860-BC94-4CD4-B889-B925EA0C1AA4}" type="presParOf" srcId="{902215F5-FA84-46C5-B66C-62890F4A68AF}" destId="{1C29F385-2FA3-41B2-9CA5-EE52F515A75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0CE8E-8A51-445B-BFFF-0DAD4260337C}">
      <dsp:nvSpPr>
        <dsp:cNvPr id="0" name=""/>
        <dsp:cNvSpPr/>
      </dsp:nvSpPr>
      <dsp:spPr>
        <a:xfrm>
          <a:off x="2092" y="95670"/>
          <a:ext cx="1861906" cy="744762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</a:t>
          </a:r>
          <a:b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</a:b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входит в здание</a:t>
          </a:r>
          <a:endParaRPr lang="ru-RU" sz="10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74473" y="95670"/>
        <a:ext cx="1117144" cy="744762"/>
      </dsp:txXfrm>
    </dsp:sp>
    <dsp:sp modelId="{66150592-8D3E-449B-9CC6-9D7F54AB5A65}">
      <dsp:nvSpPr>
        <dsp:cNvPr id="0" name=""/>
        <dsp:cNvSpPr/>
      </dsp:nvSpPr>
      <dsp:spPr>
        <a:xfrm>
          <a:off x="1677807" y="95670"/>
          <a:ext cx="1861906" cy="744762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подходит к охраннику</a:t>
          </a:r>
          <a:endParaRPr lang="ru-RU" sz="10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2050188" y="95670"/>
        <a:ext cx="1117144" cy="744762"/>
      </dsp:txXfrm>
    </dsp:sp>
    <dsp:sp modelId="{2FD8CB56-C36C-448B-9DB1-2F76A7C7A3F7}">
      <dsp:nvSpPr>
        <dsp:cNvPr id="0" name=""/>
        <dsp:cNvSpPr/>
      </dsp:nvSpPr>
      <dsp:spPr>
        <a:xfrm>
          <a:off x="3353522" y="95670"/>
          <a:ext cx="1861906" cy="744762"/>
        </a:xfrm>
        <a:prstGeom prst="chevron">
          <a:avLst/>
        </a:prstGeom>
        <a:solidFill>
          <a:srgbClr val="FFFF8F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идет к администратору</a:t>
          </a:r>
          <a:endParaRPr lang="ru-RU" sz="10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725903" y="95670"/>
        <a:ext cx="1117144" cy="744762"/>
      </dsp:txXfrm>
    </dsp:sp>
    <dsp:sp modelId="{C14E6071-C1BA-47D2-819C-121D6154385A}">
      <dsp:nvSpPr>
        <dsp:cNvPr id="0" name=""/>
        <dsp:cNvSpPr/>
      </dsp:nvSpPr>
      <dsp:spPr>
        <a:xfrm>
          <a:off x="5029238" y="95670"/>
          <a:ext cx="1861906" cy="744762"/>
        </a:xfrm>
        <a:prstGeom prst="chevron">
          <a:avLst/>
        </a:prstGeom>
        <a:solidFill>
          <a:srgbClr val="FFFF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представляет документы на проверку администратору</a:t>
          </a:r>
          <a:endParaRPr lang="ru-RU" sz="10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5401619" y="95670"/>
        <a:ext cx="1117144" cy="744762"/>
      </dsp:txXfrm>
    </dsp:sp>
    <dsp:sp modelId="{319BBCBD-00A9-4081-9BB8-C6A6F0C02843}">
      <dsp:nvSpPr>
        <dsp:cNvPr id="0" name=""/>
        <dsp:cNvSpPr/>
      </dsp:nvSpPr>
      <dsp:spPr>
        <a:xfrm>
          <a:off x="6704953" y="95670"/>
          <a:ext cx="1861906" cy="744762"/>
        </a:xfrm>
        <a:prstGeom prst="chevron">
          <a:avLst/>
        </a:prstGeom>
        <a:solidFill>
          <a:srgbClr val="FFFF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Администратор проверяет документы и задает вопросы</a:t>
          </a:r>
          <a:endParaRPr lang="ru-RU" sz="10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7077334" y="95670"/>
        <a:ext cx="1117144" cy="744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0CE8E-8A51-445B-BFFF-0DAD4260337C}">
      <dsp:nvSpPr>
        <dsp:cNvPr id="0" name=""/>
        <dsp:cNvSpPr/>
      </dsp:nvSpPr>
      <dsp:spPr>
        <a:xfrm>
          <a:off x="2092" y="95670"/>
          <a:ext cx="1861906" cy="744762"/>
        </a:xfrm>
        <a:prstGeom prst="chevron">
          <a:avLst/>
        </a:prstGeom>
        <a:solidFill>
          <a:srgbClr val="FFFF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идет в бухгалтерию проверить справку</a:t>
          </a:r>
          <a:endParaRPr lang="ru-RU" sz="10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74473" y="95670"/>
        <a:ext cx="1117144" cy="744762"/>
      </dsp:txXfrm>
    </dsp:sp>
    <dsp:sp modelId="{66150592-8D3E-449B-9CC6-9D7F54AB5A65}">
      <dsp:nvSpPr>
        <dsp:cNvPr id="0" name=""/>
        <dsp:cNvSpPr/>
      </dsp:nvSpPr>
      <dsp:spPr>
        <a:xfrm>
          <a:off x="1677807" y="95670"/>
          <a:ext cx="1861906" cy="744762"/>
        </a:xfrm>
        <a:prstGeom prst="chevron">
          <a:avLst/>
        </a:prstGeom>
        <a:solidFill>
          <a:srgbClr val="FFFF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Бухгалтер проверяет справку</a:t>
          </a:r>
          <a:endParaRPr lang="ru-RU" sz="10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2050188" y="95670"/>
        <a:ext cx="1117144" cy="744762"/>
      </dsp:txXfrm>
    </dsp:sp>
    <dsp:sp modelId="{2FD8CB56-C36C-448B-9DB1-2F76A7C7A3F7}">
      <dsp:nvSpPr>
        <dsp:cNvPr id="0" name=""/>
        <dsp:cNvSpPr/>
      </dsp:nvSpPr>
      <dsp:spPr>
        <a:xfrm>
          <a:off x="3353522" y="95670"/>
          <a:ext cx="1861906" cy="744762"/>
        </a:xfrm>
        <a:prstGeom prst="chevron">
          <a:avLst/>
        </a:prstGeom>
        <a:solidFill>
          <a:srgbClr val="FFFF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идет из бухгалтерии к администратору</a:t>
          </a:r>
          <a:endParaRPr lang="ru-RU" sz="10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725903" y="95670"/>
        <a:ext cx="1117144" cy="744762"/>
      </dsp:txXfrm>
    </dsp:sp>
    <dsp:sp modelId="{C14E6071-C1BA-47D2-819C-121D6154385A}">
      <dsp:nvSpPr>
        <dsp:cNvPr id="0" name=""/>
        <dsp:cNvSpPr/>
      </dsp:nvSpPr>
      <dsp:spPr>
        <a:xfrm>
          <a:off x="5029238" y="95670"/>
          <a:ext cx="1861906" cy="744762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Администратор выдает талон на первичный прием</a:t>
          </a:r>
          <a:endParaRPr lang="ru-RU" sz="10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5401619" y="95670"/>
        <a:ext cx="1117144" cy="744762"/>
      </dsp:txXfrm>
    </dsp:sp>
    <dsp:sp modelId="{319BBCBD-00A9-4081-9BB8-C6A6F0C02843}">
      <dsp:nvSpPr>
        <dsp:cNvPr id="0" name=""/>
        <dsp:cNvSpPr/>
      </dsp:nvSpPr>
      <dsp:spPr>
        <a:xfrm>
          <a:off x="6704953" y="95670"/>
          <a:ext cx="1861906" cy="744762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ищет нужный кабинет</a:t>
          </a:r>
          <a:endParaRPr lang="ru-RU" sz="10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7077334" y="95670"/>
        <a:ext cx="1117144" cy="744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0CE8E-8A51-445B-BFFF-0DAD4260337C}">
      <dsp:nvSpPr>
        <dsp:cNvPr id="0" name=""/>
        <dsp:cNvSpPr/>
      </dsp:nvSpPr>
      <dsp:spPr>
        <a:xfrm>
          <a:off x="2092" y="95670"/>
          <a:ext cx="1861906" cy="744762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</a:t>
          </a:r>
          <a:b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</a:b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ждет в очереди</a:t>
          </a:r>
          <a:endParaRPr lang="ru-RU" sz="10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74473" y="95670"/>
        <a:ext cx="1117144" cy="744762"/>
      </dsp:txXfrm>
    </dsp:sp>
    <dsp:sp modelId="{66150592-8D3E-449B-9CC6-9D7F54AB5A65}">
      <dsp:nvSpPr>
        <dsp:cNvPr id="0" name=""/>
        <dsp:cNvSpPr/>
      </dsp:nvSpPr>
      <dsp:spPr>
        <a:xfrm>
          <a:off x="1677807" y="95670"/>
          <a:ext cx="1861906" cy="744762"/>
        </a:xfrm>
        <a:prstGeom prst="chevron">
          <a:avLst/>
        </a:prstGeom>
        <a:solidFill>
          <a:srgbClr val="FFFF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</a:t>
          </a:r>
          <a:b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</a:b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входит в кабинет </a:t>
          </a:r>
          <a:b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</a:b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к инспектору</a:t>
          </a:r>
          <a:endParaRPr lang="ru-RU" sz="10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2050188" y="95670"/>
        <a:ext cx="1117144" cy="744762"/>
      </dsp:txXfrm>
    </dsp:sp>
    <dsp:sp modelId="{2FD8CB56-C36C-448B-9DB1-2F76A7C7A3F7}">
      <dsp:nvSpPr>
        <dsp:cNvPr id="0" name=""/>
        <dsp:cNvSpPr/>
      </dsp:nvSpPr>
      <dsp:spPr>
        <a:xfrm>
          <a:off x="3353522" y="95670"/>
          <a:ext cx="1861906" cy="744762"/>
        </a:xfrm>
        <a:prstGeom prst="chevron">
          <a:avLst/>
        </a:prstGeom>
        <a:solidFill>
          <a:srgbClr val="FFFF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Гражданин передает документы инспектору</a:t>
          </a:r>
          <a:endParaRPr lang="ru-RU" sz="10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725903" y="95670"/>
        <a:ext cx="1117144" cy="744762"/>
      </dsp:txXfrm>
    </dsp:sp>
    <dsp:sp modelId="{C14E6071-C1BA-47D2-819C-121D6154385A}">
      <dsp:nvSpPr>
        <dsp:cNvPr id="0" name=""/>
        <dsp:cNvSpPr/>
      </dsp:nvSpPr>
      <dsp:spPr>
        <a:xfrm>
          <a:off x="5029238" y="95670"/>
          <a:ext cx="1861906" cy="744762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Инспектор проверяет документы задает вопросы</a:t>
          </a:r>
          <a:endParaRPr lang="ru-RU" sz="10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5401619" y="95670"/>
        <a:ext cx="1117144" cy="744762"/>
      </dsp:txXfrm>
    </dsp:sp>
    <dsp:sp modelId="{319BBCBD-00A9-4081-9BB8-C6A6F0C02843}">
      <dsp:nvSpPr>
        <dsp:cNvPr id="0" name=""/>
        <dsp:cNvSpPr/>
      </dsp:nvSpPr>
      <dsp:spPr>
        <a:xfrm>
          <a:off x="6704953" y="95670"/>
          <a:ext cx="1861906" cy="744762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…</a:t>
          </a:r>
          <a:endParaRPr lang="ru-RU" sz="10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7077334" y="95670"/>
        <a:ext cx="1117144" cy="744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C23E0-755A-4276-B3D1-351C42BE37DD}">
      <dsp:nvSpPr>
        <dsp:cNvPr id="0" name=""/>
        <dsp:cNvSpPr/>
      </dsp:nvSpPr>
      <dsp:spPr>
        <a:xfrm>
          <a:off x="1359842" y="2446867"/>
          <a:ext cx="1601889" cy="137503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rPr>
            <a:t>Является социально-значимым процессом</a:t>
          </a:r>
          <a:endParaRPr lang="ru-RU" sz="1200" kern="12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dsp:txBody>
      <dsp:txXfrm>
        <a:off x="1607919" y="2659813"/>
        <a:ext cx="1105735" cy="949145"/>
      </dsp:txXfrm>
    </dsp:sp>
    <dsp:sp modelId="{98059679-C900-4347-9FE6-E2636B3508AF}">
      <dsp:nvSpPr>
        <dsp:cNvPr id="0" name=""/>
        <dsp:cNvSpPr/>
      </dsp:nvSpPr>
      <dsp:spPr>
        <a:xfrm>
          <a:off x="1409945" y="3054484"/>
          <a:ext cx="187004" cy="1612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9761D-DE3F-45A2-986B-CDBC8A9A50F3}">
      <dsp:nvSpPr>
        <dsp:cNvPr id="0" name=""/>
        <dsp:cNvSpPr/>
      </dsp:nvSpPr>
      <dsp:spPr>
        <a:xfrm>
          <a:off x="0" y="1699422"/>
          <a:ext cx="1601889" cy="137503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61112-E29A-481A-9BB8-96D4FABF0D4F}">
      <dsp:nvSpPr>
        <dsp:cNvPr id="0" name=""/>
        <dsp:cNvSpPr/>
      </dsp:nvSpPr>
      <dsp:spPr>
        <a:xfrm>
          <a:off x="1084627" y="2883785"/>
          <a:ext cx="187004" cy="1612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233A6-59AF-4E7F-9765-C3BCF3506B22}">
      <dsp:nvSpPr>
        <dsp:cNvPr id="0" name=""/>
        <dsp:cNvSpPr/>
      </dsp:nvSpPr>
      <dsp:spPr>
        <a:xfrm>
          <a:off x="2718273" y="1688890"/>
          <a:ext cx="1601889" cy="137503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72969"/>
            <a:satOff val="-477"/>
            <a:lumOff val="8185"/>
            <a:alphaOff val="0"/>
          </a:schemeClr>
        </a:solidFill>
        <a:ln w="25400" cap="flat" cmpd="sng" algn="ctr">
          <a:solidFill>
            <a:schemeClr val="accent3">
              <a:shade val="80000"/>
              <a:hueOff val="72969"/>
              <a:satOff val="-477"/>
              <a:lumOff val="8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rPr>
            <a:t>Задействует большое количество  участников (отделов, управлений, структур, граждан).</a:t>
          </a:r>
          <a:endParaRPr lang="ru-RU" sz="1200" kern="12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dsp:txBody>
      <dsp:txXfrm>
        <a:off x="2966350" y="1901836"/>
        <a:ext cx="1105735" cy="949145"/>
      </dsp:txXfrm>
    </dsp:sp>
    <dsp:sp modelId="{2DB3F0D1-8377-4CEE-87B8-BC2A13615E09}">
      <dsp:nvSpPr>
        <dsp:cNvPr id="0" name=""/>
        <dsp:cNvSpPr/>
      </dsp:nvSpPr>
      <dsp:spPr>
        <a:xfrm>
          <a:off x="3816424" y="2880321"/>
          <a:ext cx="187004" cy="1612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D46B0-B971-479E-A06D-B1D2B34C70B7}">
      <dsp:nvSpPr>
        <dsp:cNvPr id="0" name=""/>
        <dsp:cNvSpPr/>
      </dsp:nvSpPr>
      <dsp:spPr>
        <a:xfrm>
          <a:off x="4130648" y="2407466"/>
          <a:ext cx="1601889" cy="137503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accent3">
              <a:shade val="80000"/>
              <a:hueOff val="72969"/>
              <a:satOff val="-477"/>
              <a:lumOff val="8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2CAF2-8F1B-49C4-9B0E-96341CCB7C9D}">
      <dsp:nvSpPr>
        <dsp:cNvPr id="0" name=""/>
        <dsp:cNvSpPr/>
      </dsp:nvSpPr>
      <dsp:spPr>
        <a:xfrm>
          <a:off x="4120456" y="3060659"/>
          <a:ext cx="187004" cy="1612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FDACB-F52F-41A3-95B4-5537D111ACBC}">
      <dsp:nvSpPr>
        <dsp:cNvPr id="0" name=""/>
        <dsp:cNvSpPr/>
      </dsp:nvSpPr>
      <dsp:spPr>
        <a:xfrm>
          <a:off x="1359842" y="947982"/>
          <a:ext cx="1601889" cy="137503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145938"/>
            <a:satOff val="-954"/>
            <a:lumOff val="16369"/>
            <a:alphaOff val="0"/>
          </a:schemeClr>
        </a:solidFill>
        <a:ln w="25400" cap="flat" cmpd="sng" algn="ctr">
          <a:solidFill>
            <a:schemeClr val="accent3">
              <a:shade val="80000"/>
              <a:hueOff val="145938"/>
              <a:satOff val="-954"/>
              <a:lumOff val="16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rPr>
            <a:t>Процесс не удовлетворяет внутренних и/или внешних потребителей</a:t>
          </a:r>
          <a:endParaRPr lang="ru-RU" sz="800" kern="12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dsp:txBody>
      <dsp:txXfrm>
        <a:off x="1607919" y="1160928"/>
        <a:ext cx="1105735" cy="949145"/>
      </dsp:txXfrm>
    </dsp:sp>
    <dsp:sp modelId="{D0A61B63-9B41-4FEA-9B06-0A57B26521B4}">
      <dsp:nvSpPr>
        <dsp:cNvPr id="0" name=""/>
        <dsp:cNvSpPr/>
      </dsp:nvSpPr>
      <dsp:spPr>
        <a:xfrm>
          <a:off x="2450115" y="976311"/>
          <a:ext cx="187004" cy="1612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8CC27-A86F-4E49-BCED-F2DC035C8137}">
      <dsp:nvSpPr>
        <dsp:cNvPr id="0" name=""/>
        <dsp:cNvSpPr/>
      </dsp:nvSpPr>
      <dsp:spPr>
        <a:xfrm>
          <a:off x="2718273" y="190004"/>
          <a:ext cx="1601889" cy="137503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3">
              <a:shade val="80000"/>
              <a:hueOff val="145938"/>
              <a:satOff val="-954"/>
              <a:lumOff val="16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56154-F068-4683-AE4A-B4A2E6E48ED4}">
      <dsp:nvSpPr>
        <dsp:cNvPr id="0" name=""/>
        <dsp:cNvSpPr/>
      </dsp:nvSpPr>
      <dsp:spPr>
        <a:xfrm>
          <a:off x="2754968" y="799437"/>
          <a:ext cx="187004" cy="1612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4A412-F314-4290-A111-48AC65504216}">
      <dsp:nvSpPr>
        <dsp:cNvPr id="0" name=""/>
        <dsp:cNvSpPr/>
      </dsp:nvSpPr>
      <dsp:spPr>
        <a:xfrm>
          <a:off x="4083760" y="945803"/>
          <a:ext cx="1601889" cy="137503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rPr>
            <a:t>Процесс является наиболее ресурсоемким</a:t>
          </a:r>
          <a:endParaRPr lang="ru-RU" sz="1200" kern="12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dsp:txBody>
      <dsp:txXfrm>
        <a:off x="4331837" y="1158749"/>
        <a:ext cx="1105735" cy="949145"/>
      </dsp:txXfrm>
    </dsp:sp>
    <dsp:sp modelId="{A7A7EEA1-82D3-4A2E-9D0B-37AD8754B8EC}">
      <dsp:nvSpPr>
        <dsp:cNvPr id="0" name=""/>
        <dsp:cNvSpPr/>
      </dsp:nvSpPr>
      <dsp:spPr>
        <a:xfrm>
          <a:off x="5461245" y="1552693"/>
          <a:ext cx="187004" cy="1612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16863-2488-478C-A546-772C12FBE0CB}">
      <dsp:nvSpPr>
        <dsp:cNvPr id="0" name=""/>
        <dsp:cNvSpPr/>
      </dsp:nvSpPr>
      <dsp:spPr>
        <a:xfrm>
          <a:off x="5454894" y="1701601"/>
          <a:ext cx="1601889" cy="137503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9F385-2FA3-41B2-9CA5-EE52F515A756}">
      <dsp:nvSpPr>
        <dsp:cNvPr id="0" name=""/>
        <dsp:cNvSpPr/>
      </dsp:nvSpPr>
      <dsp:spPr>
        <a:xfrm>
          <a:off x="5778094" y="1725935"/>
          <a:ext cx="187004" cy="1612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6174"/>
          </a:xfrm>
          <a:prstGeom prst="rect">
            <a:avLst/>
          </a:prstGeom>
        </p:spPr>
        <p:txBody>
          <a:bodyPr vert="horz" lIns="91534" tIns="45766" rIns="91534" bIns="457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1"/>
            <a:ext cx="2946351" cy="496174"/>
          </a:xfrm>
          <a:prstGeom prst="rect">
            <a:avLst/>
          </a:prstGeom>
        </p:spPr>
        <p:txBody>
          <a:bodyPr vert="horz" lIns="91534" tIns="45766" rIns="91534" bIns="45766" rtlCol="0"/>
          <a:lstStyle>
            <a:lvl1pPr algn="r">
              <a:defRPr sz="1200"/>
            </a:lvl1pPr>
          </a:lstStyle>
          <a:p>
            <a:fld id="{00C326AB-89AA-4BBF-AA33-ED2087DCC119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469"/>
            <a:ext cx="2946351" cy="496173"/>
          </a:xfrm>
          <a:prstGeom prst="rect">
            <a:avLst/>
          </a:prstGeom>
        </p:spPr>
        <p:txBody>
          <a:bodyPr vert="horz" lIns="91534" tIns="45766" rIns="91534" bIns="457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430469"/>
            <a:ext cx="2946351" cy="496173"/>
          </a:xfrm>
          <a:prstGeom prst="rect">
            <a:avLst/>
          </a:prstGeom>
        </p:spPr>
        <p:txBody>
          <a:bodyPr vert="horz" lIns="91534" tIns="45766" rIns="91534" bIns="45766" rtlCol="0" anchor="b"/>
          <a:lstStyle>
            <a:lvl1pPr algn="r">
              <a:defRPr sz="1200"/>
            </a:lvl1pPr>
          </a:lstStyle>
          <a:p>
            <a:fld id="{0DCF92BA-43E8-4075-A9A6-F30FB0F2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00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936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r">
              <a:defRPr sz="1200"/>
            </a:lvl1pPr>
          </a:lstStyle>
          <a:p>
            <a:fld id="{FD4FC9AD-8A1C-42BE-B263-1130BA84C471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8" tIns="45494" rIns="90988" bIns="454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3"/>
            <a:ext cx="5438140" cy="4468177"/>
          </a:xfrm>
          <a:prstGeom prst="rect">
            <a:avLst/>
          </a:prstGeom>
        </p:spPr>
        <p:txBody>
          <a:bodyPr vert="horz" lIns="90988" tIns="45494" rIns="90988" bIns="454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705"/>
            <a:ext cx="2945659" cy="495936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r">
              <a:defRPr sz="1200"/>
            </a:lvl1pPr>
          </a:lstStyle>
          <a:p>
            <a:fld id="{1781B8C8-C5C8-4DB8-A83D-B5F987959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1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B8C8-C5C8-4DB8-A83D-B5F98795967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8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B8C8-C5C8-4DB8-A83D-B5F9879596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8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4162-83C8-497F-A10F-3AC51442F960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489019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9E1E-9A63-42F8-8D2F-8D3F48785FA7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A054-81F8-4658-B719-0F316F220B10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BA1-EB3B-4CBB-952C-243C812FDC3F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811A-0282-4045-B816-F7F17EA0E435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2C6C-9585-469F-B488-A3585D8D4603}" type="datetime1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E33B-EDCC-41DA-8BD3-D1DF3522DD51}" type="datetime1">
              <a:rPr lang="ru-RU" smtClean="0"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BAB9-59F4-462D-8DE3-5AB956ACE672}" type="datetime1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654D-F60F-4EA0-9A7E-0261C7D96D6A}" type="datetime1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B3AB-67FE-430F-AF77-2214E77B74B6}" type="datetime1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851F-6F9B-4BE1-969B-C17EF4D892C4}" type="datetime1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37B1-1002-4CD2-B2F6-97A7F31A43D2}" type="datetime1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s://static.wixstatic.com/media/6dd9f4_df8a2413ef2f417f9a1e2fe296ce68a0.png_srz_600_350_85_22_0.50_1.20_0.00_png_srz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00" y="1"/>
            <a:ext cx="1030660" cy="4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el.kp.ru/share/i/12/7342705/wr-720.sh-1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" y="1"/>
            <a:ext cx="9131531" cy="440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wixstatic.com/media/6dd9f4_df8a2413ef2f417f9a1e2fe296ce68a0.png_srz_600_350_85_22_0.50_1.20_0.00_png_srz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/>
          <a:stretch/>
        </p:blipFill>
        <p:spPr bwMode="auto">
          <a:xfrm>
            <a:off x="35496" y="54006"/>
            <a:ext cx="9056476" cy="402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297" y="4407956"/>
            <a:ext cx="9131531" cy="984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Кирилова Ирина Юрьевна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начальник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управления проектно-аналитической и контрольно-организационной работы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департамента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внутренней и кадровой политики области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2018 год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" y="2111392"/>
            <a:ext cx="9131531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КАРТИРОВАНИЕ ПРОЦЕССОВ 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ОРГАНАХ ИСПОЛНИТЕЛЬНОЙ ВЛАСТИ, ГОСУДАРСТВЕННЫХ ОРГАНАХ ОБЛАСТИ</a:t>
            </a:r>
          </a:p>
          <a:p>
            <a:pPr algn="ctr"/>
            <a:endPara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" y="2111391"/>
            <a:ext cx="9151261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23791" y="3111810"/>
            <a:ext cx="9167791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Карта текущего состояния процесса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750888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99384" y="4659982"/>
            <a:ext cx="4717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это сумма времени всех операции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35896" y="4659982"/>
            <a:ext cx="4645024" cy="26161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0"/>
          <a:stretch/>
        </p:blipFill>
        <p:spPr bwMode="auto">
          <a:xfrm>
            <a:off x="107504" y="576064"/>
            <a:ext cx="8928992" cy="465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2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Карта текущего состояния процесса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750888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99985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charset="0"/>
              </a:rPr>
              <a:t>Картирование процесса первичного приема граждан </a:t>
            </a:r>
            <a:b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charset="0"/>
              </a:rPr>
              <a:t>на базе ОКУ «Белгородский городской центр занятости»</a:t>
            </a:r>
          </a:p>
        </p:txBody>
      </p:sp>
      <p:pic>
        <p:nvPicPr>
          <p:cNvPr id="11" name="Picture 7" descr="P1120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352377"/>
            <a:ext cx="6027737" cy="341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IMG_23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347614"/>
            <a:ext cx="2843212" cy="159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6" descr="C:\Users\comp\Desktop\фото обучение росатом\IMG_2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107358"/>
            <a:ext cx="2857500" cy="16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6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Этапы картирования процессов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750888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81948"/>
            <a:ext cx="7632848" cy="549642"/>
          </a:xfrm>
          <a:prstGeom prst="rect">
            <a:avLst/>
          </a:prstGeom>
          <a:ln w="222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1560" y="55552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Шаг 4    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Проведение замеров времени по процессу (хронометраж)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627534"/>
            <a:ext cx="432048" cy="344071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75606"/>
            <a:ext cx="3816424" cy="14401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Что такое хронометраж?</a:t>
            </a:r>
          </a:p>
          <a:p>
            <a:pPr algn="just"/>
            <a:endParaRPr lang="ru-RU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Хронометраж </a:t>
            </a:r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процессов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— метод изучения затрат времени с помощью фиксации и замеров продолжительности выполняемых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действий (работ по процессу)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859782"/>
            <a:ext cx="3816424" cy="15841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Кто проводит хронометраж?</a:t>
            </a:r>
          </a:p>
          <a:p>
            <a:pPr algn="just"/>
            <a:endParaRPr lang="ru-RU" sz="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Независимые эксперты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(сотрудники других отделов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подразделений, студенты);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Независимые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эксперты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совместно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 рабочей группой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проекта. </a:t>
            </a:r>
            <a:endParaRPr lang="ru-RU" sz="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ru-RU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1275606"/>
            <a:ext cx="4104456" cy="31683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latin typeface="Arial Narrow" panose="020B0606020202030204" pitchFamily="34" charset="0"/>
            </a:endParaRPr>
          </a:p>
          <a:p>
            <a:pPr algn="ctr"/>
            <a:endParaRPr lang="ru-RU" sz="1600" dirty="0" smtClean="0"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latin typeface="Arial Narrow" panose="020B0606020202030204" pitchFamily="34" charset="0"/>
            </a:endParaRPr>
          </a:p>
          <a:p>
            <a:pPr algn="ctr"/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Алгоритм проведения хронометража:</a:t>
            </a:r>
          </a:p>
          <a:p>
            <a:pPr algn="just"/>
            <a:endParaRPr lang="ru-RU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Ознакомление с нормативной базой, регламентирующей процесс (если имеется).</a:t>
            </a:r>
          </a:p>
          <a:p>
            <a:pPr marL="342900" indent="-342900" algn="just">
              <a:buAutoNum type="arabicPeriod"/>
            </a:pPr>
            <a:endParaRPr lang="ru-RU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Проведение замеров времени с помощью секундомера на каждом этапе процесса.</a:t>
            </a:r>
          </a:p>
          <a:p>
            <a:pPr marL="342900" indent="-342900" algn="just">
              <a:buAutoNum type="arabicPeriod"/>
            </a:pPr>
            <a:endParaRPr lang="ru-RU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Занесение соответствующей информации в таблицу.</a:t>
            </a:r>
          </a:p>
          <a:p>
            <a:pPr marL="342900" indent="-342900" algn="just">
              <a:buAutoNum type="arabicPeriod"/>
            </a:pPr>
            <a:endParaRPr lang="ru-RU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Замеры времени операций по процессу, необходимо проводить 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течение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недели, если это ежедневные операции (процесс), 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течение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месяца – если процесс еженедельный, 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течение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трех месяцев – если процесс ежемесячный. Если процесс носит ежеквартальный, ежегодный характер – замеры проводятся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единоразово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endParaRPr lang="ru-RU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замеров по процессу должно быть не менее 5.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ctr">
              <a:buAutoNum type="arabicPeriod"/>
            </a:pPr>
            <a:endParaRPr lang="ru-RU" dirty="0" smtClean="0"/>
          </a:p>
          <a:p>
            <a:pPr marL="342900" indent="-342900" algn="ctr">
              <a:buAutoNum type="arabicPeriod"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2854" y="4566419"/>
            <a:ext cx="3600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 smtClean="0">
                <a:solidFill>
                  <a:srgbClr val="C00000"/>
                </a:solidFill>
              </a:rPr>
              <a:t>ВАЖНО!</a:t>
            </a:r>
            <a:r>
              <a:rPr lang="ru-RU" sz="1050" dirty="0" smtClean="0">
                <a:solidFill>
                  <a:srgbClr val="C00000"/>
                </a:solidFill>
              </a:rPr>
              <a:t> </a:t>
            </a:r>
            <a:r>
              <a:rPr lang="ru-RU" sz="1050" dirty="0" smtClean="0"/>
              <a:t>Для получения наиболее объективной информации замеры должны проводиться независимыми экспертами</a:t>
            </a:r>
            <a:endParaRPr lang="ru-RU" sz="10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0625" y="4566419"/>
            <a:ext cx="3793343" cy="50906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16016" y="4587974"/>
            <a:ext cx="39604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 smtClean="0">
                <a:solidFill>
                  <a:srgbClr val="C00000"/>
                </a:solidFill>
              </a:rPr>
              <a:t>ВАЖНО!</a:t>
            </a:r>
            <a:r>
              <a:rPr lang="ru-RU" sz="1050" dirty="0" smtClean="0"/>
              <a:t> После поведения замеров может быть пересмотрена оцифровка </a:t>
            </a:r>
            <a:r>
              <a:rPr lang="ru-RU" sz="1050" u="sng" dirty="0" smtClean="0">
                <a:solidFill>
                  <a:srgbClr val="C00000"/>
                </a:solidFill>
              </a:rPr>
              <a:t>ЦЕЛЕЙ</a:t>
            </a:r>
            <a:r>
              <a:rPr lang="ru-RU" sz="1050" dirty="0" smtClean="0"/>
              <a:t> представленных в карточке проекта</a:t>
            </a:r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4587974"/>
            <a:ext cx="4104456" cy="41549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Этапы картирования процессов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750888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81948"/>
            <a:ext cx="7632848" cy="389657"/>
          </a:xfrm>
          <a:prstGeom prst="rect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381634"/>
              </p:ext>
            </p:extLst>
          </p:nvPr>
        </p:nvGraphicFramePr>
        <p:xfrm>
          <a:off x="215516" y="1059582"/>
          <a:ext cx="8712968" cy="3235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1152128"/>
                <a:gridCol w="1755195"/>
                <a:gridCol w="1089121"/>
                <a:gridCol w="1089121"/>
                <a:gridCol w="1089121"/>
                <a:gridCol w="1089121"/>
                <a:gridCol w="1089121"/>
              </a:tblGrid>
              <a:tr h="450050">
                <a:tc gridSpan="7"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 процесса:__________________________________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Дата проведения хронометража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   »____2018 г.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50050">
                <a:tc gridSpan="7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Регламентируемое время выполнения процесса _________________________________________________________________________________________________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ctr"/>
                      <a:endParaRPr lang="ru-RU" sz="900" b="1" dirty="0" smtClean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Участник</a:t>
                      </a:r>
                      <a:r>
                        <a:rPr lang="ru-RU" sz="900" b="1" baseline="0" dirty="0" smtClean="0">
                          <a:latin typeface="Arial Narrow" panose="020B0606020202030204" pitchFamily="34" charset="0"/>
                        </a:rPr>
                        <a:t> процесса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latin typeface="Arial Narrow" panose="020B0606020202030204" pitchFamily="34" charset="0"/>
                        </a:rPr>
                        <a:t>(ФИО, должность)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Наименование работ (операций) по процессу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Фактическое время начала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операции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Фактическое </a:t>
                      </a: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время окончания операции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Время выполнения </a:t>
                      </a:r>
                      <a:r>
                        <a:rPr lang="ru-RU" sz="9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операции, мин.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Время ожидания (простоя) при совершении операций/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между </a:t>
                      </a:r>
                      <a:r>
                        <a:rPr lang="ru-RU" sz="9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операциями, мин.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Причины (простоя) при совершении операций/между </a:t>
                      </a:r>
                      <a:r>
                        <a:rPr lang="ru-RU" sz="9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операциями, мин.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ru-RU" sz="9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Наименование операции 1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9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Наименование операции 2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03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ru-RU" sz="9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Наименование операции 3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9087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Arial Narrow" panose="020B0606020202030204" pitchFamily="34" charset="0"/>
                        </a:rPr>
                        <a:t>n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Наименование операции </a:t>
                      </a:r>
                      <a:r>
                        <a:rPr lang="en-US" sz="9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n</a:t>
                      </a:r>
                      <a:endParaRPr lang="ru-RU" sz="900" dirty="0" smtClean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88556">
                <a:tc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31640" y="58194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Форма заполнения замеров времени по процессу</a:t>
            </a:r>
          </a:p>
        </p:txBody>
      </p:sp>
    </p:spTree>
    <p:extLst>
      <p:ext uri="{BB962C8B-B14F-4D97-AF65-F5344CB8AC3E}">
        <p14:creationId xmlns:p14="http://schemas.microsoft.com/office/powerpoint/2010/main" val="2562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Этапы картирования процессов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750888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699544"/>
            <a:ext cx="8280920" cy="369332"/>
          </a:xfrm>
          <a:prstGeom prst="rect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699543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Пример доработки карты текущего состояния после проведения хронометража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2438" y="130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558357"/>
            <a:ext cx="3456384" cy="461665"/>
          </a:xfrm>
          <a:prstGeom prst="rect">
            <a:avLst/>
          </a:prstGeom>
          <a:noFill/>
          <a:ln w="15875">
            <a:solidFill>
              <a:srgbClr val="A5C26A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ходе хронометража было установлено, что процесс может протекать по 2-м вариантам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2" y="1131590"/>
            <a:ext cx="9042028" cy="436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8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195486"/>
            <a:ext cx="8314184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Анализ проблем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8748464" y="4895721"/>
            <a:ext cx="347662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200" dirty="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273" y="669925"/>
            <a:ext cx="4206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Пример пирамиды проблем </a:t>
            </a:r>
          </a:p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ОКУ «Белгородский ЦЗН»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777646"/>
            <a:ext cx="370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Пирамида проблем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8" name="Picture 7" descr="P1120227"/>
          <p:cNvPicPr>
            <a:picLocks noChangeAspect="1" noChangeArrowheads="1"/>
          </p:cNvPicPr>
          <p:nvPr/>
        </p:nvPicPr>
        <p:blipFill>
          <a:blip r:embed="rId2" cstate="print">
            <a:lum bright="1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3755" r="8398" b="4547"/>
          <a:stretch>
            <a:fillRect/>
          </a:stretch>
        </p:blipFill>
        <p:spPr bwMode="auto">
          <a:xfrm>
            <a:off x="6012160" y="1254700"/>
            <a:ext cx="2827951" cy="340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03598"/>
            <a:ext cx="6120680" cy="353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5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Этапы картирования процессов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750888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2438" y="130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581948"/>
            <a:ext cx="7632848" cy="549642"/>
          </a:xfrm>
          <a:prstGeom prst="rect">
            <a:avLst/>
          </a:prstGeom>
          <a:ln w="222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11560" y="55552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Шаг 5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Анализ проблем, разработка решений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627534"/>
            <a:ext cx="432048" cy="344071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1248311"/>
            <a:ext cx="8568952" cy="954107"/>
          </a:xfrm>
          <a:prstGeom prst="rect">
            <a:avLst/>
          </a:prstGeom>
          <a:ln>
            <a:solidFill>
              <a:schemeClr val="accent3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«5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почему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?» -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это метод поиска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первопричины возникновения  проблемы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 помощью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повторения одного вопроса — «Почему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?» последовательно до 5 раз.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Каждый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последующий вопрос задаётся к ответам на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предыдущий.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«5» подобрано эмпирическим путём и считается достаточным для нахождения решения типичных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проблем.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4" y="2283718"/>
            <a:ext cx="8261350" cy="285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8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195486"/>
            <a:ext cx="8314184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Алгоритм анализа проблем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8748464" y="4895721"/>
            <a:ext cx="347662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200" dirty="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013649"/>
              </p:ext>
            </p:extLst>
          </p:nvPr>
        </p:nvGraphicFramePr>
        <p:xfrm>
          <a:off x="323528" y="771550"/>
          <a:ext cx="8496944" cy="3528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4236"/>
                <a:gridCol w="2518972"/>
                <a:gridCol w="1837512"/>
                <a:gridCol w="2016224"/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Проблемы*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Первопричины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Решения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Вклад в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 достижение цели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666162">
                <a:tc>
                  <a:txBody>
                    <a:bodyPr/>
                    <a:lstStyle/>
                    <a:p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Проблема 1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Первопричина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1</a:t>
                      </a:r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  <a:p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  <a:p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  <a:p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Первопричина 2</a:t>
                      </a:r>
                    </a:p>
                    <a:p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  <a:p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Решение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1</a:t>
                      </a:r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Решение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2</a:t>
                      </a:r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  <a:p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  <a:p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Решение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1</a:t>
                      </a:r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Решение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 2</a:t>
                      </a:r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Решение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3</a:t>
                      </a:r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…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- 2 мин. в ВПП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30 сек. в ВПП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66616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Проблема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2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2</a:t>
                      </a:r>
                    </a:p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…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…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…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1403648" y="1611462"/>
            <a:ext cx="1069400" cy="288032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403648" y="1899494"/>
            <a:ext cx="1080120" cy="648072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403648" y="1899494"/>
            <a:ext cx="1080120" cy="1368152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923928" y="1539454"/>
            <a:ext cx="1080120" cy="7200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923928" y="1611462"/>
            <a:ext cx="1080120" cy="21602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048164" y="1584459"/>
            <a:ext cx="828092" cy="900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48164" y="1827486"/>
            <a:ext cx="828092" cy="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923928" y="2583570"/>
            <a:ext cx="1080120" cy="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923928" y="2583570"/>
            <a:ext cx="1080120" cy="25202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923928" y="2583570"/>
            <a:ext cx="1080120" cy="468052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4443958"/>
            <a:ext cx="5832648" cy="400110"/>
          </a:xfrm>
          <a:prstGeom prst="rect">
            <a:avLst/>
          </a:prstGeom>
          <a:noFill/>
          <a:ln w="15875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Первопричины проблем определяются методом «5 почему?»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Алгоритм анализа проблем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750888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2438" y="130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shiyanova\Desktop\проблемы и решения\1 - 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590"/>
            <a:ext cx="88569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79512" y="4443958"/>
            <a:ext cx="885698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67744" y="669925"/>
            <a:ext cx="4680520" cy="338554"/>
          </a:xfrm>
          <a:prstGeom prst="rect">
            <a:avLst/>
          </a:prstGeom>
          <a:noFill/>
          <a:ln w="15875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Пример анализа проблем в ОКУ «Белгородский ЦЗН»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1220162"/>
            <a:ext cx="7973516" cy="962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Этапы картирования процессов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750888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2438" y="130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81948"/>
            <a:ext cx="7632848" cy="549642"/>
          </a:xfrm>
          <a:prstGeom prst="rect">
            <a:avLst/>
          </a:prstGeom>
          <a:ln w="222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55552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Шаг 6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Построение целевой карты процесса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627534"/>
            <a:ext cx="432048" cy="344071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193126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Для чего это нужно?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Для визуализации целевого состояния процесса на момент завершения проекта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888" y="1301750"/>
            <a:ext cx="7709544" cy="83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Карта целевого состояния процесса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это алгоритм (схема) последовательного выполнения работ (операций) по процессу при внедрении тех разработанных улучшений, которые могут быть применены в  сроки реализации проекта при наличии необходимых ресурсов.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86" y="2931790"/>
            <a:ext cx="367240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Основные этапы: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Поместите на карте процесса входы и выходы, а также этапы, которые определены как значимая работа.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Выработайте решения как соединить этапы между собой, отражая в том числе этапы незначимой работы и потерь, без которых в данных момент не обойтись.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Укажите время каждой работы (операции),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цените время протекания процесса.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82908"/>
            <a:ext cx="4229100" cy="190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13648" y="2427734"/>
            <a:ext cx="555674" cy="144016"/>
          </a:xfrm>
          <a:prstGeom prst="rect">
            <a:avLst/>
          </a:prstGeom>
          <a:solidFill>
            <a:srgbClr val="C05B08"/>
          </a:solidFill>
          <a:ln>
            <a:solidFill>
              <a:srgbClr val="D16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Arial Narrow" panose="020B0606020202030204" pitchFamily="34" charset="0"/>
              </a:rPr>
              <a:t>б</a:t>
            </a:r>
            <a:r>
              <a:rPr lang="ru-RU" sz="900" b="1" dirty="0" smtClean="0">
                <a:latin typeface="Arial Narrow" panose="020B0606020202030204" pitchFamily="34" charset="0"/>
              </a:rPr>
              <a:t>ыло</a:t>
            </a:r>
            <a:endParaRPr lang="ru-RU" sz="900" b="1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24438" y="3362677"/>
            <a:ext cx="483666" cy="145177"/>
          </a:xfrm>
          <a:prstGeom prst="rect">
            <a:avLst/>
          </a:prstGeom>
          <a:solidFill>
            <a:srgbClr val="A5C26A"/>
          </a:solidFill>
          <a:ln>
            <a:solidFill>
              <a:srgbClr val="A5C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стало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7672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Инструмент бережливого управления: картирование процессов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23527" y="627534"/>
            <a:ext cx="8496943" cy="946268"/>
          </a:xfrm>
          <a:prstGeom prst="rect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650471"/>
            <a:ext cx="8208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Картирование процесса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– схема (алгоритм), изображающая каждый этап движения материальных и информационных потоков с целью выявления  возможностей совершенствования текущего процесса и его приближения к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идеальному состоянию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11709"/>
            <a:ext cx="3384376" cy="432049"/>
          </a:xfrm>
          <a:prstGeom prst="rect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50095" y="177555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Задачи картирования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433" y="2192009"/>
            <a:ext cx="354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Визуализация каждого этапа движения материальных и информационных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потоков процесса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695690"/>
            <a:ext cx="3996444" cy="3168352"/>
          </a:xfrm>
          <a:prstGeom prst="rect">
            <a:avLst/>
          </a:prstGeom>
          <a:ln w="2222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2787774"/>
            <a:ext cx="3384376" cy="432049"/>
          </a:xfrm>
          <a:prstGeom prst="rect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402" y="2787774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Выявление потерь и их источников</a:t>
            </a:r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3373155"/>
            <a:ext cx="3384376" cy="432049"/>
          </a:xfrm>
          <a:prstGeom prst="rect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433" y="3352348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Выработка единого понятийного аппарата для всех участников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процесса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3939902"/>
            <a:ext cx="3384376" cy="461665"/>
          </a:xfrm>
          <a:prstGeom prst="rect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035" y="393990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Разработка рациональных (эффективных) управленческих решений для оптимизации процесса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707654"/>
            <a:ext cx="4265050" cy="68354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Процесс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– последовательность  задач (операций), которые необходимо выполнить, чтобы закончить единицу работы или добиться определенного результата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572000" y="2620309"/>
            <a:ext cx="4260089" cy="40998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Задача (операция) -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единица работы внутри процесса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8"/>
          <a:stretch/>
        </p:blipFill>
        <p:spPr>
          <a:xfrm>
            <a:off x="4932040" y="3319126"/>
            <a:ext cx="1575281" cy="16374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09078" y="3396440"/>
            <a:ext cx="2011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ВАЖНО! </a:t>
            </a:r>
          </a:p>
          <a:p>
            <a:pPr algn="just"/>
            <a:r>
              <a:rPr lang="ru-RU" sz="1600" dirty="0" smtClean="0">
                <a:latin typeface="Arial Narrow" panose="020B0606020202030204" pitchFamily="34" charset="0"/>
              </a:rPr>
              <a:t>Картирование – первый этап формирования бережливых проектов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Этапы картирования процессов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750888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4299942"/>
            <a:ext cx="576064" cy="276999"/>
          </a:xfrm>
          <a:prstGeom prst="rect">
            <a:avLst/>
          </a:prstGeom>
          <a:noFill/>
          <a:ln>
            <a:solidFill>
              <a:srgbClr val="A5C26A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- 42%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0352" y="4310975"/>
            <a:ext cx="648072" cy="276999"/>
          </a:xfrm>
          <a:prstGeom prst="rect">
            <a:avLst/>
          </a:prstGeom>
          <a:noFill/>
          <a:ln>
            <a:solidFill>
              <a:srgbClr val="A5C26A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- 47,5%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558" y="1275606"/>
            <a:ext cx="800922" cy="97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6"/>
          <a:stretch/>
        </p:blipFill>
        <p:spPr bwMode="auto">
          <a:xfrm>
            <a:off x="129745" y="1142624"/>
            <a:ext cx="8978759" cy="358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9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Этапы картирования процессов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750888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2438" y="130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581948"/>
            <a:ext cx="8568952" cy="549642"/>
          </a:xfrm>
          <a:prstGeom prst="rect">
            <a:avLst/>
          </a:prstGeom>
          <a:ln w="222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95536" y="62753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Шаг 7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Разработка «дорожной карты» реализации мероприятий по улучшениям 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715511"/>
            <a:ext cx="432048" cy="344071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9673" y="1301750"/>
            <a:ext cx="5112568" cy="40590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«дорожная карта» = план управления проектом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040" y="177966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Для чего это нужно?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Для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составления единого перечня мероприятий, определения их взаимосвязи и влияния на достижение целей, установления сроков и ответственных за реализацию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00379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Основные этапы: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основе решений, выработанных командой проекта составьте план мероприятий.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Детализируйте мероприятия до задач конкретным исполнителям с длительностью не более 2х недель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Определите эффект от реализации мероприятий, непосредственно влияющих на достижение целей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779662"/>
            <a:ext cx="5164737" cy="3096344"/>
          </a:xfrm>
          <a:prstGeom prst="roundRect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18898"/>
            <a:ext cx="3516956" cy="192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7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Инструмент бережливого управления: картирование процессов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699542"/>
            <a:ext cx="1584176" cy="50405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Операция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в процессе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>
            <a:off x="2771800" y="1203598"/>
            <a:ext cx="0" cy="28803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79712" y="1491630"/>
            <a:ext cx="1512168" cy="936104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Необходима для создания продукта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оказания услуги?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9" name="Прямая соединительная линия 18"/>
          <p:cNvCxnSpPr>
            <a:stCxn id="15" idx="1"/>
          </p:cNvCxnSpPr>
          <p:nvPr/>
        </p:nvCxnSpPr>
        <p:spPr>
          <a:xfrm flipH="1">
            <a:off x="1331640" y="1959682"/>
            <a:ext cx="64807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331640" y="1959682"/>
            <a:ext cx="0" cy="9001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5" idx="3"/>
          </p:cNvCxnSpPr>
          <p:nvPr/>
        </p:nvCxnSpPr>
        <p:spPr>
          <a:xfrm>
            <a:off x="3491880" y="1959682"/>
            <a:ext cx="64807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134039" y="1959682"/>
            <a:ext cx="0" cy="9001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39552" y="2859782"/>
            <a:ext cx="1512168" cy="864096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Учитывает потребности потребителя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/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заказчика?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2859782"/>
            <a:ext cx="1584176" cy="864096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Внутреннее требование процесса?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1" name="Прямая со стрелкой 30"/>
          <p:cNvCxnSpPr>
            <a:stCxn id="28" idx="3"/>
            <a:endCxn id="29" idx="1"/>
          </p:cNvCxnSpPr>
          <p:nvPr/>
        </p:nvCxnSpPr>
        <p:spPr>
          <a:xfrm>
            <a:off x="2051720" y="3291830"/>
            <a:ext cx="144016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8" idx="2"/>
          </p:cNvCxnSpPr>
          <p:nvPr/>
        </p:nvCxnSpPr>
        <p:spPr>
          <a:xfrm>
            <a:off x="1295636" y="3723878"/>
            <a:ext cx="0" cy="43204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707904" y="3723878"/>
            <a:ext cx="0" cy="43204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860032" y="3729394"/>
            <a:ext cx="0" cy="43204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75556" y="4155926"/>
            <a:ext cx="1512168" cy="638397"/>
          </a:xfrm>
          <a:prstGeom prst="rect">
            <a:avLst/>
          </a:prstGeom>
          <a:solidFill>
            <a:srgbClr val="92D050"/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Значимая работа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9772" y="4165601"/>
            <a:ext cx="1512168" cy="638397"/>
          </a:xfrm>
          <a:prstGeom prst="rect">
            <a:avLst/>
          </a:prstGeom>
          <a:solidFill>
            <a:srgbClr val="FFFF8F"/>
          </a:solidFill>
          <a:ln w="44450">
            <a:solidFill>
              <a:srgbClr val="FFF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Незначимая работа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99992" y="4165601"/>
            <a:ext cx="1512168" cy="618652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Потери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3548" y="483572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ОПТИМИЗИРОВАТЬ</a:t>
            </a:r>
            <a:endParaRPr lang="ru-RU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11760" y="483572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СОКРАТИТЬ</a:t>
            </a:r>
            <a:endParaRPr lang="ru-RU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99992" y="485626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ИСКЛЮЧИТЬ</a:t>
            </a:r>
            <a:endParaRPr lang="ru-RU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31640" y="156363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Да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35896" y="156363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Нет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36096" y="377614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Нет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1560" y="379588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Да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63788" y="378659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Да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716016" y="699542"/>
            <a:ext cx="4032448" cy="64807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Действия, создающие </a:t>
            </a:r>
            <a:r>
              <a:rPr lang="ru-RU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ценность (значимая работа)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– работа, которую необходимо выполнять для обеспечения требований потребителей процесса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716017" y="1491630"/>
            <a:ext cx="4032448" cy="50405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Ценность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– полезность, присущая продукции, услуге с точки зрения потребителя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804248" y="2211710"/>
            <a:ext cx="0" cy="122065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876256" y="2139702"/>
            <a:ext cx="21602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Цель картирования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устранить все потери и свести всю незначимую работу к минимуму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83768" y="295327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Нет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Инструмент бережливого управления: картирование процессов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763687" y="699542"/>
            <a:ext cx="5184577" cy="504056"/>
          </a:xfrm>
          <a:prstGeom prst="rect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Процесс «Первичный прием граждан»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Белгородском центре занятости населения 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86481886"/>
              </p:ext>
            </p:extLst>
          </p:nvPr>
        </p:nvGraphicFramePr>
        <p:xfrm>
          <a:off x="395536" y="1275606"/>
          <a:ext cx="856895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3924530214"/>
              </p:ext>
            </p:extLst>
          </p:nvPr>
        </p:nvGraphicFramePr>
        <p:xfrm>
          <a:off x="323528" y="2355726"/>
          <a:ext cx="856895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3725831507"/>
              </p:ext>
            </p:extLst>
          </p:nvPr>
        </p:nvGraphicFramePr>
        <p:xfrm>
          <a:off x="323528" y="3291830"/>
          <a:ext cx="856895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11560" y="4474729"/>
            <a:ext cx="1296144" cy="3095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Значимая работа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4474927"/>
            <a:ext cx="1260140" cy="329071"/>
          </a:xfrm>
          <a:prstGeom prst="rect">
            <a:avLst/>
          </a:prstGeom>
          <a:solidFill>
            <a:srgbClr val="FFFF8F"/>
          </a:solidFill>
          <a:ln w="44450">
            <a:solidFill>
              <a:srgbClr val="FFF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Незначимая работа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4494672"/>
            <a:ext cx="936104" cy="3093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Потери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548" y="480399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ОПТИМИЗИРОВАТЬ</a:t>
            </a:r>
            <a:endParaRPr lang="ru-RU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48039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СОКРАТИТЬ</a:t>
            </a:r>
            <a:endParaRPr lang="ru-RU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480399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ИСКЛЮЧИТЬ</a:t>
            </a:r>
            <a:endParaRPr lang="ru-RU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3548" y="4371950"/>
            <a:ext cx="4284476" cy="699542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Инструмент бережливого управления: картирование процессов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272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5" y="627534"/>
            <a:ext cx="4032127" cy="504056"/>
          </a:xfrm>
          <a:prstGeom prst="rect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Этапы картирования процессов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95618"/>
            <a:ext cx="7992888" cy="3652396"/>
          </a:xfrm>
          <a:prstGeom prst="rect">
            <a:avLst/>
          </a:prstGeom>
          <a:ln w="222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stCxn id="6" idx="0"/>
            <a:endCxn id="6" idx="2"/>
          </p:cNvCxnSpPr>
          <p:nvPr/>
        </p:nvCxnSpPr>
        <p:spPr>
          <a:xfrm>
            <a:off x="4463988" y="1295618"/>
            <a:ext cx="0" cy="3652396"/>
          </a:xfrm>
          <a:prstGeom prst="line">
            <a:avLst/>
          </a:prstGeom>
          <a:ln w="222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61954" y="1635646"/>
            <a:ext cx="360040" cy="288032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653" y="2355726"/>
            <a:ext cx="360040" cy="288032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653" y="3147814"/>
            <a:ext cx="360040" cy="288032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552" y="2355726"/>
            <a:ext cx="360040" cy="288032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552" y="1635646"/>
            <a:ext cx="360040" cy="288032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7380" y="4011910"/>
            <a:ext cx="360040" cy="288032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134761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Шаг 1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632" y="199568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Шаг 2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632" y="280926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Шаг 3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367335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Шаг 4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8064" y="134761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Шаг 5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8064" y="199568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Шаг 6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955" y="1635646"/>
            <a:ext cx="278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Выбор процесса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5" y="2316237"/>
            <a:ext cx="352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Составление карточки проекта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897" y="3108325"/>
            <a:ext cx="3708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Построение карты </a:t>
            </a:r>
            <a:r>
              <a:rPr lang="ru-RU" sz="1600" dirty="0" smtClean="0">
                <a:latin typeface="Arial Narrow" panose="020B0606020202030204" pitchFamily="34" charset="0"/>
              </a:rPr>
              <a:t>текущего состояния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      процесса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4008" y="163564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Анализ проблем, разработка решений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3552" y="2355726"/>
            <a:ext cx="345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Построение целевой карты процесса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2653" y="3972421"/>
            <a:ext cx="35413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Проведение замеров времени по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      процессу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064" y="271576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Шаг 7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3147814"/>
            <a:ext cx="360040" cy="288032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3075806"/>
            <a:ext cx="37444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Разработка «дорожной карты» реализации мероприятий по улучшениям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Этапы картирования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процессов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97917"/>
            <a:ext cx="4464496" cy="461665"/>
          </a:xfrm>
          <a:prstGeom prst="rect">
            <a:avLst/>
          </a:prstGeom>
          <a:noFill/>
          <a:ln w="222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627534"/>
            <a:ext cx="432048" cy="344071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538" y="555526"/>
            <a:ext cx="405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Шаг 1    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Выбор процесса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68505294"/>
              </p:ext>
            </p:extLst>
          </p:nvPr>
        </p:nvGraphicFramePr>
        <p:xfrm>
          <a:off x="251520" y="1131590"/>
          <a:ext cx="7056784" cy="4011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012160" y="786358"/>
            <a:ext cx="2808312" cy="561256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1491630"/>
            <a:ext cx="2808312" cy="864096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56176" y="82874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Внешний потребитель </a:t>
            </a:r>
            <a:r>
              <a:rPr lang="ru-RU" sz="1200" dirty="0" smtClean="0">
                <a:latin typeface="Arial Narrow" panose="020B0606020202030204" pitchFamily="34" charset="0"/>
              </a:rPr>
              <a:t>– граждане, организации, органы власти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168" y="157714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Внутренний потребитель </a:t>
            </a:r>
            <a:r>
              <a:rPr lang="ru-RU" sz="1200" dirty="0" smtClean="0">
                <a:latin typeface="Arial Narrow" panose="020B0606020202030204" pitchFamily="34" charset="0"/>
              </a:rPr>
              <a:t>– следующий процесс, структурные подразделения органа власти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439143"/>
            <a:ext cx="2376264" cy="340519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Критерии выбора процесса:</a:t>
            </a:r>
          </a:p>
        </p:txBody>
      </p:sp>
    </p:spTree>
    <p:extLst>
      <p:ext uri="{BB962C8B-B14F-4D97-AF65-F5344CB8AC3E}">
        <p14:creationId xmlns:p14="http://schemas.microsoft.com/office/powerpoint/2010/main" val="36260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Этапы картирования процессов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46912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11560" y="627534"/>
            <a:ext cx="432048" cy="344071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4538" y="555526"/>
            <a:ext cx="519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Шаг 2    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Составление карточки проекта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1948"/>
            <a:ext cx="5112568" cy="549642"/>
          </a:xfrm>
          <a:prstGeom prst="rect">
            <a:avLst/>
          </a:prstGeom>
          <a:ln w="222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50240"/>
              </p:ext>
            </p:extLst>
          </p:nvPr>
        </p:nvGraphicFramePr>
        <p:xfrm>
          <a:off x="179512" y="1203598"/>
          <a:ext cx="8784976" cy="38164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92488"/>
                <a:gridCol w="4392488"/>
              </a:tblGrid>
              <a:tr h="182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Общие данные</a:t>
                      </a: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b="1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sng" dirty="0">
                          <a:effectLst/>
                          <a:latin typeface="Arial Narrow" panose="020B0606020202030204" pitchFamily="34" charset="0"/>
                        </a:rPr>
                        <a:t>Заказчик:</a:t>
                      </a:r>
                      <a:r>
                        <a:rPr lang="ru-RU" sz="900" b="0" dirty="0">
                          <a:effectLst/>
                          <a:latin typeface="Arial Narrow" panose="020B0606020202030204" pitchFamily="34" charset="0"/>
                        </a:rPr>
                        <a:t> (руководитель структурного подразделения/руководитель организации, курирующий орган власти</a:t>
                      </a: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</a:rPr>
                        <a:t>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sng" dirty="0">
                          <a:effectLst/>
                          <a:latin typeface="Arial Narrow" panose="020B0606020202030204" pitchFamily="34" charset="0"/>
                        </a:rPr>
                        <a:t>Процесс:</a:t>
                      </a:r>
                      <a:r>
                        <a:rPr lang="ru-RU" sz="900" b="0" dirty="0">
                          <a:effectLst/>
                          <a:latin typeface="Arial Narrow" panose="020B0606020202030204" pitchFamily="34" charset="0"/>
                        </a:rPr>
                        <a:t> (наименование проблемного процесса, который необходимо улучшить</a:t>
                      </a: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</a:rPr>
                        <a:t>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sng" dirty="0" smtClean="0">
                          <a:effectLst/>
                          <a:latin typeface="Arial Narrow" panose="020B0606020202030204" pitchFamily="34" charset="0"/>
                        </a:rPr>
                        <a:t>Границы процесса: от:</a:t>
                      </a: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dirty="0">
                          <a:effectLst/>
                          <a:latin typeface="Arial Narrow" panose="020B0606020202030204" pitchFamily="34" charset="0"/>
                        </a:rPr>
                        <a:t>(с чего начинается </a:t>
                      </a: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</a:rPr>
                        <a:t>процесс) до (</a:t>
                      </a:r>
                      <a:r>
                        <a:rPr lang="ru-RU" sz="900" b="0" dirty="0">
                          <a:effectLst/>
                          <a:latin typeface="Arial Narrow" panose="020B0606020202030204" pitchFamily="34" charset="0"/>
                        </a:rPr>
                        <a:t>чем заканчивается </a:t>
                      </a: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</a:rPr>
                        <a:t>процесс)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sng" dirty="0">
                          <a:effectLst/>
                          <a:latin typeface="Arial Narrow" panose="020B0606020202030204" pitchFamily="34" charset="0"/>
                        </a:rPr>
                        <a:t>Руководитель проекта</a:t>
                      </a:r>
                      <a:r>
                        <a:rPr lang="ru-RU" sz="900" b="0" dirty="0">
                          <a:effectLst/>
                          <a:latin typeface="Arial Narrow" panose="020B0606020202030204" pitchFamily="34" charset="0"/>
                        </a:rPr>
                        <a:t> (начальник подразделения, в котором протекает процесс</a:t>
                      </a: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</a:rPr>
                        <a:t>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u="sng" dirty="0">
                          <a:effectLst/>
                          <a:latin typeface="Arial Narrow" panose="020B0606020202030204" pitchFamily="34" charset="0"/>
                        </a:rPr>
                        <a:t>Команда проекта </a:t>
                      </a:r>
                      <a:r>
                        <a:rPr lang="ru-RU" sz="900" b="0" u="sng" dirty="0" smtClean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r>
                        <a:rPr lang="ru-RU" sz="900" b="0" u="sng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u="sng" dirty="0" smtClean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900" b="0" u="sng" dirty="0">
                          <a:effectLst/>
                          <a:latin typeface="Arial Narrow" panose="020B0606020202030204" pitchFamily="34" charset="0"/>
                        </a:rPr>
                        <a:t>ФИО всех участников проекта</a:t>
                      </a:r>
                      <a:r>
                        <a:rPr lang="ru-RU" sz="900" b="0" u="sng" dirty="0" smtClean="0">
                          <a:effectLst/>
                          <a:latin typeface="Arial Narrow" panose="020B0606020202030204" pitchFamily="34" charset="0"/>
                        </a:rPr>
                        <a:t>).</a:t>
                      </a:r>
                      <a:endParaRPr lang="ru-RU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Обоснование</a:t>
                      </a: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b="1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 Narrow" panose="020B0606020202030204" pitchFamily="34" charset="0"/>
                        </a:rPr>
                        <a:t>(необходимо указать причины возникновения потребности в улучшении процесса, например,  очень длительный процесс, повторяемый процесс, трудоемкий процесс, «сквозной» процесс, отсутствие условий (указать каких) для своевременной реализации процесса, наличие жалоб граждан (необходимо показать динамику возрастания жалоб по процессу и т.д.).</a:t>
                      </a:r>
                      <a:endParaRPr lang="ru-RU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6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Цели 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Сроки реализации мероприятий проекта:</a:t>
                      </a:r>
                    </a:p>
                    <a:p>
                      <a:endParaRPr lang="ru-RU" sz="900" b="1" dirty="0" smtClean="0">
                        <a:latin typeface="Arial Narrow" panose="020B060602020203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Старт проекта. Защита карточки проекта (дата)</a:t>
                      </a:r>
                    </a:p>
                    <a:p>
                      <a:pPr marL="0" indent="0">
                        <a:buNone/>
                      </a:pPr>
                      <a:endParaRPr lang="ru-RU" sz="900" b="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2. Анализ текущей ситуации (дата начала – дата окончания):</a:t>
                      </a:r>
                    </a:p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     - разработка текущей карты процесса (дата начала - дата окончания);</a:t>
                      </a:r>
                    </a:p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     - поиск и выявление проблем (дата начала - дата окончания);</a:t>
                      </a:r>
                    </a:p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     - разработка целевой карты процесса (дата начала - дата окончания);</a:t>
                      </a:r>
                    </a:p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     - разработка «дорожной карты» реализации проекта (дата начала - дата окончания).</a:t>
                      </a:r>
                    </a:p>
                    <a:p>
                      <a:endParaRPr lang="ru-RU" sz="900" b="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3. Внедрение улучшений (дата начала - дата окончания);</a:t>
                      </a:r>
                    </a:p>
                    <a:p>
                      <a:endParaRPr lang="ru-RU" sz="900" b="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4. Закрытие проекта (дата)</a:t>
                      </a:r>
                      <a:endParaRPr lang="ru-RU" sz="9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932836"/>
              </p:ext>
            </p:extLst>
          </p:nvPr>
        </p:nvGraphicFramePr>
        <p:xfrm>
          <a:off x="323528" y="3219822"/>
          <a:ext cx="4104456" cy="936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792088"/>
                <a:gridCol w="1152128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цели, ед. изм.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Текущий </a:t>
                      </a:r>
                      <a:endParaRPr lang="ru-RU" sz="800" b="1" dirty="0" smtClean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Целевой 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Сокращение времени протекания процесса, мин.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Сокращение трудоемкости процесса, чел/час.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Оптимизировать количество отчетов, шт.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033" y="4371950"/>
            <a:ext cx="370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 Narrow" panose="020B0606020202030204" pitchFamily="34" charset="0"/>
              </a:rPr>
              <a:t>Эффекты:</a:t>
            </a:r>
            <a:endParaRPr lang="ru-RU" sz="1100" dirty="0">
              <a:latin typeface="Arial Narrow" panose="020B0606020202030204" pitchFamily="34" charset="0"/>
            </a:endParaRPr>
          </a:p>
          <a:p>
            <a:pPr lvl="0"/>
            <a:r>
              <a:rPr lang="ru-RU" sz="900" dirty="0">
                <a:latin typeface="Arial Narrow" panose="020B0606020202030204" pitchFamily="34" charset="0"/>
              </a:rPr>
              <a:t>Повышение удовлетворенности граждан</a:t>
            </a:r>
            <a:r>
              <a:rPr lang="en-US" sz="900" dirty="0">
                <a:latin typeface="Arial Narrow" panose="020B0606020202030204" pitchFamily="34" charset="0"/>
              </a:rPr>
              <a:t>/</a:t>
            </a:r>
            <a:r>
              <a:rPr lang="ru-RU" sz="900" dirty="0">
                <a:latin typeface="Arial Narrow" panose="020B0606020202030204" pitchFamily="34" charset="0"/>
              </a:rPr>
              <a:t>заказчика</a:t>
            </a:r>
          </a:p>
          <a:p>
            <a:r>
              <a:rPr lang="ru-RU" sz="900" dirty="0">
                <a:latin typeface="Arial Narrow" panose="020B0606020202030204" pitchFamily="34" charset="0"/>
              </a:rPr>
              <a:t>Повышение «прозрачности» процесса для его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36365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Этапы картирования процессов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77938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25030" y="699542"/>
            <a:ext cx="5688632" cy="646331"/>
          </a:xfrm>
          <a:prstGeom prst="rect">
            <a:avLst/>
          </a:prstGeom>
          <a:noFill/>
          <a:ln w="222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69954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Пример карточки проекта </a:t>
            </a:r>
            <a:br>
              <a:rPr lang="ru-RU" dirty="0" smtClean="0"/>
            </a:br>
            <a:r>
              <a:rPr lang="ru-RU" dirty="0" smtClean="0"/>
              <a:t>Белгородского центра занятости населения</a:t>
            </a:r>
            <a:endParaRPr lang="ru-RU" dirty="0"/>
          </a:p>
        </p:txBody>
      </p:sp>
      <p:graphicFrame>
        <p:nvGraphicFramePr>
          <p:cNvPr id="8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82799"/>
              </p:ext>
            </p:extLst>
          </p:nvPr>
        </p:nvGraphicFramePr>
        <p:xfrm>
          <a:off x="179511" y="1542250"/>
          <a:ext cx="8784977" cy="328150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608513"/>
                <a:gridCol w="4176464"/>
              </a:tblGrid>
              <a:tr h="19133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Общие данные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Заказчик:</a:t>
                      </a: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 Костенко Елена Анатольевна, заместитель директора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Процесс: </a:t>
                      </a: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Первичный прием граждан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Границы процесса</a:t>
                      </a:r>
                      <a:r>
                        <a:rPr kumimoji="1" lang="ru-RU" sz="1100" u="sng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: от </a:t>
                      </a:r>
                      <a:r>
                        <a:rPr kumimoji="1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обращения </a:t>
                      </a: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в БЦЗН с </a:t>
                      </a:r>
                      <a:r>
                        <a:rPr kumimoji="1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целью трудоустройства до трудоустройства</a:t>
                      </a:r>
                      <a:endParaRPr kumimoji="1" lang="ru-RU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Команда:</a:t>
                      </a: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Ивлева Т.В, Давыдова В.В,  Гончаров Д.М, </a:t>
                      </a:r>
                      <a:r>
                        <a:rPr kumimoji="1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Кончедалова</a:t>
                      </a: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О.Г, </a:t>
                      </a:r>
                      <a:r>
                        <a:rPr kumimoji="1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Бадо</a:t>
                      </a: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А.С.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Руководитель проекта: </a:t>
                      </a:r>
                      <a:r>
                        <a:rPr kumimoji="1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Сопотова</a:t>
                      </a: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Людмила Алексеевна, заместитель директора</a:t>
                      </a:r>
                      <a:endParaRPr kumimoji="1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T="46473" marB="46473" horzOverflow="overflow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Обоснование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1. «Стволовой» процесс в работе службы занятости.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2. Процесс требующий, максимальной концентрации внимания сотрудников на данных, вносимых в программный комплекс.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3. Процесс, определяющий дальнейшую работу по оказанию услуг ЦЗН.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4. Самый </a:t>
                      </a:r>
                      <a:r>
                        <a:rPr kumimoji="1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трудозатратный</a:t>
                      </a: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процесс в оказании услуг ЦЗН и возможности и сроки трудоустройства гражданина.</a:t>
                      </a:r>
                      <a:endParaRPr kumimoji="1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T="46473" marB="46473" horzOverflow="overflow"/>
                </a:tc>
              </a:tr>
              <a:tr h="1368194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Цели и эффекты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1. Сокращение времени протекания процесса первичного приема граждан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с интервала</a:t>
                      </a:r>
                      <a:r>
                        <a:rPr kumimoji="1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kumimoji="1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55 минут 06 секунд –  2 часа 16 минуты 2 секунд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до интервала:  32  минут 40 секунд –  1 час  10 минут 30 секунд   </a:t>
                      </a:r>
                      <a:endParaRPr kumimoji="1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T="46473" marB="46473" horzOverflow="overflow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Сроки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1. Защита проекта 17.04.2018 г.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2. </a:t>
                      </a:r>
                      <a:r>
                        <a:rPr kumimoji="1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Kick-Off</a:t>
                      </a: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 22.05.2018г (защита плана действий)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3. Реализация плана мероприятий до 29.06.2018 г.</a:t>
                      </a:r>
                      <a:endParaRPr kumimoji="1" lang="en-US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4. Защита итогов 29.06.2018 г.</a:t>
                      </a:r>
                      <a:endParaRPr kumimoji="1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T="46473" marB="4647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1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11560" y="55552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Шаг 3    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Построение карты текущего состояния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Этапы картирования процессов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581948"/>
            <a:ext cx="7632848" cy="549642"/>
          </a:xfrm>
          <a:prstGeom prst="rect">
            <a:avLst/>
          </a:prstGeom>
          <a:ln w="222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627534"/>
            <a:ext cx="432048" cy="344071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488" y="1275606"/>
            <a:ext cx="6255728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Карта текущего состояния процесса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это графическое представление последовательности действий, позволяющая увидеть проблемы в процессе, их первопричины, а также разработать предложения его улучшению.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221171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ПОРЯДОК ПОСТРОЕНИЯ КАРТЫ:</a:t>
            </a:r>
            <a:endParaRPr lang="ru-RU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63242"/>
            <a:ext cx="5977721" cy="2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497513" y="2192546"/>
            <a:ext cx="2122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ЦВЕТОВАЯ ИНДИКАЦИЯ СТИКЕРОВ</a:t>
            </a:r>
            <a:endParaRPr lang="ru-RU" sz="1400" u="sng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7"/>
          <a:stretch/>
        </p:blipFill>
        <p:spPr bwMode="auto">
          <a:xfrm>
            <a:off x="6538894" y="2859782"/>
            <a:ext cx="900131" cy="66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6660232" y="4443959"/>
            <a:ext cx="720080" cy="481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8921" y="4486349"/>
            <a:ext cx="138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Формулировка решения проблемы</a:t>
            </a:r>
          </a:p>
        </p:txBody>
      </p:sp>
      <p:sp>
        <p:nvSpPr>
          <p:cNvPr id="49" name="Пятно 1 48"/>
          <p:cNvSpPr/>
          <p:nvPr/>
        </p:nvSpPr>
        <p:spPr>
          <a:xfrm>
            <a:off x="6633580" y="3870920"/>
            <a:ext cx="674724" cy="28803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8921" y="3867894"/>
            <a:ext cx="138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Narrow" panose="020B0606020202030204" pitchFamily="34" charset="0"/>
              </a:rPr>
              <a:t>Формулировка потери</a:t>
            </a:r>
            <a:r>
              <a:rPr lang="en-US" sz="1200" dirty="0" smtClean="0">
                <a:latin typeface="Arial Narrow" panose="020B0606020202030204" pitchFamily="34" charset="0"/>
              </a:rPr>
              <a:t>/</a:t>
            </a:r>
            <a:r>
              <a:rPr lang="ru-RU" sz="1200" dirty="0" smtClean="0">
                <a:latin typeface="Arial Narrow" panose="020B0606020202030204" pitchFamily="34" charset="0"/>
              </a:rPr>
              <a:t>проблемы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2749636"/>
            <a:ext cx="1358146" cy="81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0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13077</TotalTime>
  <Words>1610</Words>
  <Application>Microsoft Office PowerPoint</Application>
  <PresentationFormat>Экран (16:9)</PresentationFormat>
  <Paragraphs>328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Wingdings</vt:lpstr>
      <vt:lpstr>Wingdings 2</vt:lpstr>
      <vt:lpstr>Тема Office</vt:lpstr>
      <vt:lpstr>Презентация PowerPoint</vt:lpstr>
      <vt:lpstr>Инструмент бережливого управления: картирование процессов</vt:lpstr>
      <vt:lpstr>Инструмент бережливого управления: картирование процессов</vt:lpstr>
      <vt:lpstr>Инструмент бережливого управления: картирование процессов</vt:lpstr>
      <vt:lpstr>Инструмент бережливого управления: картирование процессов</vt:lpstr>
      <vt:lpstr>Этапы картирования процессов</vt:lpstr>
      <vt:lpstr>Этапы картирования процессов</vt:lpstr>
      <vt:lpstr>Этапы картирования процессов</vt:lpstr>
      <vt:lpstr>Этапы картирования процессов</vt:lpstr>
      <vt:lpstr>Карта текущего состояния процесса</vt:lpstr>
      <vt:lpstr>Карта текущего состояния процесса</vt:lpstr>
      <vt:lpstr>Этапы картирования процессов </vt:lpstr>
      <vt:lpstr>Этапы картирования процессов </vt:lpstr>
      <vt:lpstr>Этапы картирования процессов </vt:lpstr>
      <vt:lpstr>Презентация PowerPoint</vt:lpstr>
      <vt:lpstr>Этапы картирования процессов </vt:lpstr>
      <vt:lpstr>Презентация PowerPoint</vt:lpstr>
      <vt:lpstr>Алгоритм анализа проблем</vt:lpstr>
      <vt:lpstr>Этапы картирования процессов </vt:lpstr>
      <vt:lpstr>Этапы картирования процессов </vt:lpstr>
      <vt:lpstr>Этапы картирования процессов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Беляева Галина Николаевна</cp:lastModifiedBy>
  <cp:revision>789</cp:revision>
  <cp:lastPrinted>2018-03-27T06:26:39Z</cp:lastPrinted>
  <dcterms:modified xsi:type="dcterms:W3CDTF">2021-04-29T15:12:18Z</dcterms:modified>
</cp:coreProperties>
</file>