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8" r:id="rId1"/>
  </p:sldMasterIdLst>
  <p:sldIdLst>
    <p:sldId id="256" r:id="rId2"/>
    <p:sldId id="269" r:id="rId3"/>
    <p:sldId id="268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71" r:id="rId13"/>
    <p:sldId id="272" r:id="rId14"/>
    <p:sldId id="265" r:id="rId15"/>
    <p:sldId id="270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3935" autoAdjust="0"/>
  </p:normalViewPr>
  <p:slideViewPr>
    <p:cSldViewPr>
      <p:cViewPr>
        <p:scale>
          <a:sx n="75" d="100"/>
          <a:sy n="75" d="100"/>
        </p:scale>
        <p:origin x="1056" y="54"/>
      </p:cViewPr>
      <p:guideLst>
        <p:guide orient="horz" pos="215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C2EFC-43A6-48DF-B7CE-A46DE9717755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4BB55-110D-4F08-84D0-6604E4882281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в дальнейшем моя команда) будем предоставлять услуги по интернет-маркетингу через создание сайтов, которые можно разделить на следующие виды: сайт-визитка, интернет-магазин, тематический сайт,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промо-сайт.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8D7C6-0948-4EE2-8723-C8570480C8DD}" type="parTrans" cxnId="{5B2D2BAD-81D5-438F-8220-E00C504013C7}">
      <dgm:prSet/>
      <dgm:spPr/>
      <dgm:t>
        <a:bodyPr/>
        <a:lstStyle/>
        <a:p>
          <a:endParaRPr lang="en-US"/>
        </a:p>
      </dgm:t>
    </dgm:pt>
    <dgm:pt modelId="{002E7769-16D5-4AD3-96F6-0CF318E9C7F6}" type="sibTrans" cxnId="{5B2D2BAD-81D5-438F-8220-E00C504013C7}">
      <dgm:prSet/>
      <dgm:spPr/>
      <dgm:t>
        <a:bodyPr/>
        <a:lstStyle/>
        <a:p>
          <a:endParaRPr lang="en-US"/>
        </a:p>
      </dgm:t>
    </dgm:pt>
    <dgm:pt modelId="{D8EBF132-C670-4CD6-A432-06E9C589F002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Наша продукция является необходимой как для фирм, так и для частных пользователей. Кроме этого в сферу наших услуг входят услуги по продвижению данного сайта, а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также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послепродажный сервис, связанный с устранением ошибок в программном тексте «багов».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89ADCA-C5DC-4B75-BD12-87D36753E1B8}" type="parTrans" cxnId="{F9DC80AA-59D6-4DDD-94EF-230A9EA7F246}">
      <dgm:prSet/>
      <dgm:spPr/>
      <dgm:t>
        <a:bodyPr/>
        <a:lstStyle/>
        <a:p>
          <a:endParaRPr lang="en-US"/>
        </a:p>
      </dgm:t>
    </dgm:pt>
    <dgm:pt modelId="{174C76B3-D042-4CC0-8E74-60345EFF1669}" type="sibTrans" cxnId="{F9DC80AA-59D6-4DDD-94EF-230A9EA7F246}">
      <dgm:prSet/>
      <dgm:spPr/>
      <dgm:t>
        <a:bodyPr/>
        <a:lstStyle/>
        <a:p>
          <a:endParaRPr lang="en-US"/>
        </a:p>
      </dgm:t>
    </dgm:pt>
    <dgm:pt modelId="{3F3D87F4-ACA0-4225-80F1-EEA97373DCA0}" type="pres">
      <dgm:prSet presAssocID="{8EFC2EFC-43A6-48DF-B7CE-A46DE971775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EC8873-7CE4-4072-878F-22B01BAB8928}" type="pres">
      <dgm:prSet presAssocID="{8874BB55-110D-4F08-84D0-6604E4882281}" presName="thickLine" presStyleLbl="alignNode1" presStyleIdx="0" presStyleCnt="2"/>
      <dgm:spPr/>
    </dgm:pt>
    <dgm:pt modelId="{FB31F3DC-4AE2-4DDE-8B57-4F8D7F4CD3EF}" type="pres">
      <dgm:prSet presAssocID="{8874BB55-110D-4F08-84D0-6604E4882281}" presName="horz1" presStyleCnt="0"/>
      <dgm:spPr/>
    </dgm:pt>
    <dgm:pt modelId="{4B3DBB73-23E3-4E52-85AB-EDB917ACA6E9}" type="pres">
      <dgm:prSet presAssocID="{8874BB55-110D-4F08-84D0-6604E4882281}" presName="tx1" presStyleLbl="revTx" presStyleIdx="0" presStyleCnt="2"/>
      <dgm:spPr/>
      <dgm:t>
        <a:bodyPr/>
        <a:lstStyle/>
        <a:p>
          <a:endParaRPr lang="ru-RU"/>
        </a:p>
      </dgm:t>
    </dgm:pt>
    <dgm:pt modelId="{1C766105-2BFF-408C-91E6-3A2AE91195B7}" type="pres">
      <dgm:prSet presAssocID="{8874BB55-110D-4F08-84D0-6604E4882281}" presName="vert1" presStyleCnt="0"/>
      <dgm:spPr/>
    </dgm:pt>
    <dgm:pt modelId="{57CF6C8E-FDA2-4F0F-BE41-EBDE17727D78}" type="pres">
      <dgm:prSet presAssocID="{D8EBF132-C670-4CD6-A432-06E9C589F002}" presName="thickLine" presStyleLbl="alignNode1" presStyleIdx="1" presStyleCnt="2"/>
      <dgm:spPr/>
    </dgm:pt>
    <dgm:pt modelId="{771F000D-4ABC-4F33-9BE0-372DC7980813}" type="pres">
      <dgm:prSet presAssocID="{D8EBF132-C670-4CD6-A432-06E9C589F002}" presName="horz1" presStyleCnt="0"/>
      <dgm:spPr/>
    </dgm:pt>
    <dgm:pt modelId="{6AC63978-8121-4118-9B2E-523481667F10}" type="pres">
      <dgm:prSet presAssocID="{D8EBF132-C670-4CD6-A432-06E9C589F002}" presName="tx1" presStyleLbl="revTx" presStyleIdx="1" presStyleCnt="2"/>
      <dgm:spPr/>
      <dgm:t>
        <a:bodyPr/>
        <a:lstStyle/>
        <a:p>
          <a:endParaRPr lang="ru-RU"/>
        </a:p>
      </dgm:t>
    </dgm:pt>
    <dgm:pt modelId="{344A626B-7CC3-4925-9097-B342B970BDB6}" type="pres">
      <dgm:prSet presAssocID="{D8EBF132-C670-4CD6-A432-06E9C589F002}" presName="vert1" presStyleCnt="0"/>
      <dgm:spPr/>
    </dgm:pt>
  </dgm:ptLst>
  <dgm:cxnLst>
    <dgm:cxn modelId="{648A3710-FDC2-4009-B203-98E6ABE63CBA}" type="presOf" srcId="{D8EBF132-C670-4CD6-A432-06E9C589F002}" destId="{6AC63978-8121-4118-9B2E-523481667F10}" srcOrd="0" destOrd="0" presId="urn:microsoft.com/office/officeart/2008/layout/LinedList"/>
    <dgm:cxn modelId="{5B2D2BAD-81D5-438F-8220-E00C504013C7}" srcId="{8EFC2EFC-43A6-48DF-B7CE-A46DE9717755}" destId="{8874BB55-110D-4F08-84D0-6604E4882281}" srcOrd="0" destOrd="0" parTransId="{33B8D7C6-0948-4EE2-8723-C8570480C8DD}" sibTransId="{002E7769-16D5-4AD3-96F6-0CF318E9C7F6}"/>
    <dgm:cxn modelId="{F9DC80AA-59D6-4DDD-94EF-230A9EA7F246}" srcId="{8EFC2EFC-43A6-48DF-B7CE-A46DE9717755}" destId="{D8EBF132-C670-4CD6-A432-06E9C589F002}" srcOrd="1" destOrd="0" parTransId="{BF89ADCA-C5DC-4B75-BD12-87D36753E1B8}" sibTransId="{174C76B3-D042-4CC0-8E74-60345EFF1669}"/>
    <dgm:cxn modelId="{03A87CDF-8DF9-44DA-8CAB-3FBE105B20E3}" type="presOf" srcId="{8874BB55-110D-4F08-84D0-6604E4882281}" destId="{4B3DBB73-23E3-4E52-85AB-EDB917ACA6E9}" srcOrd="0" destOrd="0" presId="urn:microsoft.com/office/officeart/2008/layout/LinedList"/>
    <dgm:cxn modelId="{DE24C54C-1950-4996-84F9-D29F9448E442}" type="presOf" srcId="{8EFC2EFC-43A6-48DF-B7CE-A46DE9717755}" destId="{3F3D87F4-ACA0-4225-80F1-EEA97373DCA0}" srcOrd="0" destOrd="0" presId="urn:microsoft.com/office/officeart/2008/layout/LinedList"/>
    <dgm:cxn modelId="{8C19D4C3-43A4-4A45-89D4-73402CB20298}" type="presParOf" srcId="{3F3D87F4-ACA0-4225-80F1-EEA97373DCA0}" destId="{CFEC8873-7CE4-4072-878F-22B01BAB8928}" srcOrd="0" destOrd="0" presId="urn:microsoft.com/office/officeart/2008/layout/LinedList"/>
    <dgm:cxn modelId="{AEEF05B7-8CC3-4E19-9B3C-53DC7A9B9209}" type="presParOf" srcId="{3F3D87F4-ACA0-4225-80F1-EEA97373DCA0}" destId="{FB31F3DC-4AE2-4DDE-8B57-4F8D7F4CD3EF}" srcOrd="1" destOrd="0" presId="urn:microsoft.com/office/officeart/2008/layout/LinedList"/>
    <dgm:cxn modelId="{42AE6BDA-9CA0-439C-BF46-E410C2719C88}" type="presParOf" srcId="{FB31F3DC-4AE2-4DDE-8B57-4F8D7F4CD3EF}" destId="{4B3DBB73-23E3-4E52-85AB-EDB917ACA6E9}" srcOrd="0" destOrd="0" presId="urn:microsoft.com/office/officeart/2008/layout/LinedList"/>
    <dgm:cxn modelId="{864CCF7E-4A46-4862-B1EC-3C6C0BFBD63A}" type="presParOf" srcId="{FB31F3DC-4AE2-4DDE-8B57-4F8D7F4CD3EF}" destId="{1C766105-2BFF-408C-91E6-3A2AE91195B7}" srcOrd="1" destOrd="0" presId="urn:microsoft.com/office/officeart/2008/layout/LinedList"/>
    <dgm:cxn modelId="{3FC7B7A8-75FE-4F70-849E-E950AE74618B}" type="presParOf" srcId="{3F3D87F4-ACA0-4225-80F1-EEA97373DCA0}" destId="{57CF6C8E-FDA2-4F0F-BE41-EBDE17727D78}" srcOrd="2" destOrd="0" presId="urn:microsoft.com/office/officeart/2008/layout/LinedList"/>
    <dgm:cxn modelId="{1E6408E6-ACD4-4718-9AD5-C6710A1BF8B2}" type="presParOf" srcId="{3F3D87F4-ACA0-4225-80F1-EEA97373DCA0}" destId="{771F000D-4ABC-4F33-9BE0-372DC7980813}" srcOrd="3" destOrd="0" presId="urn:microsoft.com/office/officeart/2008/layout/LinedList"/>
    <dgm:cxn modelId="{173DDE1E-9B4A-4C71-A18A-4CC68D421AD0}" type="presParOf" srcId="{771F000D-4ABC-4F33-9BE0-372DC7980813}" destId="{6AC63978-8121-4118-9B2E-523481667F10}" srcOrd="0" destOrd="0" presId="urn:microsoft.com/office/officeart/2008/layout/LinedList"/>
    <dgm:cxn modelId="{B0818977-6CD9-40A1-8562-2B065DE3A497}" type="presParOf" srcId="{771F000D-4ABC-4F33-9BE0-372DC7980813}" destId="{344A626B-7CC3-4925-9097-B342B970BD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22F94-8F2C-4D92-99A0-DBD2D9874C43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99A5370-67A9-4506-9644-E9EC0E0186E2}">
      <dgm:prSet/>
      <dgm:spPr/>
      <dgm:t>
        <a:bodyPr/>
        <a:lstStyle/>
        <a:p>
          <a:r>
            <a:rPr lang="en-US" b="1"/>
            <a:t>Коммерческие риски: </a:t>
          </a:r>
          <a:endParaRPr lang="en-US"/>
        </a:p>
      </dgm:t>
    </dgm:pt>
    <dgm:pt modelId="{5689FEA2-9FE4-42FB-900B-44D21227CA0E}" type="parTrans" cxnId="{868B0F60-37CE-4A4D-AEF8-B556727285DC}">
      <dgm:prSet/>
      <dgm:spPr/>
      <dgm:t>
        <a:bodyPr/>
        <a:lstStyle/>
        <a:p>
          <a:endParaRPr lang="en-US"/>
        </a:p>
      </dgm:t>
    </dgm:pt>
    <dgm:pt modelId="{E4973E06-1A4A-434D-837C-269C0819615E}" type="sibTrans" cxnId="{868B0F60-37CE-4A4D-AEF8-B556727285DC}">
      <dgm:prSet/>
      <dgm:spPr/>
      <dgm:t>
        <a:bodyPr/>
        <a:lstStyle/>
        <a:p>
          <a:endParaRPr lang="en-US"/>
        </a:p>
      </dgm:t>
    </dgm:pt>
    <dgm:pt modelId="{CADEC332-2C07-4E58-A426-033D2A8AC6FB}">
      <dgm:prSet/>
      <dgm:spPr/>
      <dgm:t>
        <a:bodyPr/>
        <a:lstStyle/>
        <a:p>
          <a:r>
            <a:rPr lang="en-US" b="1"/>
            <a:t>риск, связанный с реализацией товара</a:t>
          </a:r>
          <a:r>
            <a:rPr lang="ru-RU" b="1"/>
            <a:t> (отказ заказчика)</a:t>
          </a:r>
          <a:r>
            <a:rPr lang="en-US" b="1"/>
            <a:t>; </a:t>
          </a:r>
          <a:endParaRPr lang="en-US"/>
        </a:p>
      </dgm:t>
    </dgm:pt>
    <dgm:pt modelId="{10ABD5F6-2B9C-4548-B64A-C49018B68391}" type="parTrans" cxnId="{81BDF8A3-5310-4FDB-8D70-D0AD1EFCA88F}">
      <dgm:prSet/>
      <dgm:spPr/>
      <dgm:t>
        <a:bodyPr/>
        <a:lstStyle/>
        <a:p>
          <a:endParaRPr lang="en-US"/>
        </a:p>
      </dgm:t>
    </dgm:pt>
    <dgm:pt modelId="{E999FA47-7C31-45AA-BDDE-388D1DFBF6D7}" type="sibTrans" cxnId="{81BDF8A3-5310-4FDB-8D70-D0AD1EFCA88F}">
      <dgm:prSet/>
      <dgm:spPr/>
      <dgm:t>
        <a:bodyPr/>
        <a:lstStyle/>
        <a:p>
          <a:endParaRPr lang="en-US"/>
        </a:p>
      </dgm:t>
    </dgm:pt>
    <dgm:pt modelId="{8B3F5CE7-3FEB-4D66-A3B5-F7970AEBD84E}">
      <dgm:prSet/>
      <dgm:spPr/>
      <dgm:t>
        <a:bodyPr/>
        <a:lstStyle/>
        <a:p>
          <a:r>
            <a:rPr lang="en-US" b="1"/>
            <a:t>риск, связанный </a:t>
          </a:r>
          <a:r>
            <a:rPr lang="ru-RU" b="1"/>
            <a:t>с созданием </a:t>
          </a:r>
          <a:r>
            <a:rPr lang="en-US" b="1"/>
            <a:t>новой компании (нестабильная ситуация в этом плане происходит в начальный период существования); </a:t>
          </a:r>
          <a:endParaRPr lang="en-US"/>
        </a:p>
      </dgm:t>
    </dgm:pt>
    <dgm:pt modelId="{F362FD78-81B4-43D0-9825-527D64E91085}" type="parTrans" cxnId="{6E5F1DE2-AFA7-4176-9F11-787A72944039}">
      <dgm:prSet/>
      <dgm:spPr/>
      <dgm:t>
        <a:bodyPr/>
        <a:lstStyle/>
        <a:p>
          <a:endParaRPr lang="en-US"/>
        </a:p>
      </dgm:t>
    </dgm:pt>
    <dgm:pt modelId="{8E0B70F0-EA66-42A2-B07B-7D806C3494CE}" type="sibTrans" cxnId="{6E5F1DE2-AFA7-4176-9F11-787A72944039}">
      <dgm:prSet/>
      <dgm:spPr/>
      <dgm:t>
        <a:bodyPr/>
        <a:lstStyle/>
        <a:p>
          <a:endParaRPr lang="en-US"/>
        </a:p>
      </dgm:t>
    </dgm:pt>
    <dgm:pt modelId="{E19557EF-F657-4E8D-B96A-612A76F6B53C}">
      <dgm:prSet/>
      <dgm:spPr/>
      <dgm:t>
        <a:bodyPr/>
        <a:lstStyle/>
        <a:p>
          <a:r>
            <a:rPr lang="en-US" b="1"/>
            <a:t>Источники возникновения рисков: </a:t>
          </a:r>
          <a:endParaRPr lang="en-US"/>
        </a:p>
      </dgm:t>
    </dgm:pt>
    <dgm:pt modelId="{50EC87B6-3D19-4DAF-9616-AD27F64F3F60}" type="parTrans" cxnId="{EA2E1E5D-110C-47D7-AE4A-AC0E9FEA5B36}">
      <dgm:prSet/>
      <dgm:spPr/>
      <dgm:t>
        <a:bodyPr/>
        <a:lstStyle/>
        <a:p>
          <a:endParaRPr lang="en-US"/>
        </a:p>
      </dgm:t>
    </dgm:pt>
    <dgm:pt modelId="{5A899113-C794-4599-AFC6-972C73B22659}" type="sibTrans" cxnId="{EA2E1E5D-110C-47D7-AE4A-AC0E9FEA5B36}">
      <dgm:prSet/>
      <dgm:spPr/>
      <dgm:t>
        <a:bodyPr/>
        <a:lstStyle/>
        <a:p>
          <a:endParaRPr lang="en-US"/>
        </a:p>
      </dgm:t>
    </dgm:pt>
    <dgm:pt modelId="{7BE9EC5D-C335-4783-972E-1173B028F700}">
      <dgm:prSet/>
      <dgm:spPr/>
      <dgm:t>
        <a:bodyPr/>
        <a:lstStyle/>
        <a:p>
          <a:r>
            <a:rPr lang="en-US" b="1"/>
            <a:t>недостаточная информация о спросе на данный товар; </a:t>
          </a:r>
          <a:endParaRPr lang="en-US"/>
        </a:p>
      </dgm:t>
    </dgm:pt>
    <dgm:pt modelId="{5517EA81-FF2D-45B2-A9DD-E33F84F3459A}" type="parTrans" cxnId="{AF518560-DCCD-47D9-813D-3159CFA3C5FC}">
      <dgm:prSet/>
      <dgm:spPr/>
      <dgm:t>
        <a:bodyPr/>
        <a:lstStyle/>
        <a:p>
          <a:endParaRPr lang="en-US"/>
        </a:p>
      </dgm:t>
    </dgm:pt>
    <dgm:pt modelId="{7217DF2E-59FE-44C8-9704-C99721697D7F}" type="sibTrans" cxnId="{AF518560-DCCD-47D9-813D-3159CFA3C5FC}">
      <dgm:prSet/>
      <dgm:spPr/>
      <dgm:t>
        <a:bodyPr/>
        <a:lstStyle/>
        <a:p>
          <a:endParaRPr lang="en-US"/>
        </a:p>
      </dgm:t>
    </dgm:pt>
    <dgm:pt modelId="{0FF34F0E-22BF-4152-B68C-F3CE902BB717}">
      <dgm:prSet/>
      <dgm:spPr/>
      <dgm:t>
        <a:bodyPr/>
        <a:lstStyle/>
        <a:p>
          <a:r>
            <a:rPr lang="en-US" b="1"/>
            <a:t>недостаточный анализ рынка; </a:t>
          </a:r>
          <a:endParaRPr lang="en-US"/>
        </a:p>
      </dgm:t>
    </dgm:pt>
    <dgm:pt modelId="{A1655C9C-6F53-47C2-9B9A-90BB62486302}" type="parTrans" cxnId="{AC614121-D303-4924-A45D-91CA2E6781AA}">
      <dgm:prSet/>
      <dgm:spPr/>
      <dgm:t>
        <a:bodyPr/>
        <a:lstStyle/>
        <a:p>
          <a:endParaRPr lang="en-US"/>
        </a:p>
      </dgm:t>
    </dgm:pt>
    <dgm:pt modelId="{9355011D-35CF-4BC6-B91A-91B7D902F1A0}" type="sibTrans" cxnId="{AC614121-D303-4924-A45D-91CA2E6781AA}">
      <dgm:prSet/>
      <dgm:spPr/>
      <dgm:t>
        <a:bodyPr/>
        <a:lstStyle/>
        <a:p>
          <a:endParaRPr lang="en-US"/>
        </a:p>
      </dgm:t>
    </dgm:pt>
    <dgm:pt modelId="{FBC7DE33-32C0-4BAF-ABF9-BD6EC36A4C93}">
      <dgm:prSet/>
      <dgm:spPr/>
      <dgm:t>
        <a:bodyPr/>
        <a:lstStyle/>
        <a:p>
          <a:r>
            <a:rPr lang="en-US" b="1"/>
            <a:t>недооценка своих конкурентов</a:t>
          </a:r>
          <a:r>
            <a:rPr lang="ru-RU" b="1"/>
            <a:t>.</a:t>
          </a:r>
          <a:endParaRPr lang="en-US"/>
        </a:p>
      </dgm:t>
    </dgm:pt>
    <dgm:pt modelId="{E7ABA1C5-B2D9-49BC-8866-28ADC3BE8D5F}" type="parTrans" cxnId="{32E6A8AA-0133-4CF7-A3CD-DCBDE43A7557}">
      <dgm:prSet/>
      <dgm:spPr/>
      <dgm:t>
        <a:bodyPr/>
        <a:lstStyle/>
        <a:p>
          <a:endParaRPr lang="en-US"/>
        </a:p>
      </dgm:t>
    </dgm:pt>
    <dgm:pt modelId="{8EF5CCF2-5009-4A99-84BD-FF3DAA39EF10}" type="sibTrans" cxnId="{32E6A8AA-0133-4CF7-A3CD-DCBDE43A7557}">
      <dgm:prSet/>
      <dgm:spPr/>
      <dgm:t>
        <a:bodyPr/>
        <a:lstStyle/>
        <a:p>
          <a:endParaRPr lang="en-US"/>
        </a:p>
      </dgm:t>
    </dgm:pt>
    <dgm:pt modelId="{DCD04DBD-941F-454A-B9B0-9380EA50E9CD}" type="pres">
      <dgm:prSet presAssocID="{50B22F94-8F2C-4D92-99A0-DBD2D9874C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010955-A0F5-4F3D-A281-E82FD4CF4A51}" type="pres">
      <dgm:prSet presAssocID="{099A5370-67A9-4506-9644-E9EC0E0186E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CB277-84F6-4EAC-971D-8647C726374C}" type="pres">
      <dgm:prSet presAssocID="{E4973E06-1A4A-434D-837C-269C0819615E}" presName="sibTrans" presStyleLbl="sibTrans1D1" presStyleIdx="0" presStyleCnt="6"/>
      <dgm:spPr/>
      <dgm:t>
        <a:bodyPr/>
        <a:lstStyle/>
        <a:p>
          <a:endParaRPr lang="ru-RU"/>
        </a:p>
      </dgm:t>
    </dgm:pt>
    <dgm:pt modelId="{A61E577F-EA02-40C2-9979-A59E22EEBD08}" type="pres">
      <dgm:prSet presAssocID="{E4973E06-1A4A-434D-837C-269C0819615E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98EA564A-873C-44E7-B25D-B1007040DA54}" type="pres">
      <dgm:prSet presAssocID="{CADEC332-2C07-4E58-A426-033D2A8AC6F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DE931-1177-424E-82E5-B4CBBD8B7026}" type="pres">
      <dgm:prSet presAssocID="{E999FA47-7C31-45AA-BDDE-388D1DFBF6D7}" presName="sibTrans" presStyleLbl="sibTrans1D1" presStyleIdx="1" presStyleCnt="6"/>
      <dgm:spPr/>
      <dgm:t>
        <a:bodyPr/>
        <a:lstStyle/>
        <a:p>
          <a:endParaRPr lang="ru-RU"/>
        </a:p>
      </dgm:t>
    </dgm:pt>
    <dgm:pt modelId="{1A6EBD8B-083B-4A77-9F7C-B63F8116F07E}" type="pres">
      <dgm:prSet presAssocID="{E999FA47-7C31-45AA-BDDE-388D1DFBF6D7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69E376AB-892B-4618-9BD5-4BD1A7554710}" type="pres">
      <dgm:prSet presAssocID="{8B3F5CE7-3FEB-4D66-A3B5-F7970AEBD84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C8B4D-A6AC-44EB-8468-66D71AE20B8B}" type="pres">
      <dgm:prSet presAssocID="{8E0B70F0-EA66-42A2-B07B-7D806C3494CE}" presName="sibTrans" presStyleLbl="sibTrans1D1" presStyleIdx="2" presStyleCnt="6"/>
      <dgm:spPr/>
      <dgm:t>
        <a:bodyPr/>
        <a:lstStyle/>
        <a:p>
          <a:endParaRPr lang="ru-RU"/>
        </a:p>
      </dgm:t>
    </dgm:pt>
    <dgm:pt modelId="{E88C6CD9-C0EE-4A8B-9E83-838FCDF5D210}" type="pres">
      <dgm:prSet presAssocID="{8E0B70F0-EA66-42A2-B07B-7D806C3494CE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3B04277E-C7EB-4683-B5F2-F211D15EDDE0}" type="pres">
      <dgm:prSet presAssocID="{E19557EF-F657-4E8D-B96A-612A76F6B53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87036-5949-4615-A409-FD61916803CC}" type="pres">
      <dgm:prSet presAssocID="{5A899113-C794-4599-AFC6-972C73B22659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AF5867B-6811-4B63-B682-10462B212672}" type="pres">
      <dgm:prSet presAssocID="{5A899113-C794-4599-AFC6-972C73B22659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C6AB5FB5-64D0-4BCB-A927-FD1C2D7A8A7B}" type="pres">
      <dgm:prSet presAssocID="{7BE9EC5D-C335-4783-972E-1173B028F70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5770-5F72-4820-8A42-FB8D5D2B2DDA}" type="pres">
      <dgm:prSet presAssocID="{7217DF2E-59FE-44C8-9704-C99721697D7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367E3706-60B5-4F74-BB38-C3C9D8187F08}" type="pres">
      <dgm:prSet presAssocID="{7217DF2E-59FE-44C8-9704-C99721697D7F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A706CCF4-83C3-4423-BFE4-5418A681DEC1}" type="pres">
      <dgm:prSet presAssocID="{0FF34F0E-22BF-4152-B68C-F3CE902BB71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064C2-6C03-417B-96EF-017CFF526D32}" type="pres">
      <dgm:prSet presAssocID="{9355011D-35CF-4BC6-B91A-91B7D902F1A0}" presName="sibTrans" presStyleLbl="sibTrans1D1" presStyleIdx="5" presStyleCnt="6"/>
      <dgm:spPr/>
      <dgm:t>
        <a:bodyPr/>
        <a:lstStyle/>
        <a:p>
          <a:endParaRPr lang="ru-RU"/>
        </a:p>
      </dgm:t>
    </dgm:pt>
    <dgm:pt modelId="{23D8649E-4CE3-4C6D-B466-FC7F1870E3B4}" type="pres">
      <dgm:prSet presAssocID="{9355011D-35CF-4BC6-B91A-91B7D902F1A0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F88A7097-1D0A-4875-A32A-701CAC309878}" type="pres">
      <dgm:prSet presAssocID="{FBC7DE33-32C0-4BAF-ABF9-BD6EC36A4C9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9110C-CC36-4A76-B6DB-6AA3B908AF69}" type="presOf" srcId="{FBC7DE33-32C0-4BAF-ABF9-BD6EC36A4C93}" destId="{F88A7097-1D0A-4875-A32A-701CAC309878}" srcOrd="0" destOrd="0" presId="urn:microsoft.com/office/officeart/2016/7/layout/RepeatingBendingProcessNew"/>
    <dgm:cxn modelId="{71AE901F-8A94-4B83-AE02-1B8B0D82E528}" type="presOf" srcId="{E19557EF-F657-4E8D-B96A-612A76F6B53C}" destId="{3B04277E-C7EB-4683-B5F2-F211D15EDDE0}" srcOrd="0" destOrd="0" presId="urn:microsoft.com/office/officeart/2016/7/layout/RepeatingBendingProcessNew"/>
    <dgm:cxn modelId="{EA2E1E5D-110C-47D7-AE4A-AC0E9FEA5B36}" srcId="{50B22F94-8F2C-4D92-99A0-DBD2D9874C43}" destId="{E19557EF-F657-4E8D-B96A-612A76F6B53C}" srcOrd="3" destOrd="0" parTransId="{50EC87B6-3D19-4DAF-9616-AD27F64F3F60}" sibTransId="{5A899113-C794-4599-AFC6-972C73B22659}"/>
    <dgm:cxn modelId="{39A127F9-FF0D-46F9-A31F-5D6E3270EC03}" type="presOf" srcId="{0FF34F0E-22BF-4152-B68C-F3CE902BB717}" destId="{A706CCF4-83C3-4423-BFE4-5418A681DEC1}" srcOrd="0" destOrd="0" presId="urn:microsoft.com/office/officeart/2016/7/layout/RepeatingBendingProcessNew"/>
    <dgm:cxn modelId="{1F7AA122-951D-4ABB-B46D-2C33159E650D}" type="presOf" srcId="{9355011D-35CF-4BC6-B91A-91B7D902F1A0}" destId="{286064C2-6C03-417B-96EF-017CFF526D32}" srcOrd="0" destOrd="0" presId="urn:microsoft.com/office/officeart/2016/7/layout/RepeatingBendingProcessNew"/>
    <dgm:cxn modelId="{97A47206-635A-4195-B254-47433B945ACC}" type="presOf" srcId="{8E0B70F0-EA66-42A2-B07B-7D806C3494CE}" destId="{35EC8B4D-A6AC-44EB-8468-66D71AE20B8B}" srcOrd="0" destOrd="0" presId="urn:microsoft.com/office/officeart/2016/7/layout/RepeatingBendingProcessNew"/>
    <dgm:cxn modelId="{21D17192-A658-4462-B372-0E606B323A96}" type="presOf" srcId="{8B3F5CE7-3FEB-4D66-A3B5-F7970AEBD84E}" destId="{69E376AB-892B-4618-9BD5-4BD1A7554710}" srcOrd="0" destOrd="0" presId="urn:microsoft.com/office/officeart/2016/7/layout/RepeatingBendingProcessNew"/>
    <dgm:cxn modelId="{868B0F60-37CE-4A4D-AEF8-B556727285DC}" srcId="{50B22F94-8F2C-4D92-99A0-DBD2D9874C43}" destId="{099A5370-67A9-4506-9644-E9EC0E0186E2}" srcOrd="0" destOrd="0" parTransId="{5689FEA2-9FE4-42FB-900B-44D21227CA0E}" sibTransId="{E4973E06-1A4A-434D-837C-269C0819615E}"/>
    <dgm:cxn modelId="{627702BB-A085-4429-B701-F36E3FE5B93F}" type="presOf" srcId="{9355011D-35CF-4BC6-B91A-91B7D902F1A0}" destId="{23D8649E-4CE3-4C6D-B466-FC7F1870E3B4}" srcOrd="1" destOrd="0" presId="urn:microsoft.com/office/officeart/2016/7/layout/RepeatingBendingProcessNew"/>
    <dgm:cxn modelId="{57A68699-2C98-4CAE-9C9F-73DC91E6CBDA}" type="presOf" srcId="{E999FA47-7C31-45AA-BDDE-388D1DFBF6D7}" destId="{1ECDE931-1177-424E-82E5-B4CBBD8B7026}" srcOrd="0" destOrd="0" presId="urn:microsoft.com/office/officeart/2016/7/layout/RepeatingBendingProcessNew"/>
    <dgm:cxn modelId="{8C8B9FD6-F35A-4DCF-A3CA-32A431192203}" type="presOf" srcId="{099A5370-67A9-4506-9644-E9EC0E0186E2}" destId="{10010955-A0F5-4F3D-A281-E82FD4CF4A51}" srcOrd="0" destOrd="0" presId="urn:microsoft.com/office/officeart/2016/7/layout/RepeatingBendingProcessNew"/>
    <dgm:cxn modelId="{AF518560-DCCD-47D9-813D-3159CFA3C5FC}" srcId="{50B22F94-8F2C-4D92-99A0-DBD2D9874C43}" destId="{7BE9EC5D-C335-4783-972E-1173B028F700}" srcOrd="4" destOrd="0" parTransId="{5517EA81-FF2D-45B2-A9DD-E33F84F3459A}" sibTransId="{7217DF2E-59FE-44C8-9704-C99721697D7F}"/>
    <dgm:cxn modelId="{25029374-1DD8-4D85-A8CE-977EBDB15E79}" type="presOf" srcId="{E4973E06-1A4A-434D-837C-269C0819615E}" destId="{410CB277-84F6-4EAC-971D-8647C726374C}" srcOrd="0" destOrd="0" presId="urn:microsoft.com/office/officeart/2016/7/layout/RepeatingBendingProcessNew"/>
    <dgm:cxn modelId="{6E5F1DE2-AFA7-4176-9F11-787A72944039}" srcId="{50B22F94-8F2C-4D92-99A0-DBD2D9874C43}" destId="{8B3F5CE7-3FEB-4D66-A3B5-F7970AEBD84E}" srcOrd="2" destOrd="0" parTransId="{F362FD78-81B4-43D0-9825-527D64E91085}" sibTransId="{8E0B70F0-EA66-42A2-B07B-7D806C3494CE}"/>
    <dgm:cxn modelId="{F3F1E511-6438-4758-B24C-EEAF222DEB5D}" type="presOf" srcId="{E999FA47-7C31-45AA-BDDE-388D1DFBF6D7}" destId="{1A6EBD8B-083B-4A77-9F7C-B63F8116F07E}" srcOrd="1" destOrd="0" presId="urn:microsoft.com/office/officeart/2016/7/layout/RepeatingBendingProcessNew"/>
    <dgm:cxn modelId="{81BDF8A3-5310-4FDB-8D70-D0AD1EFCA88F}" srcId="{50B22F94-8F2C-4D92-99A0-DBD2D9874C43}" destId="{CADEC332-2C07-4E58-A426-033D2A8AC6FB}" srcOrd="1" destOrd="0" parTransId="{10ABD5F6-2B9C-4548-B64A-C49018B68391}" sibTransId="{E999FA47-7C31-45AA-BDDE-388D1DFBF6D7}"/>
    <dgm:cxn modelId="{F79A4903-BFB9-478D-BF98-AEAACF622C07}" type="presOf" srcId="{E4973E06-1A4A-434D-837C-269C0819615E}" destId="{A61E577F-EA02-40C2-9979-A59E22EEBD08}" srcOrd="1" destOrd="0" presId="urn:microsoft.com/office/officeart/2016/7/layout/RepeatingBendingProcessNew"/>
    <dgm:cxn modelId="{484E32E2-CA29-43E7-868C-299D08AD58D5}" type="presOf" srcId="{7BE9EC5D-C335-4783-972E-1173B028F700}" destId="{C6AB5FB5-64D0-4BCB-A927-FD1C2D7A8A7B}" srcOrd="0" destOrd="0" presId="urn:microsoft.com/office/officeart/2016/7/layout/RepeatingBendingProcessNew"/>
    <dgm:cxn modelId="{71E5C313-E465-4BC4-B323-E762DEF42B7C}" type="presOf" srcId="{7217DF2E-59FE-44C8-9704-C99721697D7F}" destId="{367E3706-60B5-4F74-BB38-C3C9D8187F08}" srcOrd="1" destOrd="0" presId="urn:microsoft.com/office/officeart/2016/7/layout/RepeatingBendingProcessNew"/>
    <dgm:cxn modelId="{2AA8DC24-6303-4E33-889F-0A0757B901B8}" type="presOf" srcId="{5A899113-C794-4599-AFC6-972C73B22659}" destId="{0AF5867B-6811-4B63-B682-10462B212672}" srcOrd="1" destOrd="0" presId="urn:microsoft.com/office/officeart/2016/7/layout/RepeatingBendingProcessNew"/>
    <dgm:cxn modelId="{32E6A8AA-0133-4CF7-A3CD-DCBDE43A7557}" srcId="{50B22F94-8F2C-4D92-99A0-DBD2D9874C43}" destId="{FBC7DE33-32C0-4BAF-ABF9-BD6EC36A4C93}" srcOrd="6" destOrd="0" parTransId="{E7ABA1C5-B2D9-49BC-8866-28ADC3BE8D5F}" sibTransId="{8EF5CCF2-5009-4A99-84BD-FF3DAA39EF10}"/>
    <dgm:cxn modelId="{29AD4CAB-F0EA-406D-83B9-D17C3F4BE5EA}" type="presOf" srcId="{50B22F94-8F2C-4D92-99A0-DBD2D9874C43}" destId="{DCD04DBD-941F-454A-B9B0-9380EA50E9CD}" srcOrd="0" destOrd="0" presId="urn:microsoft.com/office/officeart/2016/7/layout/RepeatingBendingProcessNew"/>
    <dgm:cxn modelId="{8DE39ABE-2149-4996-8B6C-039A3722CD97}" type="presOf" srcId="{7217DF2E-59FE-44C8-9704-C99721697D7F}" destId="{0BD95770-5F72-4820-8A42-FB8D5D2B2DDA}" srcOrd="0" destOrd="0" presId="urn:microsoft.com/office/officeart/2016/7/layout/RepeatingBendingProcessNew"/>
    <dgm:cxn modelId="{42159448-C7D2-458B-9787-F46D7FD10F49}" type="presOf" srcId="{8E0B70F0-EA66-42A2-B07B-7D806C3494CE}" destId="{E88C6CD9-C0EE-4A8B-9E83-838FCDF5D210}" srcOrd="1" destOrd="0" presId="urn:microsoft.com/office/officeart/2016/7/layout/RepeatingBendingProcessNew"/>
    <dgm:cxn modelId="{AC614121-D303-4924-A45D-91CA2E6781AA}" srcId="{50B22F94-8F2C-4D92-99A0-DBD2D9874C43}" destId="{0FF34F0E-22BF-4152-B68C-F3CE902BB717}" srcOrd="5" destOrd="0" parTransId="{A1655C9C-6F53-47C2-9B9A-90BB62486302}" sibTransId="{9355011D-35CF-4BC6-B91A-91B7D902F1A0}"/>
    <dgm:cxn modelId="{27A2BB7B-716F-477A-854A-5C28006EE79A}" type="presOf" srcId="{CADEC332-2C07-4E58-A426-033D2A8AC6FB}" destId="{98EA564A-873C-44E7-B25D-B1007040DA54}" srcOrd="0" destOrd="0" presId="urn:microsoft.com/office/officeart/2016/7/layout/RepeatingBendingProcessNew"/>
    <dgm:cxn modelId="{768A68B3-9E5E-447B-8C08-AD7C3C80E807}" type="presOf" srcId="{5A899113-C794-4599-AFC6-972C73B22659}" destId="{A2887036-5949-4615-A409-FD61916803CC}" srcOrd="0" destOrd="0" presId="urn:microsoft.com/office/officeart/2016/7/layout/RepeatingBendingProcessNew"/>
    <dgm:cxn modelId="{F90A2202-6A2E-436A-B791-516BF63F01EC}" type="presParOf" srcId="{DCD04DBD-941F-454A-B9B0-9380EA50E9CD}" destId="{10010955-A0F5-4F3D-A281-E82FD4CF4A51}" srcOrd="0" destOrd="0" presId="urn:microsoft.com/office/officeart/2016/7/layout/RepeatingBendingProcessNew"/>
    <dgm:cxn modelId="{7CF0CE95-C676-4CC8-A729-E956FAC05AEC}" type="presParOf" srcId="{DCD04DBD-941F-454A-B9B0-9380EA50E9CD}" destId="{410CB277-84F6-4EAC-971D-8647C726374C}" srcOrd="1" destOrd="0" presId="urn:microsoft.com/office/officeart/2016/7/layout/RepeatingBendingProcessNew"/>
    <dgm:cxn modelId="{99473443-FD3B-4B0C-89DA-5D40E6785D6A}" type="presParOf" srcId="{410CB277-84F6-4EAC-971D-8647C726374C}" destId="{A61E577F-EA02-40C2-9979-A59E22EEBD08}" srcOrd="0" destOrd="0" presId="urn:microsoft.com/office/officeart/2016/7/layout/RepeatingBendingProcessNew"/>
    <dgm:cxn modelId="{A14AD46E-3CD6-4490-8B71-82E3915718F2}" type="presParOf" srcId="{DCD04DBD-941F-454A-B9B0-9380EA50E9CD}" destId="{98EA564A-873C-44E7-B25D-B1007040DA54}" srcOrd="2" destOrd="0" presId="urn:microsoft.com/office/officeart/2016/7/layout/RepeatingBendingProcessNew"/>
    <dgm:cxn modelId="{E0FDB3A8-C915-424B-8939-85F66A5ABF6E}" type="presParOf" srcId="{DCD04DBD-941F-454A-B9B0-9380EA50E9CD}" destId="{1ECDE931-1177-424E-82E5-B4CBBD8B7026}" srcOrd="3" destOrd="0" presId="urn:microsoft.com/office/officeart/2016/7/layout/RepeatingBendingProcessNew"/>
    <dgm:cxn modelId="{FC341265-CC28-4A77-908A-AA399E3DB0EE}" type="presParOf" srcId="{1ECDE931-1177-424E-82E5-B4CBBD8B7026}" destId="{1A6EBD8B-083B-4A77-9F7C-B63F8116F07E}" srcOrd="0" destOrd="0" presId="urn:microsoft.com/office/officeart/2016/7/layout/RepeatingBendingProcessNew"/>
    <dgm:cxn modelId="{162A4796-F360-48B2-8A07-4862A7C31AE8}" type="presParOf" srcId="{DCD04DBD-941F-454A-B9B0-9380EA50E9CD}" destId="{69E376AB-892B-4618-9BD5-4BD1A7554710}" srcOrd="4" destOrd="0" presId="urn:microsoft.com/office/officeart/2016/7/layout/RepeatingBendingProcessNew"/>
    <dgm:cxn modelId="{E6A13372-ABCE-489B-BA57-ECFC6F93EB49}" type="presParOf" srcId="{DCD04DBD-941F-454A-B9B0-9380EA50E9CD}" destId="{35EC8B4D-A6AC-44EB-8468-66D71AE20B8B}" srcOrd="5" destOrd="0" presId="urn:microsoft.com/office/officeart/2016/7/layout/RepeatingBendingProcessNew"/>
    <dgm:cxn modelId="{C7980BCA-6D4D-4936-83AA-DFC75E1C4775}" type="presParOf" srcId="{35EC8B4D-A6AC-44EB-8468-66D71AE20B8B}" destId="{E88C6CD9-C0EE-4A8B-9E83-838FCDF5D210}" srcOrd="0" destOrd="0" presId="urn:microsoft.com/office/officeart/2016/7/layout/RepeatingBendingProcessNew"/>
    <dgm:cxn modelId="{0030698C-84FA-4D74-9510-1D73D97011BC}" type="presParOf" srcId="{DCD04DBD-941F-454A-B9B0-9380EA50E9CD}" destId="{3B04277E-C7EB-4683-B5F2-F211D15EDDE0}" srcOrd="6" destOrd="0" presId="urn:microsoft.com/office/officeart/2016/7/layout/RepeatingBendingProcessNew"/>
    <dgm:cxn modelId="{9882B732-301F-480E-A8DE-0FB9E56A664D}" type="presParOf" srcId="{DCD04DBD-941F-454A-B9B0-9380EA50E9CD}" destId="{A2887036-5949-4615-A409-FD61916803CC}" srcOrd="7" destOrd="0" presId="urn:microsoft.com/office/officeart/2016/7/layout/RepeatingBendingProcessNew"/>
    <dgm:cxn modelId="{3B3E5B9C-7C1E-46E8-A640-0A09D24288C4}" type="presParOf" srcId="{A2887036-5949-4615-A409-FD61916803CC}" destId="{0AF5867B-6811-4B63-B682-10462B212672}" srcOrd="0" destOrd="0" presId="urn:microsoft.com/office/officeart/2016/7/layout/RepeatingBendingProcessNew"/>
    <dgm:cxn modelId="{918F4C02-BD56-42B1-8827-7CC5C12E169D}" type="presParOf" srcId="{DCD04DBD-941F-454A-B9B0-9380EA50E9CD}" destId="{C6AB5FB5-64D0-4BCB-A927-FD1C2D7A8A7B}" srcOrd="8" destOrd="0" presId="urn:microsoft.com/office/officeart/2016/7/layout/RepeatingBendingProcessNew"/>
    <dgm:cxn modelId="{FA84CFF3-4392-4F35-AFAC-78FD419D4A3C}" type="presParOf" srcId="{DCD04DBD-941F-454A-B9B0-9380EA50E9CD}" destId="{0BD95770-5F72-4820-8A42-FB8D5D2B2DDA}" srcOrd="9" destOrd="0" presId="urn:microsoft.com/office/officeart/2016/7/layout/RepeatingBendingProcessNew"/>
    <dgm:cxn modelId="{D9C09BC6-E549-40B3-9BC2-DDED2604FC69}" type="presParOf" srcId="{0BD95770-5F72-4820-8A42-FB8D5D2B2DDA}" destId="{367E3706-60B5-4F74-BB38-C3C9D8187F08}" srcOrd="0" destOrd="0" presId="urn:microsoft.com/office/officeart/2016/7/layout/RepeatingBendingProcessNew"/>
    <dgm:cxn modelId="{A61DC0DE-C1F8-4169-AC88-EEF0290F1FB9}" type="presParOf" srcId="{DCD04DBD-941F-454A-B9B0-9380EA50E9CD}" destId="{A706CCF4-83C3-4423-BFE4-5418A681DEC1}" srcOrd="10" destOrd="0" presId="urn:microsoft.com/office/officeart/2016/7/layout/RepeatingBendingProcessNew"/>
    <dgm:cxn modelId="{AB440279-3D51-412F-BB92-A16F90D5A73A}" type="presParOf" srcId="{DCD04DBD-941F-454A-B9B0-9380EA50E9CD}" destId="{286064C2-6C03-417B-96EF-017CFF526D32}" srcOrd="11" destOrd="0" presId="urn:microsoft.com/office/officeart/2016/7/layout/RepeatingBendingProcessNew"/>
    <dgm:cxn modelId="{0A54D6F3-BE0D-4CE4-B13D-A200A63DF155}" type="presParOf" srcId="{286064C2-6C03-417B-96EF-017CFF526D32}" destId="{23D8649E-4CE3-4C6D-B466-FC7F1870E3B4}" srcOrd="0" destOrd="0" presId="urn:microsoft.com/office/officeart/2016/7/layout/RepeatingBendingProcessNew"/>
    <dgm:cxn modelId="{4559A9B4-8B62-4ADF-9F37-C99269C93016}" type="presParOf" srcId="{DCD04DBD-941F-454A-B9B0-9380EA50E9CD}" destId="{F88A7097-1D0A-4875-A32A-701CAC309878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19CDF-7549-46ED-9466-0AE6E89E87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CA5D8F-124B-4666-996C-94B9CD3EA1E3}">
      <dgm:prSet/>
      <dgm:spPr/>
      <dgm:t>
        <a:bodyPr/>
        <a:lstStyle/>
        <a:p>
          <a:r>
            <a:rPr lang="ru-RU" b="1"/>
            <a:t>высокое качество оказываемых услуг;</a:t>
          </a:r>
          <a:endParaRPr lang="en-US"/>
        </a:p>
      </dgm:t>
    </dgm:pt>
    <dgm:pt modelId="{ABB92DE0-5ECA-4646-AE80-4EAE94E04898}" type="parTrans" cxnId="{DDCFAC95-6152-414C-BD4B-328EB6B9971D}">
      <dgm:prSet/>
      <dgm:spPr/>
      <dgm:t>
        <a:bodyPr/>
        <a:lstStyle/>
        <a:p>
          <a:endParaRPr lang="en-US"/>
        </a:p>
      </dgm:t>
    </dgm:pt>
    <dgm:pt modelId="{8681D00A-065A-45FA-A343-008E4F960788}" type="sibTrans" cxnId="{DDCFAC95-6152-414C-BD4B-328EB6B9971D}">
      <dgm:prSet/>
      <dgm:spPr/>
      <dgm:t>
        <a:bodyPr/>
        <a:lstStyle/>
        <a:p>
          <a:endParaRPr lang="en-US"/>
        </a:p>
      </dgm:t>
    </dgm:pt>
    <dgm:pt modelId="{B4926001-5DA8-43DB-92C7-6E0A90D42321}">
      <dgm:prSet/>
      <dgm:spPr/>
      <dgm:t>
        <a:bodyPr/>
        <a:lstStyle/>
        <a:p>
          <a:r>
            <a:rPr lang="ru-RU" b="1"/>
            <a:t>удобное расположение;</a:t>
          </a:r>
          <a:endParaRPr lang="en-US"/>
        </a:p>
      </dgm:t>
    </dgm:pt>
    <dgm:pt modelId="{21462DB5-0E6E-4053-B15E-D05AB5265A4B}" type="parTrans" cxnId="{9EF3332F-B3D9-436B-A037-9521CF91B8DB}">
      <dgm:prSet/>
      <dgm:spPr/>
      <dgm:t>
        <a:bodyPr/>
        <a:lstStyle/>
        <a:p>
          <a:endParaRPr lang="en-US"/>
        </a:p>
      </dgm:t>
    </dgm:pt>
    <dgm:pt modelId="{04D7AD30-D0AA-49F5-9F55-B7B9A25DAD77}" type="sibTrans" cxnId="{9EF3332F-B3D9-436B-A037-9521CF91B8DB}">
      <dgm:prSet/>
      <dgm:spPr/>
      <dgm:t>
        <a:bodyPr/>
        <a:lstStyle/>
        <a:p>
          <a:endParaRPr lang="en-US"/>
        </a:p>
      </dgm:t>
    </dgm:pt>
    <dgm:pt modelId="{E111AAD5-75B4-4EE5-AA63-793CE59ED47F}">
      <dgm:prSet/>
      <dgm:spPr/>
      <dgm:t>
        <a:bodyPr/>
        <a:lstStyle/>
        <a:p>
          <a:r>
            <a:rPr lang="ru-RU" b="1"/>
            <a:t>высокий творческий потенциал сотрудников и обучающихся;</a:t>
          </a:r>
          <a:endParaRPr lang="en-US"/>
        </a:p>
      </dgm:t>
    </dgm:pt>
    <dgm:pt modelId="{17CD3BBE-445A-4EED-A569-6FC49B2A1ACB}" type="parTrans" cxnId="{36D1CDCF-1DF0-4FB1-B886-880BDDFD0F70}">
      <dgm:prSet/>
      <dgm:spPr/>
      <dgm:t>
        <a:bodyPr/>
        <a:lstStyle/>
        <a:p>
          <a:endParaRPr lang="en-US"/>
        </a:p>
      </dgm:t>
    </dgm:pt>
    <dgm:pt modelId="{1E29A983-B27B-4C6A-8BA1-644DFAB459F6}" type="sibTrans" cxnId="{36D1CDCF-1DF0-4FB1-B886-880BDDFD0F70}">
      <dgm:prSet/>
      <dgm:spPr/>
      <dgm:t>
        <a:bodyPr/>
        <a:lstStyle/>
        <a:p>
          <a:endParaRPr lang="en-US"/>
        </a:p>
      </dgm:t>
    </dgm:pt>
    <dgm:pt modelId="{10B85C19-9270-43B5-9FB0-0C2FD441CEC0}">
      <dgm:prSet/>
      <dgm:spPr/>
      <dgm:t>
        <a:bodyPr/>
        <a:lstStyle/>
        <a:p>
          <a:r>
            <a:rPr lang="ru-RU" b="1"/>
            <a:t>профессионализм сотрудников и обучающихся.</a:t>
          </a:r>
          <a:endParaRPr lang="en-US"/>
        </a:p>
      </dgm:t>
    </dgm:pt>
    <dgm:pt modelId="{999558E5-3F65-4746-815F-97E52DC096D8}" type="parTrans" cxnId="{CB70B301-AE20-4FDD-88FF-2D20AEFCF6A1}">
      <dgm:prSet/>
      <dgm:spPr/>
      <dgm:t>
        <a:bodyPr/>
        <a:lstStyle/>
        <a:p>
          <a:endParaRPr lang="en-US"/>
        </a:p>
      </dgm:t>
    </dgm:pt>
    <dgm:pt modelId="{BD19B2F7-A039-4055-9FE6-9F6A8499CE00}" type="sibTrans" cxnId="{CB70B301-AE20-4FDD-88FF-2D20AEFCF6A1}">
      <dgm:prSet/>
      <dgm:spPr/>
      <dgm:t>
        <a:bodyPr/>
        <a:lstStyle/>
        <a:p>
          <a:endParaRPr lang="en-US"/>
        </a:p>
      </dgm:t>
    </dgm:pt>
    <dgm:pt modelId="{FBDCE7C3-3D6B-40DA-A8F2-BB3421B82FBC}">
      <dgm:prSet/>
      <dgm:spPr/>
      <dgm:t>
        <a:bodyPr/>
        <a:lstStyle/>
        <a:p>
          <a:r>
            <a:rPr lang="ru-RU"/>
            <a:t>Возможности:</a:t>
          </a:r>
          <a:endParaRPr lang="en-US"/>
        </a:p>
      </dgm:t>
    </dgm:pt>
    <dgm:pt modelId="{B7EEA355-5F4E-4E2A-AEFE-16B905E98B9F}" type="parTrans" cxnId="{C79F99F5-FA89-4F53-8BB0-1559A93121EB}">
      <dgm:prSet/>
      <dgm:spPr/>
      <dgm:t>
        <a:bodyPr/>
        <a:lstStyle/>
        <a:p>
          <a:endParaRPr lang="en-US"/>
        </a:p>
      </dgm:t>
    </dgm:pt>
    <dgm:pt modelId="{298D5E42-F464-4B5C-BAF8-840BE1B6963E}" type="sibTrans" cxnId="{C79F99F5-FA89-4F53-8BB0-1559A93121EB}">
      <dgm:prSet/>
      <dgm:spPr/>
      <dgm:t>
        <a:bodyPr/>
        <a:lstStyle/>
        <a:p>
          <a:endParaRPr lang="en-US"/>
        </a:p>
      </dgm:t>
    </dgm:pt>
    <dgm:pt modelId="{60A0EC27-FEB6-4240-BF50-C1A523E17F1D}">
      <dgm:prSet/>
      <dgm:spPr/>
      <dgm:t>
        <a:bodyPr/>
        <a:lstStyle/>
        <a:p>
          <a:r>
            <a:rPr lang="ru-RU" b="1"/>
            <a:t>выход на новый сегмент рынка</a:t>
          </a:r>
          <a:endParaRPr lang="en-US"/>
        </a:p>
      </dgm:t>
    </dgm:pt>
    <dgm:pt modelId="{6581477E-C8E0-4B29-8EC8-42C1793D6E92}" type="parTrans" cxnId="{8E8BB245-8ABF-4CAE-B0BB-FFAEA1A4D3C4}">
      <dgm:prSet/>
      <dgm:spPr/>
      <dgm:t>
        <a:bodyPr/>
        <a:lstStyle/>
        <a:p>
          <a:endParaRPr lang="en-US"/>
        </a:p>
      </dgm:t>
    </dgm:pt>
    <dgm:pt modelId="{706E9860-5A48-4B03-AA58-4889037936A4}" type="sibTrans" cxnId="{8E8BB245-8ABF-4CAE-B0BB-FFAEA1A4D3C4}">
      <dgm:prSet/>
      <dgm:spPr/>
      <dgm:t>
        <a:bodyPr/>
        <a:lstStyle/>
        <a:p>
          <a:endParaRPr lang="en-US"/>
        </a:p>
      </dgm:t>
    </dgm:pt>
    <dgm:pt modelId="{A32C7F04-12E5-45B6-B380-6E42733D6626}" type="pres">
      <dgm:prSet presAssocID="{B6919CDF-7549-46ED-9466-0AE6E89E87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1375DB-4111-42C2-8363-BF035CD0519E}" type="pres">
      <dgm:prSet presAssocID="{71CA5D8F-124B-4666-996C-94B9CD3EA1E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A517F-3052-432B-96A7-EBC3DBA464C5}" type="pres">
      <dgm:prSet presAssocID="{8681D00A-065A-45FA-A343-008E4F960788}" presName="spacer" presStyleCnt="0"/>
      <dgm:spPr/>
    </dgm:pt>
    <dgm:pt modelId="{62B8D1E3-ED54-4EF4-BFAC-43C61BCB8E16}" type="pres">
      <dgm:prSet presAssocID="{B4926001-5DA8-43DB-92C7-6E0A90D4232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1DAB2-A0B2-4189-97D6-B6382FA6A2EA}" type="pres">
      <dgm:prSet presAssocID="{04D7AD30-D0AA-49F5-9F55-B7B9A25DAD77}" presName="spacer" presStyleCnt="0"/>
      <dgm:spPr/>
    </dgm:pt>
    <dgm:pt modelId="{EE004FFD-2E8A-4A79-B2E4-AC74AC384648}" type="pres">
      <dgm:prSet presAssocID="{E111AAD5-75B4-4EE5-AA63-793CE59ED47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477EC-981E-48A3-9495-54BB7C1715B2}" type="pres">
      <dgm:prSet presAssocID="{1E29A983-B27B-4C6A-8BA1-644DFAB459F6}" presName="spacer" presStyleCnt="0"/>
      <dgm:spPr/>
    </dgm:pt>
    <dgm:pt modelId="{35AE4939-12BE-4130-A1DE-8DDD5F4B5104}" type="pres">
      <dgm:prSet presAssocID="{10B85C19-9270-43B5-9FB0-0C2FD441CEC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86F41-51E9-4B3F-B394-942708F1DB51}" type="pres">
      <dgm:prSet presAssocID="{BD19B2F7-A039-4055-9FE6-9F6A8499CE00}" presName="spacer" presStyleCnt="0"/>
      <dgm:spPr/>
    </dgm:pt>
    <dgm:pt modelId="{9EFB6F21-D804-4E1B-B605-5DFD1594BAAF}" type="pres">
      <dgm:prSet presAssocID="{FBDCE7C3-3D6B-40DA-A8F2-BB3421B82FB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4F3A2-AD1E-4FA2-B927-4A25B6E2C431}" type="pres">
      <dgm:prSet presAssocID="{298D5E42-F464-4B5C-BAF8-840BE1B6963E}" presName="spacer" presStyleCnt="0"/>
      <dgm:spPr/>
    </dgm:pt>
    <dgm:pt modelId="{4BC6D17E-99FE-4CDA-A8EE-1DC3AECFA7D4}" type="pres">
      <dgm:prSet presAssocID="{60A0EC27-FEB6-4240-BF50-C1A523E17F1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37735B-EB1E-4CA9-8376-7C4A4151517A}" type="presOf" srcId="{E111AAD5-75B4-4EE5-AA63-793CE59ED47F}" destId="{EE004FFD-2E8A-4A79-B2E4-AC74AC384648}" srcOrd="0" destOrd="0" presId="urn:microsoft.com/office/officeart/2005/8/layout/vList2"/>
    <dgm:cxn modelId="{DD821AEB-6FD0-4540-BA09-87670C68DCEE}" type="presOf" srcId="{60A0EC27-FEB6-4240-BF50-C1A523E17F1D}" destId="{4BC6D17E-99FE-4CDA-A8EE-1DC3AECFA7D4}" srcOrd="0" destOrd="0" presId="urn:microsoft.com/office/officeart/2005/8/layout/vList2"/>
    <dgm:cxn modelId="{C79F99F5-FA89-4F53-8BB0-1559A93121EB}" srcId="{B6919CDF-7549-46ED-9466-0AE6E89E87CB}" destId="{FBDCE7C3-3D6B-40DA-A8F2-BB3421B82FBC}" srcOrd="4" destOrd="0" parTransId="{B7EEA355-5F4E-4E2A-AEFE-16B905E98B9F}" sibTransId="{298D5E42-F464-4B5C-BAF8-840BE1B6963E}"/>
    <dgm:cxn modelId="{CB70B301-AE20-4FDD-88FF-2D20AEFCF6A1}" srcId="{B6919CDF-7549-46ED-9466-0AE6E89E87CB}" destId="{10B85C19-9270-43B5-9FB0-0C2FD441CEC0}" srcOrd="3" destOrd="0" parTransId="{999558E5-3F65-4746-815F-97E52DC096D8}" sibTransId="{BD19B2F7-A039-4055-9FE6-9F6A8499CE00}"/>
    <dgm:cxn modelId="{50748B01-C1C3-44CA-9306-B2B4B339E5E0}" type="presOf" srcId="{FBDCE7C3-3D6B-40DA-A8F2-BB3421B82FBC}" destId="{9EFB6F21-D804-4E1B-B605-5DFD1594BAAF}" srcOrd="0" destOrd="0" presId="urn:microsoft.com/office/officeart/2005/8/layout/vList2"/>
    <dgm:cxn modelId="{DDCFAC95-6152-414C-BD4B-328EB6B9971D}" srcId="{B6919CDF-7549-46ED-9466-0AE6E89E87CB}" destId="{71CA5D8F-124B-4666-996C-94B9CD3EA1E3}" srcOrd="0" destOrd="0" parTransId="{ABB92DE0-5ECA-4646-AE80-4EAE94E04898}" sibTransId="{8681D00A-065A-45FA-A343-008E4F960788}"/>
    <dgm:cxn modelId="{36D1CDCF-1DF0-4FB1-B886-880BDDFD0F70}" srcId="{B6919CDF-7549-46ED-9466-0AE6E89E87CB}" destId="{E111AAD5-75B4-4EE5-AA63-793CE59ED47F}" srcOrd="2" destOrd="0" parTransId="{17CD3BBE-445A-4EED-A569-6FC49B2A1ACB}" sibTransId="{1E29A983-B27B-4C6A-8BA1-644DFAB459F6}"/>
    <dgm:cxn modelId="{89E7954A-9253-423A-ACCE-4698974A9A05}" type="presOf" srcId="{71CA5D8F-124B-4666-996C-94B9CD3EA1E3}" destId="{3C1375DB-4111-42C2-8363-BF035CD0519E}" srcOrd="0" destOrd="0" presId="urn:microsoft.com/office/officeart/2005/8/layout/vList2"/>
    <dgm:cxn modelId="{8E8BB245-8ABF-4CAE-B0BB-FFAEA1A4D3C4}" srcId="{B6919CDF-7549-46ED-9466-0AE6E89E87CB}" destId="{60A0EC27-FEB6-4240-BF50-C1A523E17F1D}" srcOrd="5" destOrd="0" parTransId="{6581477E-C8E0-4B29-8EC8-42C1793D6E92}" sibTransId="{706E9860-5A48-4B03-AA58-4889037936A4}"/>
    <dgm:cxn modelId="{EED2ADF2-E491-4F6B-BC1A-63B82E0A4163}" type="presOf" srcId="{B4926001-5DA8-43DB-92C7-6E0A90D42321}" destId="{62B8D1E3-ED54-4EF4-BFAC-43C61BCB8E16}" srcOrd="0" destOrd="0" presId="urn:microsoft.com/office/officeart/2005/8/layout/vList2"/>
    <dgm:cxn modelId="{DC2465B3-92C3-41F6-B3AD-5B038E53A0C1}" type="presOf" srcId="{10B85C19-9270-43B5-9FB0-0C2FD441CEC0}" destId="{35AE4939-12BE-4130-A1DE-8DDD5F4B5104}" srcOrd="0" destOrd="0" presId="urn:microsoft.com/office/officeart/2005/8/layout/vList2"/>
    <dgm:cxn modelId="{9EF3332F-B3D9-436B-A037-9521CF91B8DB}" srcId="{B6919CDF-7549-46ED-9466-0AE6E89E87CB}" destId="{B4926001-5DA8-43DB-92C7-6E0A90D42321}" srcOrd="1" destOrd="0" parTransId="{21462DB5-0E6E-4053-B15E-D05AB5265A4B}" sibTransId="{04D7AD30-D0AA-49F5-9F55-B7B9A25DAD77}"/>
    <dgm:cxn modelId="{AB935787-A8C8-43E1-9569-CEDE02F713AB}" type="presOf" srcId="{B6919CDF-7549-46ED-9466-0AE6E89E87CB}" destId="{A32C7F04-12E5-45B6-B380-6E42733D6626}" srcOrd="0" destOrd="0" presId="urn:microsoft.com/office/officeart/2005/8/layout/vList2"/>
    <dgm:cxn modelId="{08213974-2280-487B-95AA-1290D4AA9222}" type="presParOf" srcId="{A32C7F04-12E5-45B6-B380-6E42733D6626}" destId="{3C1375DB-4111-42C2-8363-BF035CD0519E}" srcOrd="0" destOrd="0" presId="urn:microsoft.com/office/officeart/2005/8/layout/vList2"/>
    <dgm:cxn modelId="{81915C13-0C0A-497A-A948-F5A27A800122}" type="presParOf" srcId="{A32C7F04-12E5-45B6-B380-6E42733D6626}" destId="{6B2A517F-3052-432B-96A7-EBC3DBA464C5}" srcOrd="1" destOrd="0" presId="urn:microsoft.com/office/officeart/2005/8/layout/vList2"/>
    <dgm:cxn modelId="{524784BF-A7CD-4C86-A54B-A0D3DDD3776E}" type="presParOf" srcId="{A32C7F04-12E5-45B6-B380-6E42733D6626}" destId="{62B8D1E3-ED54-4EF4-BFAC-43C61BCB8E16}" srcOrd="2" destOrd="0" presId="urn:microsoft.com/office/officeart/2005/8/layout/vList2"/>
    <dgm:cxn modelId="{8F254F43-3C71-4311-A28D-D50A2342D294}" type="presParOf" srcId="{A32C7F04-12E5-45B6-B380-6E42733D6626}" destId="{FA41DAB2-A0B2-4189-97D6-B6382FA6A2EA}" srcOrd="3" destOrd="0" presId="urn:microsoft.com/office/officeart/2005/8/layout/vList2"/>
    <dgm:cxn modelId="{243B5172-2342-4386-9967-A9C5452E299D}" type="presParOf" srcId="{A32C7F04-12E5-45B6-B380-6E42733D6626}" destId="{EE004FFD-2E8A-4A79-B2E4-AC74AC384648}" srcOrd="4" destOrd="0" presId="urn:microsoft.com/office/officeart/2005/8/layout/vList2"/>
    <dgm:cxn modelId="{873FF5FE-8659-40B7-8831-3E0FD32D7544}" type="presParOf" srcId="{A32C7F04-12E5-45B6-B380-6E42733D6626}" destId="{B52477EC-981E-48A3-9495-54BB7C1715B2}" srcOrd="5" destOrd="0" presId="urn:microsoft.com/office/officeart/2005/8/layout/vList2"/>
    <dgm:cxn modelId="{F22FE663-F482-42AF-8DB1-FC207841BC40}" type="presParOf" srcId="{A32C7F04-12E5-45B6-B380-6E42733D6626}" destId="{35AE4939-12BE-4130-A1DE-8DDD5F4B5104}" srcOrd="6" destOrd="0" presId="urn:microsoft.com/office/officeart/2005/8/layout/vList2"/>
    <dgm:cxn modelId="{4D1793FE-FC33-4EC7-B701-82F12B663E73}" type="presParOf" srcId="{A32C7F04-12E5-45B6-B380-6E42733D6626}" destId="{DD586F41-51E9-4B3F-B394-942708F1DB51}" srcOrd="7" destOrd="0" presId="urn:microsoft.com/office/officeart/2005/8/layout/vList2"/>
    <dgm:cxn modelId="{8F03F7A1-023B-4B97-B196-FA5637CFAFB8}" type="presParOf" srcId="{A32C7F04-12E5-45B6-B380-6E42733D6626}" destId="{9EFB6F21-D804-4E1B-B605-5DFD1594BAAF}" srcOrd="8" destOrd="0" presId="urn:microsoft.com/office/officeart/2005/8/layout/vList2"/>
    <dgm:cxn modelId="{352F47F7-8F71-4A91-A716-F82C8A73BCDE}" type="presParOf" srcId="{A32C7F04-12E5-45B6-B380-6E42733D6626}" destId="{24A4F3A2-AD1E-4FA2-B927-4A25B6E2C431}" srcOrd="9" destOrd="0" presId="urn:microsoft.com/office/officeart/2005/8/layout/vList2"/>
    <dgm:cxn modelId="{A1CA2887-0D61-488B-B32A-6B9EDAC33CDF}" type="presParOf" srcId="{A32C7F04-12E5-45B6-B380-6E42733D6626}" destId="{4BC6D17E-99FE-4CDA-A8EE-1DC3AECFA7D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C8873-7CE4-4072-878F-22B01BAB8928}">
      <dsp:nvSpPr>
        <dsp:cNvPr id="0" name=""/>
        <dsp:cNvSpPr/>
      </dsp:nvSpPr>
      <dsp:spPr>
        <a:xfrm>
          <a:off x="0" y="0"/>
          <a:ext cx="494351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3DBB73-23E3-4E52-85AB-EDB917ACA6E9}">
      <dsp:nvSpPr>
        <dsp:cNvPr id="0" name=""/>
        <dsp:cNvSpPr/>
      </dsp:nvSpPr>
      <dsp:spPr>
        <a:xfrm>
          <a:off x="0" y="0"/>
          <a:ext cx="4943510" cy="2482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 дальнейшем моя команда) будем предоставлять услуги по интернет-маркетингу через создание сайтов, которые можно разделить на следующие виды: сайт-визитка, интернет-магазин, тематический сайт, </a:t>
          </a: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промо-сайт.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943510" cy="2482916"/>
      </dsp:txXfrm>
    </dsp:sp>
    <dsp:sp modelId="{57CF6C8E-FDA2-4F0F-BE41-EBDE17727D78}">
      <dsp:nvSpPr>
        <dsp:cNvPr id="0" name=""/>
        <dsp:cNvSpPr/>
      </dsp:nvSpPr>
      <dsp:spPr>
        <a:xfrm>
          <a:off x="0" y="2482916"/>
          <a:ext cx="494351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C63978-8121-4118-9B2E-523481667F10}">
      <dsp:nvSpPr>
        <dsp:cNvPr id="0" name=""/>
        <dsp:cNvSpPr/>
      </dsp:nvSpPr>
      <dsp:spPr>
        <a:xfrm>
          <a:off x="0" y="2482916"/>
          <a:ext cx="4943510" cy="2482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Наша продукция является необходимой как для фирм, так и для частных пользователей. Кроме этого в сферу наших услуг входят услуги по продвижению данного сайта, а </a:t>
          </a: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также </a:t>
          </a: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послепродажный сервис, связанный с устранением ошибок в программном тексте «багов».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82916"/>
        <a:ext cx="4943510" cy="2482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CB277-84F6-4EAC-971D-8647C726374C}">
      <dsp:nvSpPr>
        <dsp:cNvPr id="0" name=""/>
        <dsp:cNvSpPr/>
      </dsp:nvSpPr>
      <dsp:spPr>
        <a:xfrm>
          <a:off x="2245013" y="425195"/>
          <a:ext cx="3278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864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9984" y="469121"/>
        <a:ext cx="17923" cy="3588"/>
      </dsp:txXfrm>
    </dsp:sp>
    <dsp:sp modelId="{10010955-A0F5-4F3D-A281-E82FD4CF4A51}">
      <dsp:nvSpPr>
        <dsp:cNvPr id="0" name=""/>
        <dsp:cNvSpPr/>
      </dsp:nvSpPr>
      <dsp:spPr>
        <a:xfrm>
          <a:off x="688271" y="3352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Коммерческие риски: </a:t>
          </a:r>
          <a:endParaRPr lang="en-US" sz="1200" kern="1200"/>
        </a:p>
      </dsp:txBody>
      <dsp:txXfrm>
        <a:off x="688271" y="3352"/>
        <a:ext cx="1558542" cy="935125"/>
      </dsp:txXfrm>
    </dsp:sp>
    <dsp:sp modelId="{1ECDE931-1177-424E-82E5-B4CBBD8B7026}">
      <dsp:nvSpPr>
        <dsp:cNvPr id="0" name=""/>
        <dsp:cNvSpPr/>
      </dsp:nvSpPr>
      <dsp:spPr>
        <a:xfrm>
          <a:off x="4162021" y="425195"/>
          <a:ext cx="3278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864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6992" y="469121"/>
        <a:ext cx="17923" cy="3588"/>
      </dsp:txXfrm>
    </dsp:sp>
    <dsp:sp modelId="{98EA564A-873C-44E7-B25D-B1007040DA54}">
      <dsp:nvSpPr>
        <dsp:cNvPr id="0" name=""/>
        <dsp:cNvSpPr/>
      </dsp:nvSpPr>
      <dsp:spPr>
        <a:xfrm>
          <a:off x="2605278" y="3352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риск, связанный с реализацией товара</a:t>
          </a:r>
          <a:r>
            <a:rPr lang="ru-RU" sz="1200" b="1" kern="1200"/>
            <a:t> (отказ заказчика)</a:t>
          </a:r>
          <a:r>
            <a:rPr lang="en-US" sz="1200" b="1" kern="1200"/>
            <a:t>; </a:t>
          </a:r>
          <a:endParaRPr lang="en-US" sz="1200" kern="1200"/>
        </a:p>
      </dsp:txBody>
      <dsp:txXfrm>
        <a:off x="2605278" y="3352"/>
        <a:ext cx="1558542" cy="935125"/>
      </dsp:txXfrm>
    </dsp:sp>
    <dsp:sp modelId="{35EC8B4D-A6AC-44EB-8468-66D71AE20B8B}">
      <dsp:nvSpPr>
        <dsp:cNvPr id="0" name=""/>
        <dsp:cNvSpPr/>
      </dsp:nvSpPr>
      <dsp:spPr>
        <a:xfrm>
          <a:off x="1467542" y="936678"/>
          <a:ext cx="3834014" cy="327864"/>
        </a:xfrm>
        <a:custGeom>
          <a:avLst/>
          <a:gdLst/>
          <a:ahLst/>
          <a:cxnLst/>
          <a:rect l="0" t="0" r="0" b="0"/>
          <a:pathLst>
            <a:path>
              <a:moveTo>
                <a:pt x="3834014" y="0"/>
              </a:moveTo>
              <a:lnTo>
                <a:pt x="3834014" y="181032"/>
              </a:lnTo>
              <a:lnTo>
                <a:pt x="0" y="181032"/>
              </a:lnTo>
              <a:lnTo>
                <a:pt x="0" y="327864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8281" y="1098816"/>
        <a:ext cx="192536" cy="3588"/>
      </dsp:txXfrm>
    </dsp:sp>
    <dsp:sp modelId="{69E376AB-892B-4618-9BD5-4BD1A7554710}">
      <dsp:nvSpPr>
        <dsp:cNvPr id="0" name=""/>
        <dsp:cNvSpPr/>
      </dsp:nvSpPr>
      <dsp:spPr>
        <a:xfrm>
          <a:off x="4522286" y="3352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риск, связанный </a:t>
          </a:r>
          <a:r>
            <a:rPr lang="ru-RU" sz="1200" b="1" kern="1200"/>
            <a:t>с созданием </a:t>
          </a:r>
          <a:r>
            <a:rPr lang="en-US" sz="1200" b="1" kern="1200"/>
            <a:t>новой компании (нестабильная ситуация в этом плане происходит в начальный период существования); </a:t>
          </a:r>
          <a:endParaRPr lang="en-US" sz="1200" kern="1200"/>
        </a:p>
      </dsp:txBody>
      <dsp:txXfrm>
        <a:off x="4522286" y="3352"/>
        <a:ext cx="1558542" cy="935125"/>
      </dsp:txXfrm>
    </dsp:sp>
    <dsp:sp modelId="{A2887036-5949-4615-A409-FD61916803CC}">
      <dsp:nvSpPr>
        <dsp:cNvPr id="0" name=""/>
        <dsp:cNvSpPr/>
      </dsp:nvSpPr>
      <dsp:spPr>
        <a:xfrm>
          <a:off x="2245013" y="1718786"/>
          <a:ext cx="3278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864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9984" y="1762711"/>
        <a:ext cx="17923" cy="3588"/>
      </dsp:txXfrm>
    </dsp:sp>
    <dsp:sp modelId="{3B04277E-C7EB-4683-B5F2-F211D15EDDE0}">
      <dsp:nvSpPr>
        <dsp:cNvPr id="0" name=""/>
        <dsp:cNvSpPr/>
      </dsp:nvSpPr>
      <dsp:spPr>
        <a:xfrm>
          <a:off x="688271" y="1296943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Источники возникновения рисков: </a:t>
          </a:r>
          <a:endParaRPr lang="en-US" sz="1200" kern="1200"/>
        </a:p>
      </dsp:txBody>
      <dsp:txXfrm>
        <a:off x="688271" y="1296943"/>
        <a:ext cx="1558542" cy="935125"/>
      </dsp:txXfrm>
    </dsp:sp>
    <dsp:sp modelId="{0BD95770-5F72-4820-8A42-FB8D5D2B2DDA}">
      <dsp:nvSpPr>
        <dsp:cNvPr id="0" name=""/>
        <dsp:cNvSpPr/>
      </dsp:nvSpPr>
      <dsp:spPr>
        <a:xfrm>
          <a:off x="4162021" y="1718786"/>
          <a:ext cx="3278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864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6992" y="1762711"/>
        <a:ext cx="17923" cy="3588"/>
      </dsp:txXfrm>
    </dsp:sp>
    <dsp:sp modelId="{C6AB5FB5-64D0-4BCB-A927-FD1C2D7A8A7B}">
      <dsp:nvSpPr>
        <dsp:cNvPr id="0" name=""/>
        <dsp:cNvSpPr/>
      </dsp:nvSpPr>
      <dsp:spPr>
        <a:xfrm>
          <a:off x="2605278" y="1296943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недостаточная информация о спросе на данный товар; </a:t>
          </a:r>
          <a:endParaRPr lang="en-US" sz="1200" kern="1200"/>
        </a:p>
      </dsp:txBody>
      <dsp:txXfrm>
        <a:off x="2605278" y="1296943"/>
        <a:ext cx="1558542" cy="935125"/>
      </dsp:txXfrm>
    </dsp:sp>
    <dsp:sp modelId="{286064C2-6C03-417B-96EF-017CFF526D32}">
      <dsp:nvSpPr>
        <dsp:cNvPr id="0" name=""/>
        <dsp:cNvSpPr/>
      </dsp:nvSpPr>
      <dsp:spPr>
        <a:xfrm>
          <a:off x="1467542" y="2230268"/>
          <a:ext cx="3834014" cy="327864"/>
        </a:xfrm>
        <a:custGeom>
          <a:avLst/>
          <a:gdLst/>
          <a:ahLst/>
          <a:cxnLst/>
          <a:rect l="0" t="0" r="0" b="0"/>
          <a:pathLst>
            <a:path>
              <a:moveTo>
                <a:pt x="3834014" y="0"/>
              </a:moveTo>
              <a:lnTo>
                <a:pt x="3834014" y="181032"/>
              </a:lnTo>
              <a:lnTo>
                <a:pt x="0" y="181032"/>
              </a:lnTo>
              <a:lnTo>
                <a:pt x="0" y="327864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8281" y="2392407"/>
        <a:ext cx="192536" cy="3588"/>
      </dsp:txXfrm>
    </dsp:sp>
    <dsp:sp modelId="{A706CCF4-83C3-4423-BFE4-5418A681DEC1}">
      <dsp:nvSpPr>
        <dsp:cNvPr id="0" name=""/>
        <dsp:cNvSpPr/>
      </dsp:nvSpPr>
      <dsp:spPr>
        <a:xfrm>
          <a:off x="4522286" y="1296943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недостаточный анализ рынка; </a:t>
          </a:r>
          <a:endParaRPr lang="en-US" sz="1200" kern="1200"/>
        </a:p>
      </dsp:txBody>
      <dsp:txXfrm>
        <a:off x="4522286" y="1296943"/>
        <a:ext cx="1558542" cy="935125"/>
      </dsp:txXfrm>
    </dsp:sp>
    <dsp:sp modelId="{F88A7097-1D0A-4875-A32A-701CAC309878}">
      <dsp:nvSpPr>
        <dsp:cNvPr id="0" name=""/>
        <dsp:cNvSpPr/>
      </dsp:nvSpPr>
      <dsp:spPr>
        <a:xfrm>
          <a:off x="688271" y="2590533"/>
          <a:ext cx="1558542" cy="935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370" tIns="80164" rIns="76370" bIns="8016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недооценка своих конкурентов</a:t>
          </a:r>
          <a:r>
            <a:rPr lang="ru-RU" sz="1200" b="1" kern="1200"/>
            <a:t>.</a:t>
          </a:r>
          <a:endParaRPr lang="en-US" sz="1200" kern="1200"/>
        </a:p>
      </dsp:txBody>
      <dsp:txXfrm>
        <a:off x="688271" y="2590533"/>
        <a:ext cx="1558542" cy="935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375DB-4111-42C2-8363-BF035CD0519E}">
      <dsp:nvSpPr>
        <dsp:cNvPr id="0" name=""/>
        <dsp:cNvSpPr/>
      </dsp:nvSpPr>
      <dsp:spPr>
        <a:xfrm>
          <a:off x="0" y="80011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/>
            <a:t>высокое качество оказываемых услуг;</a:t>
          </a:r>
          <a:endParaRPr lang="en-US" sz="1500" kern="1200"/>
        </a:p>
      </dsp:txBody>
      <dsp:txXfrm>
        <a:off x="29088" y="109099"/>
        <a:ext cx="4085199" cy="537701"/>
      </dsp:txXfrm>
    </dsp:sp>
    <dsp:sp modelId="{62B8D1E3-ED54-4EF4-BFAC-43C61BCB8E16}">
      <dsp:nvSpPr>
        <dsp:cNvPr id="0" name=""/>
        <dsp:cNvSpPr/>
      </dsp:nvSpPr>
      <dsp:spPr>
        <a:xfrm>
          <a:off x="0" y="719088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/>
            <a:t>удобное расположение;</a:t>
          </a:r>
          <a:endParaRPr lang="en-US" sz="1500" kern="1200"/>
        </a:p>
      </dsp:txBody>
      <dsp:txXfrm>
        <a:off x="29088" y="748176"/>
        <a:ext cx="4085199" cy="537701"/>
      </dsp:txXfrm>
    </dsp:sp>
    <dsp:sp modelId="{EE004FFD-2E8A-4A79-B2E4-AC74AC384648}">
      <dsp:nvSpPr>
        <dsp:cNvPr id="0" name=""/>
        <dsp:cNvSpPr/>
      </dsp:nvSpPr>
      <dsp:spPr>
        <a:xfrm>
          <a:off x="0" y="1358166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/>
            <a:t>высокий творческий потенциал сотрудников и обучающихся;</a:t>
          </a:r>
          <a:endParaRPr lang="en-US" sz="1500" kern="1200"/>
        </a:p>
      </dsp:txBody>
      <dsp:txXfrm>
        <a:off x="29088" y="1387254"/>
        <a:ext cx="4085199" cy="537701"/>
      </dsp:txXfrm>
    </dsp:sp>
    <dsp:sp modelId="{35AE4939-12BE-4130-A1DE-8DDD5F4B5104}">
      <dsp:nvSpPr>
        <dsp:cNvPr id="0" name=""/>
        <dsp:cNvSpPr/>
      </dsp:nvSpPr>
      <dsp:spPr>
        <a:xfrm>
          <a:off x="0" y="1997243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/>
            <a:t>профессионализм сотрудников и обучающихся.</a:t>
          </a:r>
          <a:endParaRPr lang="en-US" sz="1500" kern="1200"/>
        </a:p>
      </dsp:txBody>
      <dsp:txXfrm>
        <a:off x="29088" y="2026331"/>
        <a:ext cx="4085199" cy="537701"/>
      </dsp:txXfrm>
    </dsp:sp>
    <dsp:sp modelId="{9EFB6F21-D804-4E1B-B605-5DFD1594BAAF}">
      <dsp:nvSpPr>
        <dsp:cNvPr id="0" name=""/>
        <dsp:cNvSpPr/>
      </dsp:nvSpPr>
      <dsp:spPr>
        <a:xfrm>
          <a:off x="0" y="2636320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Возможности:</a:t>
          </a:r>
          <a:endParaRPr lang="en-US" sz="1500" kern="1200"/>
        </a:p>
      </dsp:txBody>
      <dsp:txXfrm>
        <a:off x="29088" y="2665408"/>
        <a:ext cx="4085199" cy="537701"/>
      </dsp:txXfrm>
    </dsp:sp>
    <dsp:sp modelId="{4BC6D17E-99FE-4CDA-A8EE-1DC3AECFA7D4}">
      <dsp:nvSpPr>
        <dsp:cNvPr id="0" name=""/>
        <dsp:cNvSpPr/>
      </dsp:nvSpPr>
      <dsp:spPr>
        <a:xfrm>
          <a:off x="0" y="3275398"/>
          <a:ext cx="4143375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/>
            <a:t>выход на новый сегмент рынка</a:t>
          </a:r>
          <a:endParaRPr lang="en-US" sz="1500" kern="1200"/>
        </a:p>
      </dsp:txBody>
      <dsp:txXfrm>
        <a:off x="29088" y="3304486"/>
        <a:ext cx="4085199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4637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6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7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73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36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54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70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60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3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5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1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6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1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6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0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>
            <a:extLst>
              <a:ext uri="{FF2B5EF4-FFF2-40B4-BE49-F238E27FC236}">
                <a16:creationId xmlns:a16="http://schemas.microsoft.com/office/drawing/2014/main" xmlns="" id="{386D3647-C478-41C5-BCDE-A7D5C1CB3F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3335" y="2535238"/>
            <a:ext cx="7175500" cy="1792287"/>
          </a:xfrm>
        </p:spPr>
        <p:txBody>
          <a:bodyPr>
            <a:normAutofit fontScale="90000"/>
          </a:bodyPr>
          <a:lstStyle/>
          <a:p>
            <a:pPr marL="182563" algn="ctr" eaLnBrk="1" hangingPunct="1">
              <a:defRPr/>
            </a:pPr>
            <a:r>
              <a:rPr lang="ru-RU" altLang="ru-RU" dirty="0">
                <a:ln>
                  <a:noFill/>
                </a:ln>
                <a:latin typeface="Times New Roman" pitchFamily="18" charset="0"/>
              </a:rPr>
              <a:t>Бизнес-план </a:t>
            </a:r>
            <a:br>
              <a:rPr lang="ru-RU" altLang="ru-RU" dirty="0">
                <a:ln>
                  <a:noFill/>
                </a:ln>
                <a:latin typeface="Times New Roman" pitchFamily="18" charset="0"/>
              </a:rPr>
            </a:br>
            <a:r>
              <a:rPr lang="ru-RU" altLang="ru-RU" dirty="0">
                <a:ln>
                  <a:noFill/>
                </a:ln>
                <a:latin typeface="Times New Roman" pitchFamily="18" charset="0"/>
              </a:rPr>
              <a:t>«Проектирование и разработка </a:t>
            </a:r>
            <a:r>
              <a:rPr lang="en-US" altLang="ru-RU" dirty="0">
                <a:ln>
                  <a:noFill/>
                </a:ln>
                <a:latin typeface="Times New Roman" pitchFamily="18" charset="0"/>
              </a:rPr>
              <a:t>Web-</a:t>
            </a:r>
            <a:r>
              <a:rPr lang="ru-RU" altLang="ru-RU" dirty="0">
                <a:ln>
                  <a:noFill/>
                </a:ln>
                <a:latin typeface="Times New Roman" pitchFamily="18" charset="0"/>
              </a:rPr>
              <a:t>ресурсов предприятия»</a:t>
            </a:r>
          </a:p>
        </p:txBody>
      </p:sp>
      <p:sp>
        <p:nvSpPr>
          <p:cNvPr id="6147" name="Подзаголовок 2">
            <a:extLst>
              <a:ext uri="{FF2B5EF4-FFF2-40B4-BE49-F238E27FC236}">
                <a16:creationId xmlns:a16="http://schemas.microsoft.com/office/drawing/2014/main" xmlns="" id="{75BD7DF7-8ADF-4558-9B62-73C6C273D9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19250" y="476250"/>
            <a:ext cx="6383338" cy="649288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spcAft>
                <a:spcPts val="1000"/>
              </a:spcAft>
            </a:pPr>
            <a:r>
              <a:rPr lang="ru-RU" altLang="zh-CN" sz="2000">
                <a:latin typeface="Times New Roman" panose="02020603050405020304" pitchFamily="18" charset="0"/>
                <a:cs typeface="华文楷体" panose="02010600040101010101" pitchFamily="2" charset="-122"/>
              </a:rPr>
              <a:t>ОГАПОУ «Белгородский индустриальный колледж»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71FB7CED-A925-42FB-8492-648169412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652963"/>
            <a:ext cx="61198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7E28CD"/>
              </a:buClr>
              <a:buSzPct val="130000"/>
            </a:pPr>
            <a:r>
              <a:rPr lang="ru-RU" altLang="ru-RU" dirty="0">
                <a:solidFill>
                  <a:schemeClr val="tx2"/>
                </a:solidFill>
                <a:latin typeface="Times New Roman"/>
                <a:cs typeface="Times New Roman"/>
              </a:rPr>
              <a:t>Подготовил: обучающийся 2-го курса гр. 22 ОДЛ специальность 38.02.03. Операционная деятельность в логистике Барышев Никита Алексеевич</a:t>
            </a:r>
            <a:endParaRPr lang="ru-RU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7E28CD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chemeClr val="tx2"/>
                </a:solidFill>
                <a:latin typeface="Times New Roman"/>
                <a:cs typeface="Times New Roman"/>
              </a:rPr>
              <a:t>Преподаватель: Костина Наталья Александровна</a:t>
            </a:r>
          </a:p>
        </p:txBody>
      </p:sp>
      <p:sp>
        <p:nvSpPr>
          <p:cNvPr id="6149" name="Прямоугольник 2">
            <a:extLst>
              <a:ext uri="{FF2B5EF4-FFF2-40B4-BE49-F238E27FC236}">
                <a16:creationId xmlns:a16="http://schemas.microsoft.com/office/drawing/2014/main" xmlns="" id="{CBDD76FA-EF2D-4DC5-AD5A-1621CD3DA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6221413"/>
            <a:ext cx="1897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Белгород,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D88E2E0B-7048-4A45-82BE-C5FA58BB5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955675"/>
          </a:xfrm>
        </p:spPr>
        <p:txBody>
          <a:bodyPr/>
          <a:lstStyle/>
          <a:p>
            <a:pPr eaLnBrk="1" hangingPunct="1"/>
            <a:r>
              <a:rPr lang="ru-RU" altLang="ru-RU" sz="3600">
                <a:ln>
                  <a:noFill/>
                </a:ln>
                <a:latin typeface="Times New Roman" panose="02020603050405020304" pitchFamily="18" charset="0"/>
              </a:rPr>
              <a:t>Оценка риска</a:t>
            </a:r>
            <a:endParaRPr lang="ru-RU" altLang="ru-RU" sz="3600">
              <a:ln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368" name="Google Shape;210;p22">
            <a:extLst>
              <a:ext uri="{FF2B5EF4-FFF2-40B4-BE49-F238E27FC236}">
                <a16:creationId xmlns:a16="http://schemas.microsoft.com/office/drawing/2014/main" xmlns="" id="{90967139-8964-4F42-B554-2991BD1465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7450" y="1268413"/>
          <a:ext cx="676910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4" name="Рисунок 2">
            <a:extLst>
              <a:ext uri="{FF2B5EF4-FFF2-40B4-BE49-F238E27FC236}">
                <a16:creationId xmlns:a16="http://schemas.microsoft.com/office/drawing/2014/main" xmlns="" id="{CD918EA6-DE92-469A-9CCE-1EC0257BB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4221163"/>
            <a:ext cx="341312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5" name="Rectangle 72">
            <a:extLst>
              <a:ext uri="{FF2B5EF4-FFF2-40B4-BE49-F238E27FC236}">
                <a16:creationId xmlns:a16="http://schemas.microsoft.com/office/drawing/2014/main" xmlns="" id="{6CA4EC59-B8A3-489A-9FB4-AA0699200E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2" name="Рисунок 3">
            <a:extLst>
              <a:ext uri="{FF2B5EF4-FFF2-40B4-BE49-F238E27FC236}">
                <a16:creationId xmlns:a16="http://schemas.microsoft.com/office/drawing/2014/main" xmlns="" id="{6713CB51-3C67-4AC3-8A4E-D55C7AF52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2" r="21348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Freeform 15">
            <a:extLst>
              <a:ext uri="{FF2B5EF4-FFF2-40B4-BE49-F238E27FC236}">
                <a16:creationId xmlns:a16="http://schemas.microsoft.com/office/drawing/2014/main" xmlns="" id="{1143E968-E203-496D-A1AD-2EA10AB3E7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2254251" y="-16933"/>
            <a:ext cx="6915150" cy="6891867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  <a:gd name="connsiteX0" fmla="*/ 8382001 w 10295468"/>
              <a:gd name="connsiteY0" fmla="*/ 8466 h 6883400"/>
              <a:gd name="connsiteX1" fmla="*/ 7738534 w 10295468"/>
              <a:gd name="connsiteY1" fmla="*/ 2573866 h 6883400"/>
              <a:gd name="connsiteX2" fmla="*/ 10295468 w 10295468"/>
              <a:gd name="connsiteY2" fmla="*/ 6874933 h 6883400"/>
              <a:gd name="connsiteX3" fmla="*/ 2954868 w 10295468"/>
              <a:gd name="connsiteY3" fmla="*/ 6883400 h 6883400"/>
              <a:gd name="connsiteX4" fmla="*/ 0 w 10295468"/>
              <a:gd name="connsiteY4" fmla="*/ 0 h 6883400"/>
              <a:gd name="connsiteX5" fmla="*/ 8382001 w 10295468"/>
              <a:gd name="connsiteY5" fmla="*/ 8466 h 6883400"/>
              <a:gd name="connsiteX0" fmla="*/ 8382001 w 10295468"/>
              <a:gd name="connsiteY0" fmla="*/ 8466 h 6891867"/>
              <a:gd name="connsiteX1" fmla="*/ 7738534 w 10295468"/>
              <a:gd name="connsiteY1" fmla="*/ 2573866 h 6891867"/>
              <a:gd name="connsiteX2" fmla="*/ 10295468 w 10295468"/>
              <a:gd name="connsiteY2" fmla="*/ 6874933 h 6891867"/>
              <a:gd name="connsiteX3" fmla="*/ 16935 w 10295468"/>
              <a:gd name="connsiteY3" fmla="*/ 6891867 h 6891867"/>
              <a:gd name="connsiteX4" fmla="*/ 0 w 10295468"/>
              <a:gd name="connsiteY4" fmla="*/ 0 h 6891867"/>
              <a:gd name="connsiteX5" fmla="*/ 8382001 w 10295468"/>
              <a:gd name="connsiteY5" fmla="*/ 8466 h 6891867"/>
              <a:gd name="connsiteX0" fmla="*/ 8382001 w 8382001"/>
              <a:gd name="connsiteY0" fmla="*/ 8466 h 6891867"/>
              <a:gd name="connsiteX1" fmla="*/ 7738534 w 8382001"/>
              <a:gd name="connsiteY1" fmla="*/ 2573866 h 6891867"/>
              <a:gd name="connsiteX2" fmla="*/ 7340602 w 8382001"/>
              <a:gd name="connsiteY2" fmla="*/ 6883400 h 6891867"/>
              <a:gd name="connsiteX3" fmla="*/ 16935 w 8382001"/>
              <a:gd name="connsiteY3" fmla="*/ 6891867 h 6891867"/>
              <a:gd name="connsiteX4" fmla="*/ 0 w 8382001"/>
              <a:gd name="connsiteY4" fmla="*/ 0 h 6891867"/>
              <a:gd name="connsiteX5" fmla="*/ 8382001 w 8382001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340602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298269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0" h="6891867">
                <a:moveTo>
                  <a:pt x="8382001" y="8466"/>
                </a:moveTo>
                <a:lnTo>
                  <a:pt x="9220200" y="5350932"/>
                </a:lnTo>
                <a:lnTo>
                  <a:pt x="7298269" y="6883400"/>
                </a:lnTo>
                <a:lnTo>
                  <a:pt x="16935" y="6891867"/>
                </a:lnTo>
                <a:lnTo>
                  <a:pt x="0" y="0"/>
                </a:lnTo>
                <a:lnTo>
                  <a:pt x="8382001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BB3444A-472E-400E-81D0-7CCDEEECC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70459" y="0"/>
            <a:ext cx="1827609" cy="6858001"/>
            <a:chOff x="1320800" y="0"/>
            <a:chExt cx="2436813" cy="6858001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xmlns="" id="{B7E64D84-2392-46A1-99D2-C8FC063F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xmlns="" id="{89352A95-1C82-4A0D-9B20-8AC7280C7A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xmlns="" id="{81B60E48-D617-4CF1-8900-497D491424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416" name="Freeform 9">
              <a:extLst>
                <a:ext uri="{FF2B5EF4-FFF2-40B4-BE49-F238E27FC236}">
                  <a16:creationId xmlns:a16="http://schemas.microsoft.com/office/drawing/2014/main" xmlns="" id="{BFF6C14F-3347-46BB-A317-C1C12263E8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xmlns="" id="{CDD86299-6737-471C-98C5-872BDC6810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xmlns="" id="{60C6C46B-7841-473B-AC3A-9A69908AB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6AD52535-FCD0-43BE-98FD-603AF1DCF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8150" y="558800"/>
            <a:ext cx="5651500" cy="141393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</a:rPr>
              <a:t>Конкуренция</a:t>
            </a:r>
            <a:endParaRPr lang="ru-RU" altLang="ru-RU">
              <a:ln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670574-3788-41E8-A421-3C8330F8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150" y="2048933"/>
            <a:ext cx="5649117" cy="374226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/>
              <a:buNone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ТОП конкурентов:</a:t>
            </a:r>
          </a:p>
          <a:p>
            <a:pPr marL="502920" indent="-457200" eaLnBrk="1" fontAlgn="auto" hangingPunct="1">
              <a:buClr>
                <a:srgbClr val="000000"/>
              </a:buClr>
              <a:buFont typeface="+mj-lt"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 Лимон</a:t>
            </a:r>
          </a:p>
          <a:p>
            <a:pPr marL="502920" indent="-457200" eaLnBrk="1" fontAlgn="auto" hangingPunct="1">
              <a:buClr>
                <a:srgbClr val="000000"/>
              </a:buClr>
              <a:buFont typeface="+mj-lt"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Облако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eaLnBrk="1" fontAlgn="auto" hangingPunct="1">
              <a:buClr>
                <a:srgbClr val="000000"/>
              </a:buClr>
              <a:buFont typeface="+mj-lt"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Гранд</a:t>
            </a:r>
          </a:p>
          <a:p>
            <a:pPr marL="502920" indent="-457200" eaLnBrk="1" fontAlgn="auto" hangingPunct="1">
              <a:buClr>
                <a:srgbClr val="000000"/>
              </a:buClr>
              <a:buFont typeface="+mj-lt"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Эверест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>
            <a:extLst>
              <a:ext uri="{FF2B5EF4-FFF2-40B4-BE49-F238E27FC236}">
                <a16:creationId xmlns:a16="http://schemas.microsoft.com/office/drawing/2014/main" xmlns="" id="{08031F5A-BCE5-4A16-9821-649C6F3363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4293" y="1582327"/>
            <a:ext cx="2881312" cy="5873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rgbClr val="0066CC"/>
                </a:solidFill>
              </a:rPr>
              <a:t>Сильные стороны: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6387" name="Прямоугольник 4">
            <a:extLst>
              <a:ext uri="{FF2B5EF4-FFF2-40B4-BE49-F238E27FC236}">
                <a16:creationId xmlns:a16="http://schemas.microsoft.com/office/drawing/2014/main" xmlns="" id="{6683A18B-8599-41CC-B2F6-7B620F77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804" y="508428"/>
            <a:ext cx="619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Times New Roman" panose="02020603050405020304" pitchFamily="18" charset="0"/>
              </a:rPr>
              <a:t>Оценка внешней среды SWOT – анализ</a:t>
            </a:r>
            <a:endParaRPr lang="ru-RU" alt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Прямоугольник 6">
            <a:extLst>
              <a:ext uri="{FF2B5EF4-FFF2-40B4-BE49-F238E27FC236}">
                <a16:creationId xmlns:a16="http://schemas.microsoft.com/office/drawing/2014/main" xmlns="" id="{21EB9A35-EFF4-4CF2-B383-E5231588B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5171" y="1351855"/>
            <a:ext cx="321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rgbClr val="0066CC"/>
                </a:solidFill>
                <a:latin typeface="Arial"/>
                <a:cs typeface="Arial"/>
              </a:rPr>
              <a:t>Слабые стороны:</a:t>
            </a:r>
          </a:p>
        </p:txBody>
      </p:sp>
      <p:sp>
        <p:nvSpPr>
          <p:cNvPr id="16390" name="Содержимое 9">
            <a:extLst>
              <a:ext uri="{FF2B5EF4-FFF2-40B4-BE49-F238E27FC236}">
                <a16:creationId xmlns:a16="http://schemas.microsoft.com/office/drawing/2014/main" xmlns="" id="{82CB395B-1FC5-4703-A8B8-30D830F81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081213"/>
            <a:ext cx="4041775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перечень услуг организации по сравнению с конкурентами;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опыт в оказании данных видов услуг.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endParaRPr lang="ru-RU" altLang="ru-RU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endParaRPr lang="ru-RU" altLang="ru-RU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endParaRPr lang="ru-RU" altLang="ru-RU" sz="2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уровня  цен на рыке услуг;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r>
              <a:rPr lang="ru-RU" altLang="ru-RU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прямых конкурентов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  <a:buSzPct val="85000"/>
              <a:buFont typeface="Wingdings" panose="05000000000000000000" pitchFamily="2" charset="2"/>
              <a:buChar char="o"/>
            </a:pPr>
            <a:endParaRPr lang="ru-RU" altLang="ru-RU" sz="2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1" name="Рисунок 7">
            <a:extLst>
              <a:ext uri="{FF2B5EF4-FFF2-40B4-BE49-F238E27FC236}">
                <a16:creationId xmlns:a16="http://schemas.microsoft.com/office/drawing/2014/main" xmlns="" id="{1014C565-0574-43EC-8DD4-C43A3EAF2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380" y="3945331"/>
            <a:ext cx="1749210" cy="71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4" name="Содержимое 7">
            <a:extLst>
              <a:ext uri="{FF2B5EF4-FFF2-40B4-BE49-F238E27FC236}">
                <a16:creationId xmlns:a16="http://schemas.microsoft.com/office/drawing/2014/main" xmlns="" id="{A3E5C205-82C4-4B79-9E44-78399C36C776}"/>
              </a:ext>
            </a:extLst>
          </p:cNvPr>
          <p:cNvGraphicFramePr/>
          <p:nvPr/>
        </p:nvGraphicFramePr>
        <p:xfrm>
          <a:off x="612775" y="2081213"/>
          <a:ext cx="41433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4FEF87-534C-44C2-8DD4-B97BA1DD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Max и </a:t>
            </a:r>
            <a:r>
              <a:rPr lang="ru-RU" dirty="0" err="1"/>
              <a:t>min</a:t>
            </a:r>
            <a:r>
              <a:rPr lang="ru-RU" dirty="0"/>
              <a:t> прибыль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xmlns="" id="{92850188-E76F-464D-9C8E-9B7A05324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753192"/>
            <a:ext cx="7704667" cy="3332816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Max: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сайт-визитка, (1) электронных магазина, (1) тематический сайт, (2) тематических портала и (1) промо-сайт 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20 000*2 + 80 000 + 20 000  + 40 000 + 28 000 = 208 000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41 600 – реклама.   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16 640 – непредвиденные расходы 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149 760 – чистая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уплаты налогов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ых выплат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1287C3"/>
              </a:buClr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Min: </a:t>
            </a:r>
          </a:p>
          <a:p>
            <a:pPr>
              <a:buClr>
                <a:srgbClr val="1287C3"/>
              </a:buClr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сайт-визитка и (1) промо-сайт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20 000 + 28 000 – 48 000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них: 9 600 – реклама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3 840 – непредвиденные расходы </a:t>
            </a:r>
          </a:p>
          <a:p>
            <a:pPr>
              <a:buClr>
                <a:srgbClr val="1287C3"/>
              </a:buCl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34 560 – чистая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(без уплаты налоговых выплат).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28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4A666E40-8757-4327-BD4D-B69B08DBE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-28575"/>
            <a:ext cx="7704137" cy="1981200"/>
          </a:xfrm>
        </p:spPr>
        <p:txBody>
          <a:bodyPr/>
          <a:lstStyle/>
          <a:p>
            <a:r>
              <a:rPr lang="ru-RU" altLang="ru-RU" dirty="0">
                <a:ln>
                  <a:noFill/>
                </a:ln>
                <a:latin typeface="Times New Roman"/>
                <a:cs typeface="Times New Roman"/>
              </a:rPr>
              <a:t>Распределение финансов</a:t>
            </a:r>
            <a:endParaRPr lang="ru-RU" altLang="ru-RU" dirty="0">
              <a:ln>
                <a:noFill/>
              </a:ln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1A8B5BF-0639-4FF8-9EBE-0C71E2E3E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25164"/>
              </p:ext>
            </p:extLst>
          </p:nvPr>
        </p:nvGraphicFramePr>
        <p:xfrm>
          <a:off x="1498315" y="1592493"/>
          <a:ext cx="6932811" cy="2667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8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6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46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6584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</a:t>
                      </a:r>
                    </a:p>
                    <a:p>
                      <a:pPr lvl="0">
                        <a:buNone/>
                      </a:pPr>
                      <a:r>
                        <a:rPr lang="ru-RU" sz="1800" dirty="0"/>
                        <a:t>категории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Никита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Иван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Влад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Антон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Итог</a:t>
                      </a:r>
                    </a:p>
                  </a:txBody>
                  <a:tcPr marL="91438" marR="91438" marT="45744" marB="4574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036">
                <a:tc>
                  <a:txBody>
                    <a:bodyPr/>
                    <a:lstStyle/>
                    <a:p>
                      <a:r>
                        <a:rPr lang="ru-RU" sz="1800" dirty="0"/>
                        <a:t>Процентная ставка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30%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30%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100%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036">
                <a:tc>
                  <a:txBody>
                    <a:bodyPr/>
                    <a:lstStyle/>
                    <a:p>
                      <a:r>
                        <a:rPr lang="ru-RU" sz="1800" dirty="0"/>
                        <a:t>Реклама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036">
                <a:tc>
                  <a:txBody>
                    <a:bodyPr/>
                    <a:lstStyle/>
                    <a:p>
                      <a:r>
                        <a:rPr lang="ru-RU" sz="1800" dirty="0"/>
                        <a:t>Запас</a:t>
                      </a:r>
                    </a:p>
                    <a:p>
                      <a:pPr lvl="0">
                        <a:buNone/>
                      </a:pPr>
                      <a:r>
                        <a:rPr lang="ru-RU" sz="1800" dirty="0"/>
                        <a:t>(непредвиденные расходы)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  <a:r>
                        <a:rPr lang="en-US" sz="1800" dirty="0"/>
                        <a:t>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</a:t>
                      </a:r>
                      <a:r>
                        <a:rPr lang="en-US" sz="1800" dirty="0"/>
                        <a:t>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036">
                <a:tc>
                  <a:txBody>
                    <a:bodyPr/>
                    <a:lstStyle/>
                    <a:p>
                      <a:r>
                        <a:rPr lang="ru-RU" sz="1800" dirty="0"/>
                        <a:t>Итог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23</a:t>
                      </a:r>
                      <a:r>
                        <a:rPr lang="en-US" sz="1800" dirty="0"/>
                        <a:t>%</a:t>
                      </a:r>
                      <a:endParaRPr lang="ru-RU" sz="1800" dirty="0"/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23%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13%</a:t>
                      </a:r>
                    </a:p>
                  </a:txBody>
                  <a:tcPr marL="91438" marR="91438" marT="45744" marB="45744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72%</a:t>
                      </a:r>
                    </a:p>
                  </a:txBody>
                  <a:tcPr marL="91438" marR="91438" marT="45744" marB="4574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721CFB-35B6-417B-A22E-8A1FDA4B4884}"/>
              </a:ext>
            </a:extLst>
          </p:cNvPr>
          <p:cNvSpPr txBox="1"/>
          <p:nvPr/>
        </p:nvSpPr>
        <p:spPr>
          <a:xfrm>
            <a:off x="1325365" y="4493230"/>
            <a:ext cx="640764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Corbel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frontend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(внешняя составляющая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 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fullstack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(внешняя и серверную составляющая сайта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 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backend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(серверная часть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Никита 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руковидетель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659138C-74A1-445B-848C-3608AE871A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7DFD7409-66D7-4C9C-B528-E79EB64A4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15592" y="0"/>
            <a:ext cx="3761187" cy="6862763"/>
            <a:chOff x="2928938" y="-4763"/>
            <a:chExt cx="5014912" cy="6862763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xmlns="" id="{87990EF0-5F6F-4FE3-AA65-8968AF2DF8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xmlns="" id="{D78F7598-94C7-46E9-8B2A-CB44A0F252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xmlns="" id="{99D2CBB1-072D-4875-B7D7-CADB0ABF30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xmlns="" id="{58F600B4-EE22-4BA5-A764-9D80C335C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xmlns="" id="{1E8DAD02-2B30-48A9-ACE0-2E91930918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xmlns="" id="{F8F76B12-142C-41AF-B239-F414ABCFA2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xmlns="" id="{225F4217-4021-45A0-812B-398F9A7A93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6696" y="667808"/>
            <a:ext cx="8170607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xmlns="" id="{8E884F92-7283-4C76-BB77-1D8182364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276" y="1261872"/>
            <a:ext cx="2359152" cy="43342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altLang="ru-RU" sz="3100"/>
              <a:t>Вывод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486F4EBC-E415-40E4-A8BA-BA66F0B632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1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Прямоугольник 3">
            <a:extLst>
              <a:ext uri="{FF2B5EF4-FFF2-40B4-BE49-F238E27FC236}">
                <a16:creationId xmlns:a16="http://schemas.microsoft.com/office/drawing/2014/main" xmlns="" id="{21F28C34-F2BB-41E4-8CEA-AA53A962A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949" y="1261873"/>
            <a:ext cx="4463259" cy="44494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итоге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квалифицированные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специалисты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Веб-разработок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с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каждым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годом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становятся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все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более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востребованными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.</a:t>
            </a:r>
          </a:p>
          <a:p>
            <a:pPr algn="just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Кадровый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рынок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сейчас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пользуется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огромным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спросом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специалистами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Веб-разработок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. У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тех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профессионалов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,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которые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стоят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у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истоков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соцмедиа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,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огромные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перспективы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и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неисчислимое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количество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вариантов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карьерного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развития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. С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каждым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днем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«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стоимость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»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таких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специалистов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растет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, и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долго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еще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не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достигнет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своего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потолка</a:t>
            </a:r>
            <a:r>
              <a:rPr lang="en-US" altLang="zh-CN" sz="1700" dirty="0">
                <a:latin typeface="Times New Roman" panose="02020603050405020304" pitchFamily="18" charset="0"/>
                <a:ea typeface="华文楷体"/>
                <a:cs typeface="Times New Roman" panose="02020603050405020304" pitchFamily="18" charset="0"/>
              </a:rPr>
              <a:t>.</a:t>
            </a:r>
          </a:p>
          <a:p>
            <a:pPr algn="just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altLang="zh-C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Рисунок 4">
            <a:extLst>
              <a:ext uri="{FF2B5EF4-FFF2-40B4-BE49-F238E27FC236}">
                <a16:creationId xmlns:a16="http://schemas.microsoft.com/office/drawing/2014/main" xmlns="" id="{5247404A-CCA5-4A38-9B8A-B68EF79659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7" r="30281"/>
          <a:stretch/>
        </p:blipFill>
        <p:spPr bwMode="auto"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Объект 2">
            <a:extLst>
              <a:ext uri="{FF2B5EF4-FFF2-40B4-BE49-F238E27FC236}">
                <a16:creationId xmlns:a16="http://schemas.microsoft.com/office/drawing/2014/main" xmlns="" id="{A8C7DDD4-5840-481F-A286-D038DDA9D5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5341" y="2333297"/>
            <a:ext cx="3630007" cy="384366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000" dirty="0">
                <a:latin typeface="Times New Roman"/>
                <a:cs typeface="Times New Roman"/>
              </a:rPr>
              <a:t>Спасибо за внимание</a:t>
            </a:r>
            <a:r>
              <a:rPr lang="ru-RU" altLang="ru-RU" sz="1700" dirty="0">
                <a:latin typeface="Times New Roman"/>
                <a:cs typeface="Times New Roman"/>
              </a:rPr>
              <a:t>. </a:t>
            </a:r>
            <a:endParaRPr lang="ru-RU" altLang="ru-RU" sz="17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659138C-74A1-445B-848C-3608AE871A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7DFD7409-66D7-4C9C-B528-E79EB64A4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15592" y="0"/>
            <a:ext cx="3761187" cy="6862763"/>
            <a:chOff x="2928938" y="-4763"/>
            <a:chExt cx="5014912" cy="6862763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xmlns="" id="{87990EF0-5F6F-4FE3-AA65-8968AF2DF8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xmlns="" id="{D78F7598-94C7-46E9-8B2A-CB44A0F252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xmlns="" id="{99D2CBB1-072D-4875-B7D7-CADB0ABF30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xmlns="" id="{58F600B4-EE22-4BA5-A764-9D80C335C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xmlns="" id="{1E8DAD02-2B30-48A9-ACE0-2E91930918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xmlns="" id="{F8F76B12-142C-41AF-B239-F414ABCFA2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xmlns="" id="{225F4217-4021-45A0-812B-398F9A7A93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6696" y="667808"/>
            <a:ext cx="8170607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xmlns="" id="{5D8D54FD-1D3C-4026-ACAC-8C9553344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276" y="1261872"/>
            <a:ext cx="2359152" cy="4334256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3100">
                <a:ln>
                  <a:noFill/>
                </a:ln>
                <a:latin typeface="Times New Roman" panose="02020603050405020304" pitchFamily="18" charset="0"/>
              </a:rPr>
              <a:t>Резюме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486F4EBC-E415-40E4-A8BA-BA66F0B632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1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Объект 2">
            <a:extLst>
              <a:ext uri="{FF2B5EF4-FFF2-40B4-BE49-F238E27FC236}">
                <a16:creationId xmlns:a16="http://schemas.microsoft.com/office/drawing/2014/main" xmlns="" id="{B8A143D7-AE54-4FE1-921A-0E95BDF2F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5949" y="1261873"/>
            <a:ext cx="4463259" cy="4449422"/>
          </a:xfrm>
        </p:spPr>
        <p:txBody>
          <a:bodyPr>
            <a:normAutofit/>
          </a:bodyPr>
          <a:lstStyle/>
          <a:p>
            <a:pPr marL="0" indent="45720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7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В современном мире любое, даже не очень большое предприятие пытается продвигать свою продукцию путем распространения ее через сеть интернет с помощью собственных,  так называемых, интернет сайтов. </a:t>
            </a:r>
          </a:p>
          <a:p>
            <a:pPr marL="0" indent="45720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7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Рынок таких услуг, как создание собственных интернет порталов для различных предприятий, невелик, а перспектива спроса на него довольно значительная. </a:t>
            </a:r>
          </a:p>
          <a:p>
            <a:pPr marL="0" indent="45720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700" dirty="0">
              <a:latin typeface="Times New Roman" panose="02020603050405020304" pitchFamily="18" charset="0"/>
            </a:endParaRPr>
          </a:p>
          <a:p>
            <a:pPr marL="0" indent="457200" eaLnBrk="1" hangingPunct="1">
              <a:spcBef>
                <a:spcPct val="0"/>
              </a:spcBef>
            </a:pPr>
            <a:endParaRPr lang="ru-RU" altLang="ru-RU" sz="1700" dirty="0">
              <a:latin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xmlns="" id="{B9B6BC2E-53AE-406C-8562-A853FEE18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738" y="-3175"/>
            <a:ext cx="8964612" cy="1362075"/>
          </a:xfrm>
        </p:spPr>
        <p:txBody>
          <a:bodyPr/>
          <a:lstStyle/>
          <a:p>
            <a:pPr eaLnBrk="1" hangingPunct="1"/>
            <a:r>
              <a:rPr lang="ru-RU" altLang="ru-RU">
                <a:ln>
                  <a:noFill/>
                </a:ln>
                <a:latin typeface="Times New Roman" panose="02020603050405020304" pitchFamily="18" charset="0"/>
              </a:rPr>
              <a:t>Актуальность бизнес-плана:</a:t>
            </a:r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xmlns="" id="{F73107A7-3F44-47FE-8D35-6D114569E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9775" y="1098550"/>
            <a:ext cx="8174038" cy="3706813"/>
          </a:xfrm>
        </p:spPr>
        <p:txBody>
          <a:bodyPr/>
          <a:lstStyle/>
          <a:p>
            <a:pPr marL="0" indent="457200" algn="just"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altLang="zh-CN" sz="2200" dirty="0">
                <a:latin typeface="Times New Roman" panose="02020603050405020304" pitchFamily="18" charset="0"/>
                <a:cs typeface="华文楷体" panose="02010600040101010101" pitchFamily="2" charset="-122"/>
              </a:rPr>
              <a:t>В современном обществе актуальность интернет-сайта – один из основных факторов его успешного продвижения. Многие из тех веб-ресурсов, которые живут на просторах интернета, не оправдывают ожиданий своих владельцев, что случается довольно часто и является сильно неприятным обстоятельством - не возвращают средств, которые были вложены в создание и продвижение. Мы </a:t>
            </a:r>
            <a:r>
              <a:rPr lang="ru-RU" altLang="zh-CN" sz="2200" dirty="0" smtClean="0">
                <a:latin typeface="Times New Roman" panose="02020603050405020304" pitchFamily="18" charset="0"/>
                <a:cs typeface="华文楷体" panose="02010600040101010101" pitchFamily="2" charset="-122"/>
              </a:rPr>
              <a:t>– </a:t>
            </a:r>
            <a:r>
              <a:rPr lang="ru-RU" altLang="zh-CN" sz="2200" dirty="0">
                <a:latin typeface="Times New Roman" panose="02020603050405020304" pitchFamily="18" charset="0"/>
                <a:cs typeface="华文楷体" panose="02010600040101010101" pitchFamily="2" charset="-122"/>
              </a:rPr>
              <a:t>работаем над каждым из критериев, по которым можно судить не только об актуальности, но и о качестве ресурса.</a:t>
            </a:r>
            <a:endParaRPr lang="ru-RU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Рисунок 4">
            <a:extLst>
              <a:ext uri="{FF2B5EF4-FFF2-40B4-BE49-F238E27FC236}">
                <a16:creationId xmlns:a16="http://schemas.microsoft.com/office/drawing/2014/main" xmlns="" id="{22597C7F-3996-403E-899C-BAFB990E2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08575"/>
            <a:ext cx="2524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5">
            <a:extLst>
              <a:ext uri="{FF2B5EF4-FFF2-40B4-BE49-F238E27FC236}">
                <a16:creationId xmlns:a16="http://schemas.microsoft.com/office/drawing/2014/main" xmlns="" id="{6A21A01D-5B3D-4C9C-AC65-35B261AFF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5048250"/>
            <a:ext cx="27130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6">
            <a:extLst>
              <a:ext uri="{FF2B5EF4-FFF2-40B4-BE49-F238E27FC236}">
                <a16:creationId xmlns:a16="http://schemas.microsoft.com/office/drawing/2014/main" xmlns="" id="{8D68006A-F565-4C3F-9EA2-8762393A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3" y="4930775"/>
            <a:ext cx="33591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Рисунок 7">
            <a:extLst>
              <a:ext uri="{FF2B5EF4-FFF2-40B4-BE49-F238E27FC236}">
                <a16:creationId xmlns:a16="http://schemas.microsoft.com/office/drawing/2014/main" xmlns="" id="{34BAAB49-257E-4361-8AE8-5EDDDC893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5627688"/>
            <a:ext cx="30130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xmlns="" id="{2FCD9B94-D70B-4446-85E5-ACD3904289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xmlns="" id="{BE964175-35B4-410F-B722-12AE7053D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0" y="639099"/>
            <a:ext cx="2735620" cy="4965833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>
                <a:ln>
                  <a:noFill/>
                </a:ln>
              </a:rPr>
              <a:t>Описание услуг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xmlns="" id="{3378FF8B-3743-48E1-88E3-F4CADB3DEC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1406171"/>
            <a:ext cx="0" cy="343168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8" name="Объект 2">
            <a:extLst>
              <a:ext uri="{FF2B5EF4-FFF2-40B4-BE49-F238E27FC236}">
                <a16:creationId xmlns:a16="http://schemas.microsoft.com/office/drawing/2014/main" xmlns="" id="{AC91B572-E3AE-4713-93FA-67411388A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933290"/>
              </p:ext>
            </p:extLst>
          </p:nvPr>
        </p:nvGraphicFramePr>
        <p:xfrm>
          <a:off x="3734953" y="639099"/>
          <a:ext cx="4943510" cy="4965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xmlns="" id="{4ACFD3E1-8108-41E1-8CF7-261D76AD3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100138"/>
          </a:xfrm>
        </p:spPr>
        <p:txBody>
          <a:bodyPr/>
          <a:lstStyle/>
          <a:p>
            <a:pPr eaLnBrk="1" hangingPunct="1"/>
            <a:r>
              <a:rPr lang="ru-RU" altLang="ru-RU">
                <a:ln>
                  <a:noFill/>
                </a:ln>
                <a:latin typeface="Times New Roman" panose="02020603050405020304" pitchFamily="18" charset="0"/>
              </a:rPr>
              <a:t>Описание компании</a:t>
            </a:r>
          </a:p>
        </p:txBody>
      </p:sp>
      <p:sp>
        <p:nvSpPr>
          <p:cNvPr id="10243" name="Объект 2">
            <a:extLst>
              <a:ext uri="{FF2B5EF4-FFF2-40B4-BE49-F238E27FC236}">
                <a16:creationId xmlns:a16="http://schemas.microsoft.com/office/drawing/2014/main" xmlns="" id="{0FA85E0E-70AC-4C43-934D-A92EC4DA86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6975" y="1557338"/>
            <a:ext cx="7880350" cy="2879725"/>
          </a:xfrm>
        </p:spPr>
        <p:txBody>
          <a:bodyPr/>
          <a:lstStyle/>
          <a:p>
            <a:pPr eaLnBrk="1" hangingPunct="1">
              <a:buClrTx/>
            </a:pPr>
            <a:r>
              <a:rPr lang="ru-RU" altLang="ru-RU" b="1" dirty="0">
                <a:latin typeface="Times New Roman"/>
                <a:cs typeface="Times New Roman"/>
              </a:rPr>
              <a:t>Организация:</a:t>
            </a:r>
            <a:r>
              <a:rPr lang="ru-RU" altLang="ru-RU" dirty="0">
                <a:latin typeface="Times New Roman"/>
                <a:cs typeface="Times New Roman"/>
              </a:rPr>
              <a:t> </a:t>
            </a:r>
            <a:r>
              <a:rPr lang="en-US" altLang="ru-RU" dirty="0" err="1" smtClean="0">
                <a:latin typeface="Times New Roman"/>
                <a:cs typeface="Times New Roman"/>
              </a:rPr>
              <a:t>Bna</a:t>
            </a:r>
            <a:r>
              <a:rPr lang="en-US" altLang="ru-RU" dirty="0" smtClean="0">
                <a:latin typeface="Times New Roman"/>
                <a:cs typeface="Times New Roman"/>
              </a:rPr>
              <a:t>-technology.</a:t>
            </a:r>
            <a:endParaRPr lang="ru-RU" altLang="ru-RU" dirty="0">
              <a:latin typeface="Times New Roman"/>
              <a:cs typeface="Times New Roman"/>
            </a:endParaRPr>
          </a:p>
          <a:p>
            <a:pPr>
              <a:buClrTx/>
            </a:pPr>
            <a:r>
              <a:rPr lang="ru-RU" altLang="ru-RU" b="1" dirty="0">
                <a:latin typeface="Times New Roman"/>
                <a:cs typeface="Times New Roman"/>
              </a:rPr>
              <a:t>Сфера деятельности:</a:t>
            </a:r>
            <a:r>
              <a:rPr lang="ru-RU" altLang="ru-RU" dirty="0">
                <a:latin typeface="Times New Roman"/>
                <a:cs typeface="Times New Roman"/>
              </a:rPr>
              <a:t> предоставление услуг интернет-маркетинга. Главным продуктом которого, является сайт</a:t>
            </a:r>
            <a:r>
              <a:rPr lang="ru-RU" altLang="ru-RU" dirty="0" smtClean="0">
                <a:latin typeface="Times New Roman"/>
                <a:cs typeface="Times New Roman"/>
              </a:rPr>
              <a:t>.</a:t>
            </a:r>
            <a:r>
              <a:rPr lang="en-US" altLang="ru-RU" dirty="0">
                <a:latin typeface="Times New Roman"/>
                <a:cs typeface="Times New Roman"/>
              </a:rPr>
              <a:t> </a:t>
            </a:r>
            <a:r>
              <a:rPr lang="ru-RU" altLang="ru-RU" dirty="0" smtClean="0">
                <a:latin typeface="Times New Roman"/>
                <a:cs typeface="Times New Roman"/>
              </a:rPr>
              <a:t>Моими работниками являются студенты, которые являются совершеннолетними, то есть достигли возраста 18 лет. </a:t>
            </a:r>
            <a:endParaRPr lang="ru-RU" altLang="ru-RU" dirty="0">
              <a:latin typeface="Times New Roman"/>
              <a:cs typeface="Times New Roman"/>
            </a:endParaRPr>
          </a:p>
          <a:p>
            <a:pPr eaLnBrk="1" hangingPunct="1"/>
            <a:endParaRPr lang="ru-RU" altLang="ru-RU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6CA4EC59-B8A3-489A-9FB4-AA0699200E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5">
            <a:extLst>
              <a:ext uri="{FF2B5EF4-FFF2-40B4-BE49-F238E27FC236}">
                <a16:creationId xmlns:a16="http://schemas.microsoft.com/office/drawing/2014/main" xmlns="" id="{1143E968-E203-496D-A1AD-2EA10AB3E7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2254251" y="-16933"/>
            <a:ext cx="6915150" cy="6891867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  <a:gd name="connsiteX0" fmla="*/ 8382001 w 10295468"/>
              <a:gd name="connsiteY0" fmla="*/ 8466 h 6883400"/>
              <a:gd name="connsiteX1" fmla="*/ 7738534 w 10295468"/>
              <a:gd name="connsiteY1" fmla="*/ 2573866 h 6883400"/>
              <a:gd name="connsiteX2" fmla="*/ 10295468 w 10295468"/>
              <a:gd name="connsiteY2" fmla="*/ 6874933 h 6883400"/>
              <a:gd name="connsiteX3" fmla="*/ 2954868 w 10295468"/>
              <a:gd name="connsiteY3" fmla="*/ 6883400 h 6883400"/>
              <a:gd name="connsiteX4" fmla="*/ 0 w 10295468"/>
              <a:gd name="connsiteY4" fmla="*/ 0 h 6883400"/>
              <a:gd name="connsiteX5" fmla="*/ 8382001 w 10295468"/>
              <a:gd name="connsiteY5" fmla="*/ 8466 h 6883400"/>
              <a:gd name="connsiteX0" fmla="*/ 8382001 w 10295468"/>
              <a:gd name="connsiteY0" fmla="*/ 8466 h 6891867"/>
              <a:gd name="connsiteX1" fmla="*/ 7738534 w 10295468"/>
              <a:gd name="connsiteY1" fmla="*/ 2573866 h 6891867"/>
              <a:gd name="connsiteX2" fmla="*/ 10295468 w 10295468"/>
              <a:gd name="connsiteY2" fmla="*/ 6874933 h 6891867"/>
              <a:gd name="connsiteX3" fmla="*/ 16935 w 10295468"/>
              <a:gd name="connsiteY3" fmla="*/ 6891867 h 6891867"/>
              <a:gd name="connsiteX4" fmla="*/ 0 w 10295468"/>
              <a:gd name="connsiteY4" fmla="*/ 0 h 6891867"/>
              <a:gd name="connsiteX5" fmla="*/ 8382001 w 10295468"/>
              <a:gd name="connsiteY5" fmla="*/ 8466 h 6891867"/>
              <a:gd name="connsiteX0" fmla="*/ 8382001 w 8382001"/>
              <a:gd name="connsiteY0" fmla="*/ 8466 h 6891867"/>
              <a:gd name="connsiteX1" fmla="*/ 7738534 w 8382001"/>
              <a:gd name="connsiteY1" fmla="*/ 2573866 h 6891867"/>
              <a:gd name="connsiteX2" fmla="*/ 7340602 w 8382001"/>
              <a:gd name="connsiteY2" fmla="*/ 6883400 h 6891867"/>
              <a:gd name="connsiteX3" fmla="*/ 16935 w 8382001"/>
              <a:gd name="connsiteY3" fmla="*/ 6891867 h 6891867"/>
              <a:gd name="connsiteX4" fmla="*/ 0 w 8382001"/>
              <a:gd name="connsiteY4" fmla="*/ 0 h 6891867"/>
              <a:gd name="connsiteX5" fmla="*/ 8382001 w 8382001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340602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298269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0" h="6891867">
                <a:moveTo>
                  <a:pt x="8382001" y="8466"/>
                </a:moveTo>
                <a:lnTo>
                  <a:pt x="9220200" y="5350932"/>
                </a:lnTo>
                <a:lnTo>
                  <a:pt x="7298269" y="6883400"/>
                </a:lnTo>
                <a:lnTo>
                  <a:pt x="16935" y="6891867"/>
                </a:lnTo>
                <a:lnTo>
                  <a:pt x="0" y="0"/>
                </a:lnTo>
                <a:lnTo>
                  <a:pt x="8382001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BB3444A-472E-400E-81D0-7CCDEEECC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70459" y="0"/>
            <a:ext cx="1827609" cy="6858001"/>
            <a:chOff x="1320800" y="0"/>
            <a:chExt cx="2436813" cy="6858001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xmlns="" id="{B7E64D84-2392-46A1-99D2-C8FC063F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xmlns="" id="{89352A95-1C82-4A0D-9B20-8AC7280C7A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xmlns="" id="{81B60E48-D617-4CF1-8900-497D491424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xmlns="" id="{BFF6C14F-3347-46BB-A317-C1C12263E8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xmlns="" id="{CDD86299-6737-471C-98C5-872BDC6810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xmlns="" id="{60C6C46B-7841-473B-AC3A-9A69908AB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xmlns="" id="{4F1A09A4-035F-4FC5-8B5D-A42AA53E9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8150" y="558800"/>
            <a:ext cx="5651500" cy="141393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</a:rPr>
              <a:t>Административный план</a:t>
            </a:r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xmlns="" id="{07C31ADB-8F34-46AE-9227-E29E1EFC71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78150" y="2048933"/>
            <a:ext cx="5649117" cy="3742267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ru-RU" altLang="ru-RU" dirty="0">
                <a:solidFill>
                  <a:schemeClr val="bg1"/>
                </a:solidFill>
                <a:latin typeface="Times New Roman"/>
                <a:cs typeface="Times New Roman"/>
              </a:rPr>
              <a:t>Кадровое обеспечение:</a:t>
            </a:r>
          </a:p>
          <a:p>
            <a:pPr marL="0" indent="0">
              <a:buClr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Times New Roman"/>
                <a:cs typeface="Times New Roman"/>
              </a:rPr>
              <a:t>- </a:t>
            </a:r>
            <a:r>
              <a:rPr lang="ru-RU" altLang="ru-RU" dirty="0" smtClean="0">
                <a:solidFill>
                  <a:schemeClr val="bg1"/>
                </a:solidFill>
                <a:latin typeface="Times New Roman"/>
                <a:cs typeface="Times New Roman"/>
              </a:rPr>
              <a:t>Рабочий персонал </a:t>
            </a:r>
            <a:r>
              <a:rPr lang="ru-RU" altLang="ru-RU" dirty="0">
                <a:solidFill>
                  <a:schemeClr val="bg1"/>
                </a:solidFill>
                <a:latin typeface="Times New Roman"/>
                <a:cs typeface="Times New Roman"/>
              </a:rPr>
              <a:t>– 4 человека</a:t>
            </a:r>
          </a:p>
          <a:p>
            <a:pPr>
              <a:buClr>
                <a:srgbClr val="30ACEC">
                  <a:lumMod val="75000"/>
                </a:srgbClr>
              </a:buClr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Times New Roman"/>
                <a:cs typeface="Times New Roman"/>
              </a:rPr>
              <a:t>- </a:t>
            </a:r>
            <a:r>
              <a:rPr lang="ru-RU" altLang="ru-RU" dirty="0" smtClean="0">
                <a:solidFill>
                  <a:schemeClr val="bg1"/>
                </a:solidFill>
                <a:latin typeface="Times New Roman"/>
                <a:cs typeface="Times New Roman"/>
              </a:rPr>
              <a:t>Режим </a:t>
            </a:r>
            <a:r>
              <a:rPr lang="ru-RU" altLang="ru-RU" dirty="0">
                <a:solidFill>
                  <a:schemeClr val="bg1"/>
                </a:solidFill>
                <a:latin typeface="Times New Roman"/>
                <a:cs typeface="Times New Roman"/>
              </a:rPr>
              <a:t>работы – 5 дней с 14:00 до 20:00 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bg1"/>
                </a:solidFill>
                <a:latin typeface="Times New Roman"/>
                <a:cs typeface="Times New Roman"/>
              </a:rPr>
              <a:t>В месяц - </a:t>
            </a:r>
            <a:r>
              <a:rPr lang="ru-RU" altLang="ru-RU" dirty="0" smtClean="0">
                <a:solidFill>
                  <a:schemeClr val="bg1"/>
                </a:solidFill>
                <a:latin typeface="Times New Roman"/>
                <a:cs typeface="Times New Roman"/>
              </a:rPr>
              <a:t>21 рабочий день. </a:t>
            </a:r>
            <a:endParaRPr lang="ru-RU" altLang="ru-RU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eaLnBrk="1" hangingPunct="1">
              <a:buClrTx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3064BBBB-144B-431B-B3B3-0E3716354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3405" y="856"/>
            <a:ext cx="7306739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>
                <a:ln>
                  <a:noFill/>
                </a:ln>
                <a:latin typeface="Times New Roman" panose="02020603050405020304" pitchFamily="18" charset="0"/>
              </a:rPr>
              <a:t>Ценообразование</a:t>
            </a:r>
          </a:p>
        </p:txBody>
      </p:sp>
      <p:graphicFrame>
        <p:nvGraphicFramePr>
          <p:cNvPr id="13315" name="Замещающее содержимое 13314">
            <a:extLst>
              <a:ext uri="{FF2B5EF4-FFF2-40B4-BE49-F238E27FC236}">
                <a16:creationId xmlns:a16="http://schemas.microsoft.com/office/drawing/2014/main" xmlns="" id="{1DF77223-2408-43E2-8167-1A4112FD8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598146"/>
              </p:ext>
            </p:extLst>
          </p:nvPr>
        </p:nvGraphicFramePr>
        <p:xfrm>
          <a:off x="1763730" y="1943528"/>
          <a:ext cx="6508832" cy="3541648"/>
        </p:xfrm>
        <a:graphic>
          <a:graphicData uri="http://schemas.openxmlformats.org/drawingml/2006/table">
            <a:tbl>
              <a:tblPr firstRow="1" bandRow="1"/>
              <a:tblGrid>
                <a:gridCol w="2722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7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87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161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Цена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Срок разработки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14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Сайт-визитка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000 </a:t>
                      </a:r>
                      <a:r>
                        <a:rPr sz="19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руб</a:t>
                      </a:r>
                      <a:endParaRPr lang="ru-RU" altLang="en-US" sz="1900" dirty="0" err="1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 5 – 7 дней</a:t>
                      </a:r>
                      <a:endParaRPr lang="ru-RU" altLang="en-US" sz="19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51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Электронный магазин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80 000 </a:t>
                      </a:r>
                      <a:r>
                        <a:rPr lang="ru-RU" sz="19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руб</a:t>
                      </a:r>
                      <a:endParaRPr lang="ru-RU" altLang="en-US" sz="1900" dirty="0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1-1,5 месяца</a:t>
                      </a:r>
                      <a:endParaRPr lang="ru-RU" altLang="en-US" sz="1900" dirty="0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09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Тематический сайт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20 000 </a:t>
                      </a:r>
                      <a:r>
                        <a:rPr sz="19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руб</a:t>
                      </a:r>
                      <a:endParaRPr lang="ru-RU" altLang="en-US" sz="1900" dirty="0" err="1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 – 7 дней</a:t>
                      </a:r>
                      <a:endParaRPr lang="ru-RU" sz="19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438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Тематический портал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40 </a:t>
                      </a:r>
                      <a:r>
                        <a:rPr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000 </a:t>
                      </a:r>
                      <a:r>
                        <a:rPr sz="19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руб</a:t>
                      </a:r>
                      <a:endParaRPr lang="ru-RU" altLang="en-US" sz="1900" dirty="0" err="1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2 - 3 недели</a:t>
                      </a:r>
                      <a:endParaRPr lang="ru-RU" altLang="en-US" sz="1900" dirty="0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89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Промо-сайт</a:t>
                      </a:r>
                      <a:endParaRPr lang="ru-RU" altLang="en-US" sz="1900" b="1" dirty="0">
                        <a:solidFill>
                          <a:srgbClr val="FFFFFF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28 </a:t>
                      </a:r>
                      <a:r>
                        <a:rPr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000 </a:t>
                      </a:r>
                      <a:r>
                        <a:rPr sz="19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руб</a:t>
                      </a:r>
                      <a:endParaRPr lang="ru-RU" altLang="en-US" sz="1900" dirty="0" err="1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 недели</a:t>
                      </a:r>
                      <a:endParaRPr lang="ru-RU" altLang="en-US" sz="1900" dirty="0">
                        <a:solidFill>
                          <a:srgbClr val="000000"/>
                        </a:solidFill>
                        <a:latin typeface="Times New Roman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7" name="Rectangle 139">
            <a:extLst>
              <a:ext uri="{FF2B5EF4-FFF2-40B4-BE49-F238E27FC236}">
                <a16:creationId xmlns:a16="http://schemas.microsoft.com/office/drawing/2014/main" xmlns="" id="{6CA4EC59-B8A3-489A-9FB4-AA0699200E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2" name="Рисунок 3">
            <a:extLst>
              <a:ext uri="{FF2B5EF4-FFF2-40B4-BE49-F238E27FC236}">
                <a16:creationId xmlns:a16="http://schemas.microsoft.com/office/drawing/2014/main" xmlns="" id="{E0664146-3144-480B-911B-FFB9B65C44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2" r="15702" b="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Freeform 15">
            <a:extLst>
              <a:ext uri="{FF2B5EF4-FFF2-40B4-BE49-F238E27FC236}">
                <a16:creationId xmlns:a16="http://schemas.microsoft.com/office/drawing/2014/main" xmlns="" id="{1143E968-E203-496D-A1AD-2EA10AB3E7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2254251" y="-16933"/>
            <a:ext cx="6915150" cy="6891867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  <a:gd name="connsiteX0" fmla="*/ 8382001 w 10295468"/>
              <a:gd name="connsiteY0" fmla="*/ 8466 h 6883400"/>
              <a:gd name="connsiteX1" fmla="*/ 7738534 w 10295468"/>
              <a:gd name="connsiteY1" fmla="*/ 2573866 h 6883400"/>
              <a:gd name="connsiteX2" fmla="*/ 10295468 w 10295468"/>
              <a:gd name="connsiteY2" fmla="*/ 6874933 h 6883400"/>
              <a:gd name="connsiteX3" fmla="*/ 2954868 w 10295468"/>
              <a:gd name="connsiteY3" fmla="*/ 6883400 h 6883400"/>
              <a:gd name="connsiteX4" fmla="*/ 0 w 10295468"/>
              <a:gd name="connsiteY4" fmla="*/ 0 h 6883400"/>
              <a:gd name="connsiteX5" fmla="*/ 8382001 w 10295468"/>
              <a:gd name="connsiteY5" fmla="*/ 8466 h 6883400"/>
              <a:gd name="connsiteX0" fmla="*/ 8382001 w 10295468"/>
              <a:gd name="connsiteY0" fmla="*/ 8466 h 6891867"/>
              <a:gd name="connsiteX1" fmla="*/ 7738534 w 10295468"/>
              <a:gd name="connsiteY1" fmla="*/ 2573866 h 6891867"/>
              <a:gd name="connsiteX2" fmla="*/ 10295468 w 10295468"/>
              <a:gd name="connsiteY2" fmla="*/ 6874933 h 6891867"/>
              <a:gd name="connsiteX3" fmla="*/ 16935 w 10295468"/>
              <a:gd name="connsiteY3" fmla="*/ 6891867 h 6891867"/>
              <a:gd name="connsiteX4" fmla="*/ 0 w 10295468"/>
              <a:gd name="connsiteY4" fmla="*/ 0 h 6891867"/>
              <a:gd name="connsiteX5" fmla="*/ 8382001 w 10295468"/>
              <a:gd name="connsiteY5" fmla="*/ 8466 h 6891867"/>
              <a:gd name="connsiteX0" fmla="*/ 8382001 w 8382001"/>
              <a:gd name="connsiteY0" fmla="*/ 8466 h 6891867"/>
              <a:gd name="connsiteX1" fmla="*/ 7738534 w 8382001"/>
              <a:gd name="connsiteY1" fmla="*/ 2573866 h 6891867"/>
              <a:gd name="connsiteX2" fmla="*/ 7340602 w 8382001"/>
              <a:gd name="connsiteY2" fmla="*/ 6883400 h 6891867"/>
              <a:gd name="connsiteX3" fmla="*/ 16935 w 8382001"/>
              <a:gd name="connsiteY3" fmla="*/ 6891867 h 6891867"/>
              <a:gd name="connsiteX4" fmla="*/ 0 w 8382001"/>
              <a:gd name="connsiteY4" fmla="*/ 0 h 6891867"/>
              <a:gd name="connsiteX5" fmla="*/ 8382001 w 8382001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340602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  <a:gd name="connsiteX0" fmla="*/ 8382001 w 9220200"/>
              <a:gd name="connsiteY0" fmla="*/ 8466 h 6891867"/>
              <a:gd name="connsiteX1" fmla="*/ 9220200 w 9220200"/>
              <a:gd name="connsiteY1" fmla="*/ 5350932 h 6891867"/>
              <a:gd name="connsiteX2" fmla="*/ 7298269 w 9220200"/>
              <a:gd name="connsiteY2" fmla="*/ 6883400 h 6891867"/>
              <a:gd name="connsiteX3" fmla="*/ 16935 w 9220200"/>
              <a:gd name="connsiteY3" fmla="*/ 6891867 h 6891867"/>
              <a:gd name="connsiteX4" fmla="*/ 0 w 9220200"/>
              <a:gd name="connsiteY4" fmla="*/ 0 h 6891867"/>
              <a:gd name="connsiteX5" fmla="*/ 8382001 w 9220200"/>
              <a:gd name="connsiteY5" fmla="*/ 8466 h 68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0" h="6891867">
                <a:moveTo>
                  <a:pt x="8382001" y="8466"/>
                </a:moveTo>
                <a:lnTo>
                  <a:pt x="9220200" y="5350932"/>
                </a:lnTo>
                <a:lnTo>
                  <a:pt x="7298269" y="6883400"/>
                </a:lnTo>
                <a:lnTo>
                  <a:pt x="16935" y="6891867"/>
                </a:lnTo>
                <a:lnTo>
                  <a:pt x="0" y="0"/>
                </a:lnTo>
                <a:lnTo>
                  <a:pt x="8382001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FBB3444A-472E-400E-81D0-7CCDEEECC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70459" y="0"/>
            <a:ext cx="1827609" cy="6858001"/>
            <a:chOff x="1320800" y="0"/>
            <a:chExt cx="2436813" cy="6858001"/>
          </a:xfrm>
        </p:grpSpPr>
        <p:sp>
          <p:nvSpPr>
            <p:cNvPr id="145" name="Freeform 6">
              <a:extLst>
                <a:ext uri="{FF2B5EF4-FFF2-40B4-BE49-F238E27FC236}">
                  <a16:creationId xmlns:a16="http://schemas.microsoft.com/office/drawing/2014/main" xmlns="" id="{B7E64D84-2392-46A1-99D2-C8FC063F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6" name="Freeform 7">
              <a:extLst>
                <a:ext uri="{FF2B5EF4-FFF2-40B4-BE49-F238E27FC236}">
                  <a16:creationId xmlns:a16="http://schemas.microsoft.com/office/drawing/2014/main" xmlns="" id="{89352A95-1C82-4A0D-9B20-8AC7280C7A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7" name="Freeform 8">
              <a:extLst>
                <a:ext uri="{FF2B5EF4-FFF2-40B4-BE49-F238E27FC236}">
                  <a16:creationId xmlns:a16="http://schemas.microsoft.com/office/drawing/2014/main" xmlns="" id="{81B60E48-D617-4CF1-8900-497D491424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8" name="Freeform 9">
              <a:extLst>
                <a:ext uri="{FF2B5EF4-FFF2-40B4-BE49-F238E27FC236}">
                  <a16:creationId xmlns:a16="http://schemas.microsoft.com/office/drawing/2014/main" xmlns="" id="{BFF6C14F-3347-46BB-A317-C1C12263E8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9" name="Freeform 10">
              <a:extLst>
                <a:ext uri="{FF2B5EF4-FFF2-40B4-BE49-F238E27FC236}">
                  <a16:creationId xmlns:a16="http://schemas.microsoft.com/office/drawing/2014/main" xmlns="" id="{CDD86299-6737-471C-98C5-872BDC6810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0" name="Freeform 11">
              <a:extLst>
                <a:ext uri="{FF2B5EF4-FFF2-40B4-BE49-F238E27FC236}">
                  <a16:creationId xmlns:a16="http://schemas.microsoft.com/office/drawing/2014/main" xmlns="" id="{60C6C46B-7841-473B-AC3A-9A69908AB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5FAA14DC-1E09-4F09-A926-B9CA71138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8150" y="558800"/>
            <a:ext cx="5651500" cy="141393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</a:rPr>
              <a:t>Производственный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FB22C2-60AC-4CF3-B99A-581E7D442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150" y="2048933"/>
            <a:ext cx="5649117" cy="374226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Технология создания сайта: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Согласование технического задания на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дизайна сайта и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верстка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Программирование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Закачка сайта в Интернет,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сайта для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Устранение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замечаний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Поисковое продвижение и сопровождение </a:t>
            </a:r>
            <a:r>
              <a:rPr lang="ru-RU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lang="en-US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None/>
              <a:defRPr/>
            </a:pP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Используемое оборудование: </a:t>
            </a:r>
            <a:r>
              <a:rPr lang="af-ZA" altLang="x-none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 EliteDesk 800 G4 Tower PC </a:t>
            </a: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Процессор: </a:t>
            </a:r>
            <a:r>
              <a:rPr lang="af-ZA" altLang="x-none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Intel® Core™ i7-8700 CPU @ 3.20GHz 3.19GHz, 16Gb </a:t>
            </a: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ОЗУ </a:t>
            </a:r>
            <a:r>
              <a:rPr lang="af-ZA" altLang="x-none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DDR4, SSD 512 </a:t>
            </a:r>
            <a:r>
              <a:rPr lang="ru-RU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 видеокарта не хуже </a:t>
            </a:r>
            <a:r>
              <a:rPr lang="af-ZA" altLang="x-none" sz="15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GeForce 1060 </a:t>
            </a:r>
            <a:r>
              <a:rPr lang="af-ZA" altLang="x-none" sz="1500" b="1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TI.</a:t>
            </a:r>
            <a:endParaRPr lang="af-ZA" altLang="x-none" sz="1500" b="1" noProof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9DCAF823-8047-42C7-B20D-B5BA4C050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696" y="0"/>
            <a:ext cx="5339703" cy="95361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>
                <a:ln>
                  <a:noFill/>
                </a:ln>
              </a:rPr>
              <a:t>Маркетинг</a:t>
            </a:r>
          </a:p>
        </p:txBody>
      </p:sp>
      <p:graphicFrame>
        <p:nvGraphicFramePr>
          <p:cNvPr id="14339" name="Замещающее содержимое 14338">
            <a:extLst>
              <a:ext uri="{FF2B5EF4-FFF2-40B4-BE49-F238E27FC236}">
                <a16:creationId xmlns:a16="http://schemas.microsoft.com/office/drawing/2014/main" xmlns="" id="{E31AEB65-D7FF-445E-9E0B-A5E8D2CE05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13234"/>
              </p:ext>
            </p:extLst>
          </p:nvPr>
        </p:nvGraphicFramePr>
        <p:xfrm>
          <a:off x="755576" y="1700808"/>
          <a:ext cx="8294636" cy="3987981"/>
        </p:xfrm>
        <a:graphic>
          <a:graphicData uri="http://schemas.openxmlformats.org/drawingml/2006/table">
            <a:tbl>
              <a:tblPr firstRow="1" bandRow="1"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27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15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834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endParaRPr lang="ru-RU" altLang="en-US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Стимулирование сбыта</a:t>
                      </a:r>
                      <a:endParaRPr lang="ru-RU" altLang="en-US" sz="14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 с общественностью</a:t>
                      </a:r>
                      <a:endParaRPr lang="ru-RU" altLang="en-US" sz="14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851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Web-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компании</a:t>
                      </a:r>
                      <a:endParaRPr lang="ru-RU" altLang="en-US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Конкурсы, игры, розыгрыши, лотереи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материалов на web-сайте компании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837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Баннерная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текстовая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использующая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мультимедиа</a:t>
                      </a:r>
                      <a:endParaRPr lang="ru-RU" altLang="en-US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Премии, призы и подарки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материалов и новостей в СМИ Интернета, на специализированных и тематических сайтах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644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каталогах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поисковыми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системами</a:t>
                      </a:r>
                      <a:endParaRPr lang="ru-RU" altLang="en-US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Пробные образцы, демонстрационные версии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маркетинговых мероприятий с их активным освещением в Интернете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5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электронной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почты</a:t>
                      </a:r>
                      <a:endParaRPr lang="ru-RU" altLang="en-US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Купоны</a:t>
                      </a:r>
                      <a:endParaRPr lang="ru-RU" alt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конференциях</a:t>
                      </a:r>
                      <a:endParaRPr lang="ru-RU" altLang="en-US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644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в списках рассылки, конференциях и на досках объявлений</a:t>
                      </a:r>
                      <a:endParaRPr lang="ru-RU" altLang="en-US" sz="14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Скидки</a:t>
                      </a:r>
                      <a:endParaRPr lang="ru-RU" alt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5720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sz="14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Спонсорство</a:t>
                      </a:r>
                      <a:endParaRPr lang="ru-RU" alt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38</TotalTime>
  <Words>836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Corbel</vt:lpstr>
      <vt:lpstr>Georgia</vt:lpstr>
      <vt:lpstr>华文楷体</vt:lpstr>
      <vt:lpstr>Times New Roman</vt:lpstr>
      <vt:lpstr>Wingdings</vt:lpstr>
      <vt:lpstr>Parallax</vt:lpstr>
      <vt:lpstr>Бизнес-план  «Проектирование и разработка Web-ресурсов предприятия»</vt:lpstr>
      <vt:lpstr>Резюме</vt:lpstr>
      <vt:lpstr>Актуальность бизнес-плана:</vt:lpstr>
      <vt:lpstr>Описание услуг</vt:lpstr>
      <vt:lpstr>Описание компании</vt:lpstr>
      <vt:lpstr>Административный план</vt:lpstr>
      <vt:lpstr>Ценообразование</vt:lpstr>
      <vt:lpstr>Производственный план</vt:lpstr>
      <vt:lpstr>Маркетинг</vt:lpstr>
      <vt:lpstr>Оценка риска</vt:lpstr>
      <vt:lpstr>Конкуренция</vt:lpstr>
      <vt:lpstr>Презентация PowerPoint</vt:lpstr>
      <vt:lpstr>Max и min прибыль</vt:lpstr>
      <vt:lpstr>Распределение финансов</vt:lpstr>
      <vt:lpstr>Вывод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Веб-студии</dc:title>
  <dc:creator>Rain</dc:creator>
  <cp:lastModifiedBy>ДАНЯ</cp:lastModifiedBy>
  <cp:revision>275</cp:revision>
  <dcterms:created xsi:type="dcterms:W3CDTF">2011-12-22T04:43:58Z</dcterms:created>
  <dcterms:modified xsi:type="dcterms:W3CDTF">2021-11-13T05:58:49Z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1049-11.2.0.10078</vt:lpwstr>
  </property>
</Properties>
</file>