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20"/>
  </p:handoutMasterIdLst>
  <p:sldIdLst>
    <p:sldId id="256" r:id="rId2"/>
    <p:sldId id="296" r:id="rId3"/>
    <p:sldId id="282" r:id="rId4"/>
    <p:sldId id="286" r:id="rId5"/>
    <p:sldId id="287" r:id="rId6"/>
    <p:sldId id="283" r:id="rId7"/>
    <p:sldId id="284" r:id="rId8"/>
    <p:sldId id="285" r:id="rId9"/>
    <p:sldId id="290" r:id="rId10"/>
    <p:sldId id="291" r:id="rId11"/>
    <p:sldId id="274" r:id="rId12"/>
    <p:sldId id="293" r:id="rId13"/>
    <p:sldId id="292" r:id="rId14"/>
    <p:sldId id="294" r:id="rId15"/>
    <p:sldId id="295" r:id="rId16"/>
    <p:sldId id="299" r:id="rId17"/>
    <p:sldId id="297" r:id="rId18"/>
    <p:sldId id="29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4B2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1" autoAdjust="0"/>
    <p:restoredTop sz="94660"/>
  </p:normalViewPr>
  <p:slideViewPr>
    <p:cSldViewPr>
      <p:cViewPr varScale="1">
        <p:scale>
          <a:sx n="66" d="100"/>
          <a:sy n="66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19085-0CB7-4B47-89CA-A6ADB35ECD56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37AE0-AC46-4B83-B054-1C191F7E83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5110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976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0765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144745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66745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259847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9340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8722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046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999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4606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591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920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7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73947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4110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2674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4452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&#1050;&#1072;&#1082;%20&#1084;&#1086;&#1085;&#1090;&#1080;&#1088;&#1086;&#1074;&#1072;&#1090;&#1100;%20&#1087;&#1086;&#1083;&#1080;&#1087;&#1088;&#1086;&#1087;&#1080;&#1083;&#1077;&#1085;&#1086;&#1074;&#1099;&#1077;%20&#1090;&#1088;&#1091;&#1073;&#1099;.mp4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71480"/>
            <a:ext cx="7920880" cy="1800199"/>
          </a:xfrm>
        </p:spPr>
        <p:txBody>
          <a:bodyPr/>
          <a:lstStyle/>
          <a:p>
            <a:pPr algn="ctr"/>
            <a:r>
              <a:rPr lang="ru-RU" sz="1800" i="1" dirty="0" smtClean="0">
                <a:solidFill>
                  <a:schemeClr val="tx1"/>
                </a:solidFill>
              </a:rPr>
              <a:t>ОГАПОУ </a:t>
            </a:r>
            <a:r>
              <a:rPr lang="ru-RU" sz="1800" b="1" i="1" dirty="0" smtClean="0">
                <a:solidFill>
                  <a:schemeClr val="tx1"/>
                </a:solidFill>
              </a:rPr>
              <a:t>«</a:t>
            </a:r>
            <a:r>
              <a:rPr lang="ru-RU" sz="1800" i="1" dirty="0" smtClean="0">
                <a:solidFill>
                  <a:schemeClr val="tx1"/>
                </a:solidFill>
              </a:rPr>
              <a:t>Белгородский </a:t>
            </a:r>
            <a:r>
              <a:rPr lang="ru-RU" sz="1800" i="1" dirty="0">
                <a:solidFill>
                  <a:schemeClr val="tx1"/>
                </a:solidFill>
              </a:rPr>
              <a:t>индустриальный колледж</a:t>
            </a:r>
            <a:r>
              <a:rPr lang="ru-RU" sz="1800" i="1" dirty="0" smtClean="0">
                <a:solidFill>
                  <a:schemeClr val="tx1"/>
                </a:solidFill>
              </a:rPr>
              <a:t>»</a:t>
            </a:r>
            <a:br>
              <a:rPr lang="ru-RU" sz="1800" i="1" dirty="0" smtClean="0">
                <a:solidFill>
                  <a:schemeClr val="tx1"/>
                </a:solidFill>
              </a:rPr>
            </a:br>
            <a:r>
              <a:rPr lang="ru-RU" sz="1800" i="1" dirty="0" smtClean="0">
                <a:solidFill>
                  <a:schemeClr val="tx1"/>
                </a:solidFill>
              </a:rPr>
              <a:t/>
            </a:r>
            <a:br>
              <a:rPr lang="ru-RU" sz="1800" i="1" dirty="0" smtClean="0">
                <a:solidFill>
                  <a:schemeClr val="tx1"/>
                </a:solidFill>
              </a:rPr>
            </a:br>
            <a:r>
              <a:rPr lang="ru-RU" sz="1800" i="1" dirty="0" smtClean="0">
                <a:solidFill>
                  <a:schemeClr val="tx1"/>
                </a:solidFill>
              </a:rPr>
              <a:t>Учебная практика УП.01</a:t>
            </a:r>
            <a:br>
              <a:rPr lang="ru-RU" sz="1800" i="1" dirty="0" smtClean="0">
                <a:solidFill>
                  <a:schemeClr val="tx1"/>
                </a:solidFill>
              </a:rPr>
            </a:br>
            <a:r>
              <a:rPr lang="ru-RU" sz="1800" i="1" dirty="0">
                <a:solidFill>
                  <a:schemeClr val="tx1"/>
                </a:solidFill>
              </a:rPr>
              <a:t/>
            </a:r>
            <a:br>
              <a:rPr lang="ru-RU" sz="1800" i="1" dirty="0">
                <a:solidFill>
                  <a:schemeClr val="tx1"/>
                </a:solidFill>
              </a:rPr>
            </a:br>
            <a:r>
              <a:rPr lang="ru-RU" sz="1800" i="1" dirty="0" smtClean="0">
                <a:solidFill>
                  <a:schemeClr val="tx1"/>
                </a:solidFill>
              </a:rPr>
              <a:t/>
            </a:r>
            <a:br>
              <a:rPr lang="ru-RU" sz="1800" i="1" dirty="0" smtClean="0">
                <a:solidFill>
                  <a:schemeClr val="tx1"/>
                </a:solidFill>
              </a:rPr>
            </a:br>
            <a:r>
              <a:rPr lang="ru-RU" sz="1800" i="1" dirty="0">
                <a:solidFill>
                  <a:schemeClr val="tx1"/>
                </a:solidFill>
              </a:rPr>
              <a:t/>
            </a:r>
            <a:br>
              <a:rPr lang="ru-RU" sz="1800" i="1" dirty="0">
                <a:solidFill>
                  <a:schemeClr val="tx1"/>
                </a:solidFill>
              </a:rPr>
            </a:br>
            <a:endParaRPr lang="ru-RU" sz="1800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636799"/>
            <a:ext cx="6984776" cy="4221201"/>
          </a:xfrm>
        </p:spPr>
        <p:txBody>
          <a:bodyPr>
            <a:noAutofit/>
          </a:bodyPr>
          <a:lstStyle/>
          <a:p>
            <a:pPr algn="l"/>
            <a:r>
              <a:rPr lang="ru-RU" sz="2800" b="1" i="1" dirty="0" smtClean="0">
                <a:solidFill>
                  <a:schemeClr val="tx1"/>
                </a:solidFill>
              </a:rPr>
              <a:t>Тема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ПАЙКИ ПЛАСТИКОВЫХ ТРУБОПРОВОДОВ И ФУРНИТУРЫ</a:t>
            </a:r>
            <a:endParaRPr lang="ru-RU" sz="36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2000" b="1" i="1" dirty="0" smtClean="0">
                <a:solidFill>
                  <a:schemeClr val="tx1"/>
                </a:solidFill>
              </a:rPr>
              <a:t>Подготовлено   А.В. </a:t>
            </a:r>
            <a:r>
              <a:rPr lang="ru-RU" sz="2000" b="1" i="1" dirty="0" err="1" smtClean="0">
                <a:solidFill>
                  <a:schemeClr val="tx1"/>
                </a:solidFill>
              </a:rPr>
              <a:t>Кобченко</a:t>
            </a:r>
            <a:endParaRPr lang="ru-RU" sz="2000" b="1" i="1" dirty="0" smtClean="0">
              <a:solidFill>
                <a:schemeClr val="tx1"/>
              </a:solidFill>
            </a:endParaRPr>
          </a:p>
          <a:p>
            <a:pPr algn="r"/>
            <a:r>
              <a:rPr lang="ru-RU" sz="2000" b="1" i="1" dirty="0" smtClean="0">
                <a:solidFill>
                  <a:schemeClr val="tx1"/>
                </a:solidFill>
              </a:rPr>
              <a:t>П.Е. Сергеев</a:t>
            </a:r>
          </a:p>
          <a:p>
            <a:pPr algn="ctr"/>
            <a:endParaRPr lang="ru-RU" sz="2000" b="1" i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Белгород, 201</a:t>
            </a:r>
            <a:r>
              <a:rPr lang="en-US" sz="2000" b="1" i="1" dirty="0" smtClean="0">
                <a:solidFill>
                  <a:schemeClr val="tx1"/>
                </a:solidFill>
              </a:rPr>
              <a:t>8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14348" y="1928802"/>
            <a:ext cx="5688632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i="1" dirty="0" smtClean="0">
                <a:solidFill>
                  <a:schemeClr val="tx1"/>
                </a:solidFill>
              </a:rPr>
              <a:t>Практикум-соревнование </a:t>
            </a:r>
          </a:p>
          <a:p>
            <a:endParaRPr lang="ru-RU" sz="3600" b="1" dirty="0">
              <a:solidFill>
                <a:srgbClr val="C44B2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820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741" y="260648"/>
            <a:ext cx="6828547" cy="1252526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Трубы из полипропилена делятся на 4 основные категории: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88840"/>
            <a:ext cx="7526070" cy="504351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Изделие с тонкими стенками PN10 </a:t>
            </a:r>
            <a:r>
              <a:rPr lang="ru-RU" dirty="0" smtClean="0">
                <a:solidFill>
                  <a:schemeClr val="tx1"/>
                </a:solidFill>
              </a:rPr>
              <a:t>для теплого пола и систем подачи холодной воды. Показатель давления – 1 МПа, максимальная температура – 45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 и 20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С.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Изделие PN16</a:t>
            </a:r>
            <a:r>
              <a:rPr lang="ru-RU" dirty="0" smtClean="0">
                <a:solidFill>
                  <a:schemeClr val="tx1"/>
                </a:solidFill>
              </a:rPr>
              <a:t> для монтажа отопительных систем с низким значением давления и систем подачи холодной воды. Показатель давления – 2 МПа, верхний показатель температуры – 80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С, внутренне армирование алюминием.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Изделие универсальное PN20 </a:t>
            </a:r>
            <a:r>
              <a:rPr lang="ru-RU" dirty="0" smtClean="0">
                <a:solidFill>
                  <a:schemeClr val="tx1"/>
                </a:solidFill>
              </a:rPr>
              <a:t>для прокладки холодного и горячего водоснабжения. Показатель давления – 2 МПа, верхний температурный порог – 80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С.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Изделие для прокладки холодного и горячего водоснабжения PN25</a:t>
            </a:r>
            <a:r>
              <a:rPr lang="ru-RU" dirty="0" smtClean="0">
                <a:solidFill>
                  <a:schemeClr val="tx1"/>
                </a:solidFill>
              </a:rPr>
              <a:t>, внутреннее армирование алюминием. Показатель давления – 2,5 МПа. Верхний температурный показатель – 95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142984"/>
            <a:ext cx="648072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Инструменты и материалы для монтажа</a:t>
            </a:r>
            <a:endParaRPr lang="ru-RU" sz="32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Картинки по запросу Полипропиленовые трубы Инструменты и материал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2428868"/>
            <a:ext cx="3888432" cy="34397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4" y="3071810"/>
            <a:ext cx="2880320" cy="23723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8" y="228157"/>
            <a:ext cx="5238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пайки пластиковых трубопроводов и фурнитуры</a:t>
            </a:r>
            <a:endParaRPr lang="ru-RU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150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6592246" cy="990600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Кроме основных инструментов понадобится:</a:t>
            </a:r>
            <a:endParaRPr lang="ru-RU" sz="32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8186766" cy="321471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Рулетка – для замеров необходимых размеров трубы.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Карандаш – для разметки труб и стен.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Ножовка по металлу – при условии отсутствия специального ножа для пластиковых труб.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Острый нож – для снятия фаски с трубы при монтаже.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Строительный уровень.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Шеймер</a:t>
            </a:r>
            <a:r>
              <a:rPr lang="ru-RU" dirty="0" smtClean="0">
                <a:solidFill>
                  <a:schemeClr val="tx1"/>
                </a:solidFill>
              </a:rPr>
              <a:t> для труб армированных снаружи.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Торцеватель</a:t>
            </a:r>
            <a:r>
              <a:rPr lang="ru-RU" dirty="0" smtClean="0">
                <a:solidFill>
                  <a:schemeClr val="tx1"/>
                </a:solidFill>
              </a:rPr>
              <a:t> для армированных внутри труб.</a:t>
            </a:r>
          </a:p>
          <a:p>
            <a:endParaRPr lang="ru-RU" dirty="0"/>
          </a:p>
        </p:txBody>
      </p:sp>
      <p:pic>
        <p:nvPicPr>
          <p:cNvPr id="38914" name="Picture 2" descr="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569752"/>
            <a:ext cx="2237838" cy="2014054"/>
          </a:xfrm>
          <a:prstGeom prst="rect">
            <a:avLst/>
          </a:prstGeom>
          <a:noFill/>
        </p:spPr>
      </p:pic>
      <p:pic>
        <p:nvPicPr>
          <p:cNvPr id="7170" name="Picture 2" descr="Картинки по запросу Полипропиленовые трубы Инструменты и материал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569752"/>
            <a:ext cx="2321303" cy="20117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1357298"/>
            <a:ext cx="3614734" cy="895336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фитингов</a:t>
            </a:r>
            <a:endParaRPr lang="ru-RU" sz="32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Картинки по запросу Полипропиленовые трубы Инструменты и материал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994" r="2206" b="4925"/>
          <a:stretch>
            <a:fillRect/>
          </a:stretch>
        </p:blipFill>
        <p:spPr bwMode="auto">
          <a:xfrm>
            <a:off x="428596" y="2143116"/>
            <a:ext cx="6786610" cy="3286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228157"/>
            <a:ext cx="5238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пайки пластиковых трубопроводов и фурнитуры</a:t>
            </a:r>
            <a:endParaRPr lang="ru-RU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500702"/>
            <a:ext cx="6615130" cy="952520"/>
          </a:xfrm>
        </p:spPr>
        <p:txBody>
          <a:bodyPr>
            <a:normAutofit fontScale="90000"/>
          </a:bodyPr>
          <a:lstStyle/>
          <a:p>
            <a: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эксплуатации паяльника</a:t>
            </a:r>
            <a:endParaRPr lang="ru-RU" sz="32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 descr="Картинки по запросу Полипропиленовые трубы Инструменты и материал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38" y="1988840"/>
            <a:ext cx="5271287" cy="32664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228157"/>
            <a:ext cx="5238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пайки пластиковых трубопроводов и фурнитуры</a:t>
            </a:r>
            <a:endParaRPr lang="ru-RU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8" y="116632"/>
            <a:ext cx="6838556" cy="6810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Инструкция по пайке полипропиленовых труб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7200800" cy="5715040"/>
          </a:xfrm>
        </p:spPr>
        <p:txBody>
          <a:bodyPr>
            <a:normAutofit/>
          </a:bodyPr>
          <a:lstStyle/>
          <a:p>
            <a:r>
              <a:rPr lang="ru-RU" dirty="0" smtClean="0"/>
              <a:t>Включается паяльный аппарат на прогрев. Через 10-15 минут гаснет индикатор терморегулятора. Это свидетельствует о том, что паяльник нагрелся и готов к работе.</a:t>
            </a:r>
          </a:p>
          <a:p>
            <a:r>
              <a:rPr lang="ru-RU" dirty="0" smtClean="0"/>
              <a:t>Паяльник потреблять больше энергии во время первого включения. Целесообразно дождаться повторного включения и отключения индикатора терморегулятора, а затем уже приступать к работе.</a:t>
            </a:r>
          </a:p>
          <a:p>
            <a:r>
              <a:rPr lang="ru-RU" dirty="0" smtClean="0"/>
              <a:t>Отмеряется кусок трубы необходимой длины. </a:t>
            </a:r>
          </a:p>
          <a:p>
            <a:r>
              <a:rPr lang="ru-RU" dirty="0" smtClean="0"/>
              <a:t>Отмеренный кусок трубы обрезается специальными ножницами.</a:t>
            </a:r>
          </a:p>
          <a:p>
            <a:r>
              <a:rPr lang="ru-RU" dirty="0" smtClean="0"/>
              <a:t>Подбирается подходящий по размеру фитинг.</a:t>
            </a:r>
          </a:p>
          <a:p>
            <a:r>
              <a:rPr lang="ru-RU" dirty="0" smtClean="0"/>
              <a:t>Раструб фитинга и внешняя часть трубы, обезжиривается мыльным раствором или спиртом и высушивается.</a:t>
            </a:r>
          </a:p>
          <a:p>
            <a:r>
              <a:rPr lang="ru-RU" dirty="0" smtClean="0"/>
              <a:t>Детали устанавливаются на насадки паяльника. Труба вставляется внутрь гильзы насадки, а фитинг одевается на дорн.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208912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Видеофильм: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 algn="ctr">
              <a:buNone/>
            </a:pP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«Как </a:t>
            </a:r>
            <a:r>
              <a:rPr lang="ru-RU" sz="36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монтировать полипропиленовые трубы»</a:t>
            </a:r>
            <a:endParaRPr lang="ru-RU" sz="3600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28157"/>
            <a:ext cx="5238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пайки пластиковых трубопроводов и фурнитуры</a:t>
            </a:r>
            <a:endParaRPr lang="ru-RU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692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132856"/>
            <a:ext cx="7056784" cy="3960440"/>
          </a:xfrm>
        </p:spPr>
        <p:txBody>
          <a:bodyPr>
            <a:normAutofit/>
          </a:bodyPr>
          <a:lstStyle/>
          <a:p>
            <a:pPr lvl="0"/>
            <a:r>
              <a:rPr lang="ru-RU" sz="3600" i="1" dirty="0" smtClean="0"/>
              <a:t>Сегодня мы узнали...</a:t>
            </a:r>
            <a:endParaRPr lang="ru-RU" sz="3600" dirty="0" smtClean="0"/>
          </a:p>
          <a:p>
            <a:pPr lvl="0"/>
            <a:r>
              <a:rPr lang="ru-RU" sz="3600" i="1" dirty="0" smtClean="0"/>
              <a:t>На занятии мы научились …</a:t>
            </a:r>
            <a:endParaRPr lang="ru-RU" sz="3600" dirty="0" smtClean="0"/>
          </a:p>
          <a:p>
            <a:pPr lvl="0"/>
            <a:r>
              <a:rPr lang="ru-RU" sz="3600" i="1" dirty="0" smtClean="0"/>
              <a:t>В процессе работы затруднение вызвало…</a:t>
            </a:r>
            <a:endParaRPr lang="ru-RU" sz="3600" dirty="0" smtClean="0"/>
          </a:p>
          <a:p>
            <a:pPr lvl="0"/>
            <a:r>
              <a:rPr lang="ru-RU" sz="3600" i="1" dirty="0" smtClean="0"/>
              <a:t>Мы поняли, что…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907704" y="980728"/>
            <a:ext cx="53285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Продолжите фразу</a:t>
            </a:r>
            <a:r>
              <a:rPr lang="ru-RU" sz="3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28157"/>
            <a:ext cx="5238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пайки пластиковых трубопроводов и фурнитуры</a:t>
            </a:r>
            <a:endParaRPr lang="ru-RU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547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0964" y="620688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задание:</a:t>
            </a:r>
            <a:endParaRPr lang="ru-RU" sz="36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5464" y="1899320"/>
            <a:ext cx="6696744" cy="3915816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200" i="1" dirty="0" smtClean="0"/>
              <a:t>ОИ 1</a:t>
            </a:r>
            <a:r>
              <a:rPr lang="ru-RU" sz="3200" dirty="0" smtClean="0"/>
              <a:t>: </a:t>
            </a:r>
          </a:p>
          <a:p>
            <a:pPr marL="107473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200" dirty="0"/>
              <a:t>Общий курс слесарного дела </a:t>
            </a:r>
            <a:endParaRPr lang="ru-RU" sz="3200" dirty="0" smtClean="0"/>
          </a:p>
          <a:p>
            <a:pPr marL="107473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200" dirty="0" smtClean="0"/>
              <a:t>Н.И</a:t>
            </a:r>
            <a:r>
              <a:rPr lang="ru-RU" sz="3200" dirty="0"/>
              <a:t>. Макиенко - М.: Высшая школа, 2011г.</a:t>
            </a:r>
            <a:r>
              <a:rPr lang="ru-RU" sz="3200" dirty="0" smtClean="0"/>
              <a:t>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ru-RU" sz="3200" i="1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200" i="1" dirty="0" smtClean="0">
                <a:solidFill>
                  <a:srgbClr val="C00000"/>
                </a:solidFill>
              </a:rPr>
              <a:t> </a:t>
            </a:r>
            <a:r>
              <a:rPr lang="ru-RU" sz="3200" dirty="0" smtClean="0"/>
              <a:t>Оформление отчета</a:t>
            </a:r>
            <a:endParaRPr lang="ru-RU" sz="32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ru-RU" sz="3200" i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043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285728"/>
            <a:ext cx="7067128" cy="60486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Цели урока: 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Повысить </a:t>
            </a:r>
            <a:r>
              <a:rPr lang="ru-RU" sz="2800" dirty="0">
                <a:solidFill>
                  <a:schemeClr val="tx1"/>
                </a:solidFill>
              </a:rPr>
              <a:t>мотивацию обучающихся, закрепить полученные знания, получить навыки монтажа полипропиленовых труб.</a:t>
            </a:r>
          </a:p>
          <a:p>
            <a:pPr lvl="0"/>
            <a:r>
              <a:rPr lang="ru-RU" sz="2800" i="1" dirty="0" smtClean="0">
                <a:solidFill>
                  <a:schemeClr val="tx1"/>
                </a:solidFill>
              </a:rPr>
              <a:t>У</a:t>
            </a:r>
            <a:r>
              <a:rPr lang="ru-RU" sz="2800" dirty="0" smtClean="0">
                <a:solidFill>
                  <a:schemeClr val="tx1"/>
                </a:solidFill>
              </a:rPr>
              <a:t>глубить </a:t>
            </a:r>
            <a:r>
              <a:rPr lang="ru-RU" sz="2800" dirty="0">
                <a:solidFill>
                  <a:schemeClr val="tx1"/>
                </a:solidFill>
              </a:rPr>
              <a:t>знания о современных технологиях монтажа систем отопления на примере пайки полипропиленовых труб.</a:t>
            </a:r>
          </a:p>
          <a:p>
            <a:pPr lvl="0"/>
            <a:r>
              <a:rPr lang="ru-RU" sz="2800" i="1" dirty="0" smtClean="0">
                <a:solidFill>
                  <a:schemeClr val="tx1"/>
                </a:solidFill>
              </a:rPr>
              <a:t>С</a:t>
            </a:r>
            <a:r>
              <a:rPr lang="ru-RU" sz="2800" dirty="0" smtClean="0">
                <a:solidFill>
                  <a:schemeClr val="tx1"/>
                </a:solidFill>
              </a:rPr>
              <a:t>оздать </a:t>
            </a:r>
            <a:r>
              <a:rPr lang="ru-RU" sz="2800" dirty="0">
                <a:solidFill>
                  <a:schemeClr val="tx1"/>
                </a:solidFill>
              </a:rPr>
              <a:t>условия для развития умений и навыков при монтаже системы отопления.</a:t>
            </a:r>
          </a:p>
          <a:p>
            <a:pPr lvl="0"/>
            <a:r>
              <a:rPr lang="ru-RU" sz="2800" i="1" dirty="0" smtClean="0">
                <a:solidFill>
                  <a:schemeClr val="tx1"/>
                </a:solidFill>
              </a:rPr>
              <a:t>В</a:t>
            </a:r>
            <a:r>
              <a:rPr lang="ru-RU" sz="2800" dirty="0" smtClean="0">
                <a:solidFill>
                  <a:schemeClr val="tx1"/>
                </a:solidFill>
              </a:rPr>
              <a:t>оспитание </a:t>
            </a:r>
            <a:r>
              <a:rPr lang="ru-RU" sz="2800" dirty="0">
                <a:solidFill>
                  <a:schemeClr val="tx1"/>
                </a:solidFill>
              </a:rPr>
              <a:t>мотивов деятельности, обеспечение условий для воспитания положительного интереса к изучаемым модулям.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5203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332656"/>
            <a:ext cx="7395734" cy="38821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2000" dirty="0" smtClean="0">
                <a:solidFill>
                  <a:schemeClr val="tx1"/>
                </a:solidFill>
              </a:rPr>
              <a:t>     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Полипропиленовые трубы </a:t>
            </a:r>
            <a:r>
              <a:rPr lang="ru-RU" sz="2400" dirty="0" smtClean="0">
                <a:solidFill>
                  <a:schemeClr val="tx1"/>
                </a:solidFill>
              </a:rPr>
              <a:t>не подвергаются коррозии и образованию грибка, обладают высоким показателем износостойкости и широкий температурный диапазон проводим жидкостей. </a:t>
            </a:r>
            <a:endParaRPr lang="ru-RU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/>
              <a:t>		</a:t>
            </a:r>
            <a:endParaRPr lang="ru-RU" dirty="0"/>
          </a:p>
        </p:txBody>
      </p:sp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2571744"/>
            <a:ext cx="5803636" cy="38016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8660" y="285728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Преимущества системы отопления из полипропиленовых 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труб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1285860"/>
            <a:ext cx="8535892" cy="524062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600" dirty="0">
                <a:solidFill>
                  <a:schemeClr val="tx1"/>
                </a:solidFill>
              </a:rPr>
              <a:t>Долговечность, </a:t>
            </a:r>
            <a:r>
              <a:rPr lang="ru-RU" sz="2600" dirty="0" smtClean="0">
                <a:solidFill>
                  <a:schemeClr val="tx1"/>
                </a:solidFill>
              </a:rPr>
              <a:t>надежность;</a:t>
            </a:r>
            <a:endParaRPr lang="ru-RU" sz="26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>
                <a:solidFill>
                  <a:schemeClr val="tx1"/>
                </a:solidFill>
              </a:rPr>
              <a:t>Стойкость </a:t>
            </a:r>
            <a:r>
              <a:rPr lang="ru-RU" sz="2600" dirty="0">
                <a:solidFill>
                  <a:schemeClr val="tx1"/>
                </a:solidFill>
              </a:rPr>
              <a:t>к коррозии и отложению солей;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>
                <a:solidFill>
                  <a:schemeClr val="tx1"/>
                </a:solidFill>
              </a:rPr>
              <a:t>Стойкость к агрессивным средам;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>
                <a:solidFill>
                  <a:schemeClr val="tx1"/>
                </a:solidFill>
              </a:rPr>
              <a:t>Устойчивость к зарастанию и заиливанию;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>
                <a:solidFill>
                  <a:schemeClr val="tx1"/>
                </a:solidFill>
              </a:rPr>
              <a:t>Высокая </a:t>
            </a:r>
            <a:r>
              <a:rPr lang="ru-RU" sz="2600" dirty="0">
                <a:solidFill>
                  <a:schemeClr val="tx1"/>
                </a:solidFill>
              </a:rPr>
              <a:t>пластичность и малый вес;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>
                <a:solidFill>
                  <a:schemeClr val="tx1"/>
                </a:solidFill>
              </a:rPr>
              <a:t>Удобство </a:t>
            </a:r>
            <a:r>
              <a:rPr lang="ru-RU" sz="2600" dirty="0" smtClean="0">
                <a:solidFill>
                  <a:schemeClr val="tx1"/>
                </a:solidFill>
              </a:rPr>
              <a:t>монтажа;</a:t>
            </a:r>
            <a:endParaRPr lang="ru-RU" sz="26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600" dirty="0">
                <a:solidFill>
                  <a:schemeClr val="tx1"/>
                </a:solidFill>
              </a:rPr>
              <a:t>Высокая ремонтопригодность без применения сварочного, трубогибочного оборудования;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>
                <a:solidFill>
                  <a:schemeClr val="tx1"/>
                </a:solidFill>
              </a:rPr>
              <a:t>И</a:t>
            </a:r>
            <a:r>
              <a:rPr lang="ru-RU" sz="2600" dirty="0" smtClean="0">
                <a:solidFill>
                  <a:schemeClr val="tx1"/>
                </a:solidFill>
              </a:rPr>
              <a:t>меют </a:t>
            </a:r>
            <a:r>
              <a:rPr lang="ru-RU" sz="2600" dirty="0">
                <a:solidFill>
                  <a:schemeClr val="tx1"/>
                </a:solidFill>
              </a:rPr>
              <a:t>высокую </a:t>
            </a:r>
            <a:r>
              <a:rPr lang="ru-RU" sz="2600" dirty="0" err="1">
                <a:solidFill>
                  <a:schemeClr val="tx1"/>
                </a:solidFill>
              </a:rPr>
              <a:t>шумопоглощающую</a:t>
            </a:r>
            <a:r>
              <a:rPr lang="ru-RU" sz="2600" dirty="0">
                <a:solidFill>
                  <a:schemeClr val="tx1"/>
                </a:solidFill>
              </a:rPr>
              <a:t> способность;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>
                <a:solidFill>
                  <a:schemeClr val="tx1"/>
                </a:solidFill>
              </a:rPr>
              <a:t>Теплопроводность </a:t>
            </a:r>
            <a:r>
              <a:rPr lang="ru-RU" sz="2600" dirty="0" smtClean="0">
                <a:solidFill>
                  <a:schemeClr val="tx1"/>
                </a:solidFill>
              </a:rPr>
              <a:t>в </a:t>
            </a:r>
            <a:r>
              <a:rPr lang="ru-RU" sz="2600" dirty="0">
                <a:solidFill>
                  <a:schemeClr val="tx1"/>
                </a:solidFill>
              </a:rPr>
              <a:t>175 раз меньше чем у стальных, и 1300 раз - чем у медных труб;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>
                <a:solidFill>
                  <a:schemeClr val="tx1"/>
                </a:solidFill>
              </a:rPr>
              <a:t>Эстетичны</a:t>
            </a:r>
            <a:r>
              <a:rPr lang="ru-RU" sz="2600" dirty="0">
                <a:solidFill>
                  <a:schemeClr val="tx1"/>
                </a:solidFill>
              </a:rPr>
              <a:t>, не требуют сварки и покраски;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err="1">
                <a:solidFill>
                  <a:schemeClr val="tx1"/>
                </a:solidFill>
              </a:rPr>
              <a:t>Антистатичны</a:t>
            </a:r>
            <a:r>
              <a:rPr lang="ru-RU" sz="2600" dirty="0">
                <a:solidFill>
                  <a:schemeClr val="tx1"/>
                </a:solidFill>
              </a:rPr>
              <a:t>, не проводят блуждающие токи;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>
                <a:solidFill>
                  <a:schemeClr val="tx1"/>
                </a:solidFill>
              </a:rPr>
              <a:t>Не </a:t>
            </a:r>
            <a:r>
              <a:rPr lang="ru-RU" sz="2600" dirty="0">
                <a:solidFill>
                  <a:schemeClr val="tx1"/>
                </a:solidFill>
              </a:rPr>
              <a:t>разрушаются при замерзании в них воды, не конденсируют </a:t>
            </a:r>
            <a:r>
              <a:rPr lang="ru-RU" sz="2600" dirty="0" smtClean="0">
                <a:solidFill>
                  <a:schemeClr val="tx1"/>
                </a:solidFill>
              </a:rPr>
              <a:t>влагу.</a:t>
            </a:r>
            <a:endParaRPr lang="ru-RU" sz="26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1805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6552728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Недостатки </a:t>
            </a:r>
            <a:r>
              <a:rPr lang="ru-RU" sz="3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 отопления из полипропиленовых </a:t>
            </a:r>
            <a:r>
              <a:rPr lang="ru-RU" sz="3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труб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673424"/>
            <a:ext cx="7981428" cy="518457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Большое </a:t>
            </a:r>
            <a:r>
              <a:rPr lang="ru-RU" sz="2800" dirty="0">
                <a:solidFill>
                  <a:schemeClr val="tx1"/>
                </a:solidFill>
              </a:rPr>
              <a:t>линейное расширение – при повышенных температурах материал имеет свойство расширяться, что приводит к значительному удлинению трубы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Низкая огнеупорность.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Для </a:t>
            </a:r>
            <a:r>
              <a:rPr lang="ru-RU" sz="2800" dirty="0">
                <a:solidFill>
                  <a:schemeClr val="tx1"/>
                </a:solidFill>
              </a:rPr>
              <a:t>монтажа системы сложной формы придется использовать множество фитингов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Необходимость </a:t>
            </a:r>
            <a:r>
              <a:rPr lang="ru-RU" sz="2800" dirty="0">
                <a:solidFill>
                  <a:schemeClr val="tx1"/>
                </a:solidFill>
              </a:rPr>
              <a:t>дорогостоящей пайки.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/>
          </a:p>
          <a:p>
            <a:pPr marL="514350" indent="-514350">
              <a:buFont typeface="+mj-lt"/>
              <a:buAutoNum type="arabicPeriod"/>
            </a:pPr>
            <a:endParaRPr lang="ru-RU" sz="26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0832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990600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Термостойкость</a:t>
            </a:r>
            <a:endParaRPr lang="ru-RU" sz="32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3755281"/>
            <a:ext cx="7422917" cy="275749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        </a:t>
            </a:r>
            <a:r>
              <a:rPr lang="ru-RU" sz="2400" dirty="0" smtClean="0">
                <a:solidFill>
                  <a:schemeClr val="tx1"/>
                </a:solidFill>
              </a:rPr>
              <a:t>Изделия из пластика утрачивают свои твердые свойства при температуре 140</a:t>
            </a:r>
            <a:r>
              <a:rPr lang="ru-RU" sz="2400" baseline="30000" dirty="0" smtClean="0">
                <a:solidFill>
                  <a:schemeClr val="tx1"/>
                </a:solidFill>
              </a:rPr>
              <a:t>0</a:t>
            </a:r>
            <a:r>
              <a:rPr lang="ru-RU" sz="2400" dirty="0" smtClean="0">
                <a:solidFill>
                  <a:schemeClr val="tx1"/>
                </a:solidFill>
              </a:rPr>
              <a:t>С, данная цифра зависит от типа трубы. Производители указывают на своей продукции максимальный температурный режим, для которого она предназначена. В среднем этот показатель равен 95</a:t>
            </a:r>
            <a:r>
              <a:rPr lang="ru-RU" sz="2400" baseline="30000" dirty="0" smtClean="0">
                <a:solidFill>
                  <a:schemeClr val="tx1"/>
                </a:solidFill>
              </a:rPr>
              <a:t>0</a:t>
            </a:r>
            <a:r>
              <a:rPr lang="ru-RU" sz="2400" dirty="0" smtClean="0">
                <a:solidFill>
                  <a:schemeClr val="tx1"/>
                </a:solidFill>
              </a:rPr>
              <a:t>С для не армированных труб.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2050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980728"/>
            <a:ext cx="3528392" cy="27745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990600"/>
          </a:xfrm>
        </p:spPr>
        <p:txBody>
          <a:bodyPr/>
          <a:lstStyle/>
          <a:p>
            <a: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Тепловое удлинение </a:t>
            </a:r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941168"/>
            <a:ext cx="7632848" cy="173560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800" dirty="0" smtClean="0">
                <a:solidFill>
                  <a:schemeClr val="tx1"/>
                </a:solidFill>
              </a:rPr>
              <a:t>это показатель изменения линейных размеров при нагреве. 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074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24744"/>
            <a:ext cx="4824536" cy="36184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Армированные трубы</a:t>
            </a:r>
            <a:endParaRPr lang="ru-RU" sz="32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071942"/>
            <a:ext cx="7929618" cy="2357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400" dirty="0" smtClean="0">
                <a:solidFill>
                  <a:schemeClr val="tx1"/>
                </a:solidFill>
              </a:rPr>
              <a:t>это продукция с жестким каркасом из алюминия или стекловолокна. Армирующий алюминиевый слой располагается снаружи или между слоями пластика. Слои соединяются специальным клеем. Толщина алюминиевого слоя – 0,1-0,5 мм.</a:t>
            </a:r>
            <a:r>
              <a:rPr lang="ru-RU" sz="2000" dirty="0" smtClean="0">
                <a:solidFill>
                  <a:schemeClr val="tx1"/>
                </a:solidFill>
              </a:rPr>
              <a:t> 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098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12776"/>
            <a:ext cx="3384376" cy="27075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6347713" cy="1320800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Технические характеристики металлопластиковых </a:t>
            </a:r>
            <a: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труб</a:t>
            </a:r>
            <a:endParaRPr lang="ru-RU" sz="32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76800"/>
          </a:xfrm>
        </p:spPr>
        <p:txBody>
          <a:bodyPr>
            <a:normAutofit/>
          </a:bodyPr>
          <a:lstStyle/>
          <a:p>
            <a:pPr lvl="0" fontAlgn="base"/>
            <a:r>
              <a:rPr lang="ru-RU" sz="2600" dirty="0" smtClean="0">
                <a:solidFill>
                  <a:schemeClr val="tx1"/>
                </a:solidFill>
              </a:rPr>
              <a:t>максимум </a:t>
            </a:r>
            <a:r>
              <a:rPr lang="ru-RU" sz="2600" dirty="0">
                <a:solidFill>
                  <a:schemeClr val="tx1"/>
                </a:solidFill>
              </a:rPr>
              <a:t>рабочей температуры </a:t>
            </a:r>
            <a:r>
              <a:rPr lang="ru-RU" sz="2600" dirty="0" smtClean="0">
                <a:solidFill>
                  <a:schemeClr val="tx1"/>
                </a:solidFill>
              </a:rPr>
              <a:t>+ </a:t>
            </a:r>
            <a:r>
              <a:rPr lang="ru-RU" sz="2600" dirty="0">
                <a:solidFill>
                  <a:schemeClr val="tx1"/>
                </a:solidFill>
              </a:rPr>
              <a:t>95 °С</a:t>
            </a:r>
            <a:r>
              <a:rPr lang="ru-RU" sz="2600" dirty="0" smtClean="0">
                <a:solidFill>
                  <a:schemeClr val="tx1"/>
                </a:solidFill>
              </a:rPr>
              <a:t>;</a:t>
            </a:r>
            <a:endParaRPr lang="ru-RU" sz="2600" dirty="0">
              <a:solidFill>
                <a:schemeClr val="tx1"/>
              </a:solidFill>
            </a:endParaRPr>
          </a:p>
          <a:p>
            <a:pPr lvl="0" fontAlgn="base"/>
            <a:r>
              <a:rPr lang="ru-RU" sz="2600" dirty="0">
                <a:solidFill>
                  <a:schemeClr val="tx1"/>
                </a:solidFill>
              </a:rPr>
              <a:t>максимум рабочего давления при t = 95°C составляет 10 бар;</a:t>
            </a:r>
          </a:p>
          <a:p>
            <a:pPr lvl="0" fontAlgn="base"/>
            <a:r>
              <a:rPr lang="ru-RU" sz="2600" dirty="0">
                <a:solidFill>
                  <a:schemeClr val="tx1"/>
                </a:solidFill>
              </a:rPr>
              <a:t>максимум рабочего давления при t = от 0 до 25°С составляет 25 бар;</a:t>
            </a:r>
          </a:p>
          <a:p>
            <a:pPr lvl="0" fontAlgn="base"/>
            <a:r>
              <a:rPr lang="ru-RU" sz="2600" dirty="0">
                <a:solidFill>
                  <a:schemeClr val="tx1"/>
                </a:solidFill>
              </a:rPr>
              <a:t>кратковременная температура, которая допускается,  равна +130 °С</a:t>
            </a:r>
            <a:r>
              <a:rPr lang="ru-RU" sz="2600" dirty="0" smtClean="0">
                <a:solidFill>
                  <a:schemeClr val="tx1"/>
                </a:solidFill>
              </a:rPr>
              <a:t>.</a:t>
            </a:r>
            <a:endParaRPr lang="ru-RU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При </a:t>
            </a:r>
            <a:r>
              <a:rPr lang="ru-RU" sz="2600" dirty="0">
                <a:solidFill>
                  <a:schemeClr val="tx1"/>
                </a:solidFill>
              </a:rPr>
              <a:t>соблюдении данных условий эксплуатаций срок службы труб составляет 50 лет.</a:t>
            </a:r>
          </a:p>
        </p:txBody>
      </p:sp>
    </p:spTree>
    <p:extLst>
      <p:ext uri="{BB962C8B-B14F-4D97-AF65-F5344CB8AC3E}">
        <p14:creationId xmlns="" xmlns:p14="http://schemas.microsoft.com/office/powerpoint/2010/main" val="296868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1624</TotalTime>
  <Words>656</Words>
  <Application>Microsoft Office PowerPoint</Application>
  <PresentationFormat>Экран (4:3)</PresentationFormat>
  <Paragraphs>90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Грань</vt:lpstr>
      <vt:lpstr>ОГАПОУ «Белгородский индустриальный колледж»  Учебная практика УП.01    </vt:lpstr>
      <vt:lpstr>Слайд 2</vt:lpstr>
      <vt:lpstr>Слайд 3</vt:lpstr>
      <vt:lpstr>Преимущества системы отопления из полипропиленовых труб</vt:lpstr>
      <vt:lpstr>Недостатки системы отопления из полипропиленовых труб</vt:lpstr>
      <vt:lpstr>Термостойкость</vt:lpstr>
      <vt:lpstr>Тепловое удлинение </vt:lpstr>
      <vt:lpstr>Армированные трубы</vt:lpstr>
      <vt:lpstr>Технические характеристики металлопластиковых труб</vt:lpstr>
      <vt:lpstr>Трубы из полипропилена делятся на 4 основные категории: </vt:lpstr>
      <vt:lpstr>Инструменты и материалы для монтажа</vt:lpstr>
      <vt:lpstr>Кроме основных инструментов понадобится:</vt:lpstr>
      <vt:lpstr>Виды фитингов</vt:lpstr>
      <vt:lpstr>Правила эксплуатации паяльника</vt:lpstr>
      <vt:lpstr>Инструкция по пайке полипропиленовых труб </vt:lpstr>
      <vt:lpstr>Слайд 16</vt:lpstr>
      <vt:lpstr>Слайд 17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№5</dc:title>
  <dc:creator>koba</dc:creator>
  <cp:lastModifiedBy>Пользователь</cp:lastModifiedBy>
  <cp:revision>106</cp:revision>
  <dcterms:created xsi:type="dcterms:W3CDTF">2015-09-08T16:35:21Z</dcterms:created>
  <dcterms:modified xsi:type="dcterms:W3CDTF">2018-02-12T11:04:21Z</dcterms:modified>
</cp:coreProperties>
</file>