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4" r:id="rId4"/>
    <p:sldId id="271" r:id="rId5"/>
    <p:sldId id="272" r:id="rId6"/>
    <p:sldId id="258" r:id="rId7"/>
    <p:sldId id="259" r:id="rId8"/>
    <p:sldId id="275" r:id="rId9"/>
    <p:sldId id="266" r:id="rId10"/>
    <p:sldId id="260" r:id="rId11"/>
    <p:sldId id="265" r:id="rId12"/>
    <p:sldId id="264" r:id="rId13"/>
    <p:sldId id="261" r:id="rId14"/>
    <p:sldId id="262" r:id="rId15"/>
    <p:sldId id="267" r:id="rId16"/>
    <p:sldId id="268" r:id="rId17"/>
    <p:sldId id="276" r:id="rId18"/>
    <p:sldId id="277" r:id="rId19"/>
    <p:sldId id="279" r:id="rId20"/>
    <p:sldId id="278" r:id="rId21"/>
    <p:sldId id="280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1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4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95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8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7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52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7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0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4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9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4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6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7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0F842F-7C16-490A-BD2E-CC533BEFD2E5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B7F4A-C833-4A3E-9A2F-B0F8A3E3A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06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labofbiznes.ru/skud_biometrij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971600" y="1412776"/>
            <a:ext cx="7056784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"Моя будущая профессия –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техник по специальности «Системы и средства диспетчерского управления»"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5624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/>
              <a:t>преподаватель</a:t>
            </a:r>
            <a:br>
              <a:rPr lang="ru-RU" dirty="0"/>
            </a:br>
            <a:r>
              <a:rPr lang="ru-RU" dirty="0" err="1"/>
              <a:t>Касторных</a:t>
            </a:r>
            <a:r>
              <a:rPr lang="ru-RU" dirty="0"/>
              <a:t> Людмила Михайловна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124743"/>
            <a:ext cx="4097630" cy="525658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первую очередь это, конечно же, охрана объекта, позволяющая:</a:t>
            </a:r>
          </a:p>
          <a:p>
            <a:r>
              <a:rPr lang="ru-RU" dirty="0"/>
              <a:t>сократить штат сотрудников охраны</a:t>
            </a:r>
          </a:p>
          <a:p>
            <a:r>
              <a:rPr lang="ru-RU" dirty="0"/>
              <a:t>осуществлять оперативную реакцию на тревожные ситуации</a:t>
            </a:r>
          </a:p>
          <a:p>
            <a:r>
              <a:rPr lang="ru-RU" dirty="0"/>
              <a:t>дополнять и оптимизировать действие других систем охраны объекта</a:t>
            </a:r>
          </a:p>
          <a:p>
            <a:r>
              <a:rPr lang="ru-RU" dirty="0"/>
              <a:t>Действительно, система охранного видеонаблюдения в состоянии обеспечить бесперебойность, удобство и оптимальную надежность мониторинга </a:t>
            </a:r>
            <a:r>
              <a:rPr lang="ru-RU" dirty="0" smtClean="0"/>
              <a:t>объекта.</a:t>
            </a:r>
            <a:endParaRPr lang="ru-RU" dirty="0"/>
          </a:p>
        </p:txBody>
      </p:sp>
      <p:pic>
        <p:nvPicPr>
          <p:cNvPr id="5122" name="Picture 2" descr="http://cs619626.vk.me/v619626387/1eff9/HOilHUt0g8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" y="1270287"/>
            <a:ext cx="5256584" cy="55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5383434" cy="1400530"/>
          </a:xfrm>
        </p:spPr>
        <p:txBody>
          <a:bodyPr/>
          <a:lstStyle/>
          <a:p>
            <a:r>
              <a:rPr lang="ru-RU" dirty="0" smtClean="0"/>
              <a:t>Видеонаблюдение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Видеонаблюдение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23" r="6678"/>
          <a:stretch/>
        </p:blipFill>
        <p:spPr>
          <a:xfrm>
            <a:off x="107504" y="1196752"/>
            <a:ext cx="5178129" cy="4752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54090" y="1268760"/>
            <a:ext cx="36383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urier New" panose="02070309020205020404" pitchFamily="49" charset="0"/>
              </a:rPr>
              <a:t>Без </a:t>
            </a:r>
            <a:r>
              <a:rPr lang="ru-RU" sz="2000" b="1" dirty="0">
                <a:latin typeface="Courier New" panose="02070309020205020404" pitchFamily="49" charset="0"/>
              </a:rPr>
              <a:t>видеонаблюдения сегодня не обходится обустройство ни одной комплексной охранной системы, ведь на основе современных IP-видеокамер возможно реализовать, к примеру, такие функции, как распознавание номерных знаков автомобилей и лиц людей в системе контроля и управления доступом, обнаружение задымления или открытого </a:t>
            </a:r>
            <a:r>
              <a:rPr lang="ru-RU" sz="2000" b="1" dirty="0" smtClean="0">
                <a:latin typeface="Courier New" panose="02070309020205020404" pitchFamily="49" charset="0"/>
              </a:rPr>
              <a:t>огня и т.д.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131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4681" y="1853238"/>
            <a:ext cx="4581647" cy="41954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 быстро будут ликвидированы последствия угрозы зависит от системы оповещения.</a:t>
            </a:r>
            <a:endParaRPr lang="ru-RU" sz="3200" dirty="0"/>
          </a:p>
        </p:txBody>
      </p:sp>
      <p:pic>
        <p:nvPicPr>
          <p:cNvPr id="6146" name="Picture 2" descr="http://www.beztrud.narod.ru/D6867F37F7A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2718"/>
            <a:ext cx="416115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335762" cy="1400530"/>
          </a:xfrm>
        </p:spPr>
        <p:txBody>
          <a:bodyPr/>
          <a:lstStyle/>
          <a:p>
            <a:pPr algn="ctr"/>
            <a:r>
              <a:rPr lang="ru-RU" sz="2400" dirty="0"/>
              <a:t>GSM-сигнализация является охранной системой, состоящей из контрольной панели и некоторого количества </a:t>
            </a:r>
            <a:r>
              <a:rPr lang="ru-RU" sz="2400" dirty="0" err="1"/>
              <a:t>извещателей</a:t>
            </a:r>
            <a:r>
              <a:rPr lang="ru-RU" sz="2400" dirty="0"/>
              <a:t> (охранных, пожарных, утечки воды,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lt.100lines.ru/images/cms/content/gsm_pi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052925"/>
            <a:ext cx="9036497" cy="475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Система «Умный дом»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7467600" cy="4525963"/>
          </a:xfrm>
        </p:spPr>
        <p:txBody>
          <a:bodyPr/>
          <a:lstStyle/>
          <a:p>
            <a:r>
              <a:rPr lang="ru-RU" dirty="0" smtClean="0"/>
              <a:t>является </a:t>
            </a:r>
            <a:r>
              <a:rPr lang="ru-RU" dirty="0"/>
              <a:t>одной </a:t>
            </a:r>
            <a:r>
              <a:rPr lang="ru-RU" dirty="0" smtClean="0"/>
              <a:t>из самых распространенных. Ее можно встретить практически на каждом объекте. Эта  </a:t>
            </a:r>
            <a:r>
              <a:rPr lang="ru-RU" dirty="0"/>
              <a:t>система контролирует любые </a:t>
            </a:r>
            <a:r>
              <a:rPr lang="ru-RU" dirty="0" smtClean="0"/>
              <a:t>отклонения от нормальных параметров.</a:t>
            </a:r>
            <a:endParaRPr lang="ru-RU" dirty="0"/>
          </a:p>
        </p:txBody>
      </p:sp>
      <p:pic>
        <p:nvPicPr>
          <p:cNvPr id="6146" name="Picture 2" descr="C:\Users\oleg\Desktop\Новая папка (2)\tech_si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895" y="2420889"/>
            <a:ext cx="8719949" cy="3795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Система контроля и управления доступом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836062"/>
              </p:ext>
            </p:extLst>
          </p:nvPr>
        </p:nvGraphicFramePr>
        <p:xfrm>
          <a:off x="0" y="1849830"/>
          <a:ext cx="4968552" cy="5151206"/>
        </p:xfrm>
        <a:graphic>
          <a:graphicData uri="http://schemas.openxmlformats.org/drawingml/2006/table">
            <a:tbl>
              <a:tblPr/>
              <a:tblGrid>
                <a:gridCol w="4968552"/>
              </a:tblGrid>
              <a:tr h="468873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Выполняет </a:t>
                      </a:r>
                      <a:r>
                        <a:rPr lang="ru-RU" sz="1800" b="1" dirty="0" err="1" smtClean="0">
                          <a:solidFill>
                            <a:schemeClr val="bg2"/>
                          </a:solidFill>
                        </a:rPr>
                        <a:t>функции:</a:t>
                      </a:r>
                      <a:r>
                        <a:rPr lang="ru-RU" sz="1800" b="1" dirty="0" err="1" smtClean="0"/>
                        <a:t>назначение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/>
                        <a:t>системы </a:t>
                      </a:r>
                      <a:r>
                        <a:rPr lang="ru-RU" sz="1800" b="1" dirty="0" smtClean="0"/>
                        <a:t>контря </a:t>
                      </a:r>
                      <a:r>
                        <a:rPr lang="ru-RU" sz="1800" b="1" dirty="0"/>
                        <a:t>и управления доступом (СКУД):</a:t>
                      </a:r>
                    </a:p>
                    <a:p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 Передача извещений о срабатывании охранной сигнализации с объекта на ПЦО</a:t>
                      </a:r>
                      <a:endParaRPr lang="ru-RU" sz="1800" b="1" dirty="0">
                        <a:effectLst/>
                      </a:endParaRPr>
                    </a:p>
                    <a:p>
                      <a:r>
                        <a:rPr lang="ru-RU" sz="1800" b="0" i="0" dirty="0">
                          <a:effectLst/>
                        </a:rPr>
                        <a:t/>
                      </a:r>
                      <a:br>
                        <a:rPr lang="ru-RU" sz="1800" b="0" i="0" dirty="0">
                          <a:effectLst/>
                        </a:rPr>
                      </a:b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. Обеспечение санкционированного входа и выхода, а также предотвращение несанкционированного прохода в здания, помещения и зоны ограниченного доступа</a:t>
                      </a:r>
                      <a:endParaRPr lang="ru-RU" sz="1800" b="1" dirty="0">
                        <a:effectLst/>
                      </a:endParaRPr>
                    </a:p>
                    <a:p>
                      <a:r>
                        <a:rPr lang="ru-RU" sz="1800" dirty="0"/>
                        <a:t/>
                      </a:r>
                      <a:br>
                        <a:rPr lang="ru-RU" sz="1800" dirty="0"/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 Ретрансляция сигналов радиосвязи в пределах территории объекта</a:t>
                      </a:r>
                      <a:endParaRPr lang="ru-RU" sz="1800" b="1" dirty="0">
                        <a:effectLst/>
                      </a:endParaRPr>
                    </a:p>
                    <a:p>
                      <a:r>
                        <a:rPr lang="ru-RU" sz="1500" b="0" i="0" dirty="0">
                          <a:effectLst/>
                        </a:rPr>
                        <a:t/>
                      </a:r>
                      <a:br>
                        <a:rPr lang="ru-RU" sz="1500" b="0" i="0" dirty="0">
                          <a:effectLst/>
                        </a:rPr>
                      </a:br>
                      <a:r>
                        <a:rPr lang="ru-RU" sz="1500" b="0" i="0" dirty="0">
                          <a:effectLst/>
                        </a:rPr>
                        <a:t/>
                      </a:r>
                      <a:br>
                        <a:rPr lang="ru-RU" sz="1500" b="0" i="0" dirty="0">
                          <a:effectLst/>
                        </a:rPr>
                      </a:br>
                      <a:endParaRPr lang="ru-RU" sz="1500" b="0" i="0" dirty="0">
                        <a:effectLst/>
                      </a:endParaRPr>
                    </a:p>
                  </a:txBody>
                  <a:tcPr marL="76287" marR="76287" marT="38143" marB="381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467262" y="-115416"/>
            <a:ext cx="749748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7B7B7B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849830"/>
            <a:ext cx="4104456" cy="48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" y="13527"/>
            <a:ext cx="6124138" cy="140053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Система контроля и управления доступом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467262" y="-115416"/>
            <a:ext cx="749748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7B7B7B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68126"/>
            <a:ext cx="5436096" cy="498987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Сегодня наиболее широко для этого применяются:</a:t>
            </a:r>
          </a:p>
          <a:p>
            <a:r>
              <a:rPr lang="ru-RU" sz="2400" dirty="0" err="1" smtClean="0"/>
              <a:t>электроконтактные</a:t>
            </a:r>
            <a:r>
              <a:rPr lang="ru-RU" sz="2400" dirty="0" smtClean="0"/>
              <a:t> </a:t>
            </a:r>
            <a:r>
              <a:rPr lang="ru-RU" sz="2400" dirty="0"/>
              <a:t>ключи </a:t>
            </a:r>
            <a:r>
              <a:rPr lang="ru-RU" sz="2400" dirty="0" err="1"/>
              <a:t>Touch</a:t>
            </a:r>
            <a:r>
              <a:rPr lang="ru-RU" sz="2400" dirty="0"/>
              <a:t> </a:t>
            </a:r>
            <a:r>
              <a:rPr lang="ru-RU" sz="2400" dirty="0" err="1"/>
              <a:t>Memory</a:t>
            </a:r>
            <a:r>
              <a:rPr lang="ru-RU" sz="2400" dirty="0"/>
              <a:t> (ТМ), в просторечии "таблетки",</a:t>
            </a:r>
          </a:p>
          <a:p>
            <a:r>
              <a:rPr lang="ru-RU" sz="2400" dirty="0"/>
              <a:t>бесконтактные </a:t>
            </a:r>
            <a:r>
              <a:rPr lang="ru-RU" sz="2400" dirty="0" err="1"/>
              <a:t>Proximity</a:t>
            </a:r>
            <a:r>
              <a:rPr lang="ru-RU" sz="2400" dirty="0"/>
              <a:t> карты,</a:t>
            </a:r>
          </a:p>
          <a:p>
            <a:r>
              <a:rPr lang="ru-RU" sz="2400" dirty="0"/>
              <a:t>клавиатурные и </a:t>
            </a:r>
            <a:r>
              <a:rPr lang="ru-RU" sz="2400" dirty="0" err="1" smtClean="0"/>
              <a:t>радиоканальные</a:t>
            </a:r>
            <a:r>
              <a:rPr lang="ru-RU" sz="2400" dirty="0" smtClean="0"/>
              <a:t> устройства,</a:t>
            </a:r>
          </a:p>
          <a:p>
            <a:r>
              <a:rPr lang="ru-RU" sz="2400" u="sng" dirty="0">
                <a:hlinkClick r:id="rId2"/>
              </a:rPr>
              <a:t>биометрические </a:t>
            </a:r>
            <a:r>
              <a:rPr lang="ru-RU" sz="2400" u="sng" dirty="0" smtClean="0">
                <a:hlinkClick r:id="rId2"/>
              </a:rPr>
              <a:t>контроллеры</a:t>
            </a:r>
            <a:r>
              <a:rPr lang="ru-RU" sz="2400" u="sng" dirty="0" smtClean="0"/>
              <a:t> позволяют </a:t>
            </a:r>
            <a:r>
              <a:rPr lang="ru-RU" sz="2400" u="sng" dirty="0"/>
              <a:t>оценивать физиологические характеристики человека, но обладают рядом особенностей, которые следует учитывать при выборе, установке и настройке СКУД.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436" y="1261058"/>
            <a:ext cx="3851920" cy="2960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11697" r="34777"/>
          <a:stretch/>
        </p:blipFill>
        <p:spPr>
          <a:xfrm>
            <a:off x="6241054" y="4077072"/>
            <a:ext cx="264537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296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Comic Sans MS" pitchFamily="66" charset="0"/>
              </a:rPr>
              <a:t>Прием схемотехнических решений </a:t>
            </a:r>
            <a:r>
              <a:rPr lang="ru-RU" sz="2400" dirty="0">
                <a:latin typeface="Comic Sans MS" pitchFamily="66" charset="0"/>
              </a:rPr>
              <a:t>в </a:t>
            </a:r>
            <a:r>
              <a:rPr lang="ru-RU" sz="2400" dirty="0" smtClean="0">
                <a:latin typeface="Comic Sans MS" pitchFamily="66" charset="0"/>
              </a:rPr>
              <a:t>процессе работы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Comic Sans MS" pitchFamily="66" charset="0"/>
              </a:rPr>
              <a:t> Разработка несложных проектов </a:t>
            </a:r>
            <a:r>
              <a:rPr lang="ru-RU" sz="2400" dirty="0">
                <a:latin typeface="Comic Sans MS" pitchFamily="66" charset="0"/>
              </a:rPr>
              <a:t>и </a:t>
            </a:r>
            <a:r>
              <a:rPr lang="ru-RU" sz="2400" dirty="0" smtClean="0">
                <a:latin typeface="Comic Sans MS" pitchFamily="66" charset="0"/>
              </a:rPr>
              <a:t>схемы</a:t>
            </a:r>
            <a:r>
              <a:rPr lang="ru-RU" sz="2400" b="1" dirty="0">
                <a:latin typeface="Comic Sans MS" pitchFamily="66" charset="0"/>
              </a:rPr>
              <a:t>	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Освоение профессиональных компетенций</a:t>
            </a:r>
            <a:endParaRPr lang="ru-RU" sz="3600" b="1" dirty="0"/>
          </a:p>
        </p:txBody>
      </p:sp>
      <p:pic>
        <p:nvPicPr>
          <p:cNvPr id="1026" name="Picture 2" descr="H:\Преподавателям по аттестации\фото студентов\P1060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" y="2474615"/>
            <a:ext cx="2904694" cy="2178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Преподавателям по аттестации\фото студентов\P10605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7"/>
          <a:stretch/>
        </p:blipFill>
        <p:spPr bwMode="auto">
          <a:xfrm>
            <a:off x="6228184" y="2475932"/>
            <a:ext cx="2526641" cy="207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Преподавателям по аттестации\фото студентов\P10605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797191" cy="209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Преподавателям по аттестации\фото студентов\P10605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03" y="2492895"/>
            <a:ext cx="2716335" cy="2037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Преподавателям по аттестации\фото студентов\P10605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74" y="4510301"/>
            <a:ext cx="2797191" cy="209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Преподавателям по аттестации\фото студентов\P10605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4"/>
          <a:stretch/>
        </p:blipFill>
        <p:spPr bwMode="auto">
          <a:xfrm>
            <a:off x="6228184" y="4443616"/>
            <a:ext cx="2590482" cy="2341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9845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В</a:t>
            </a:r>
            <a:r>
              <a:rPr lang="ru-RU" sz="2400" dirty="0" smtClean="0"/>
              <a:t>ыполнение </a:t>
            </a:r>
            <a:r>
              <a:rPr lang="ru-RU" sz="2400" dirty="0"/>
              <a:t>различных видов монтажа.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К</a:t>
            </a:r>
            <a:r>
              <a:rPr lang="ru-RU" sz="2400" dirty="0" smtClean="0"/>
              <a:t>онтроль </a:t>
            </a:r>
            <a:r>
              <a:rPr lang="ru-RU" sz="2400" dirty="0"/>
              <a:t>выполненных монтажных работ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Освоение профессиональных компетенций</a:t>
            </a:r>
            <a:endParaRPr lang="ru-RU" sz="3600" b="1" dirty="0"/>
          </a:p>
        </p:txBody>
      </p:sp>
      <p:pic>
        <p:nvPicPr>
          <p:cNvPr id="6" name="Picture 2" descr="http://delovoy-kirov.ru/files/media/companymedia/31135/118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53" y="2062229"/>
            <a:ext cx="2368097" cy="2348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11952"/>
          <a:stretch/>
        </p:blipFill>
        <p:spPr bwMode="auto">
          <a:xfrm>
            <a:off x="4923233" y="4653308"/>
            <a:ext cx="4205131" cy="2121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230" y="2181271"/>
            <a:ext cx="3803134" cy="2472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1271"/>
            <a:ext cx="3089463" cy="4128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Содержимое 4" descr="-3___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77944" y="5338574"/>
            <a:ext cx="1435968" cy="14359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Содержимое 4" descr="загруженно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394729"/>
            <a:ext cx="2425626" cy="10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90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556792"/>
            <a:ext cx="903649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Comic Sans MS" pitchFamily="66" charset="0"/>
              </a:rPr>
              <a:t>Диагностика электронного оборудования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Comic Sans MS" pitchFamily="66" charset="0"/>
              </a:rPr>
              <a:t>Осуществление технического обслуживания </a:t>
            </a:r>
            <a:r>
              <a:rPr lang="ru-RU" sz="2400" dirty="0">
                <a:latin typeface="Comic Sans MS" pitchFamily="66" charset="0"/>
              </a:rPr>
              <a:t>и </a:t>
            </a:r>
            <a:r>
              <a:rPr lang="ru-RU" sz="2400" dirty="0" smtClean="0">
                <a:latin typeface="Comic Sans MS" pitchFamily="66" charset="0"/>
              </a:rPr>
              <a:t>ремонта </a:t>
            </a:r>
            <a:r>
              <a:rPr lang="ru-RU" sz="2400" dirty="0">
                <a:latin typeface="Comic Sans MS" pitchFamily="66" charset="0"/>
              </a:rPr>
              <a:t>электронного </a:t>
            </a:r>
            <a:r>
              <a:rPr lang="ru-RU" sz="2400" dirty="0" smtClean="0">
                <a:latin typeface="Comic Sans MS" pitchFamily="66" charset="0"/>
              </a:rPr>
              <a:t>оборудования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80920" cy="140053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Освоение профессиональных компетенций</a:t>
            </a:r>
            <a:endParaRPr lang="ru-RU" sz="36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3" y="3501008"/>
            <a:ext cx="4221037" cy="2995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cxem.net/guard/3-21-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4968552" cy="3209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>
          <a:xfrm>
            <a:off x="484710" y="452718"/>
            <a:ext cx="8335762" cy="276025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cs typeface="Aharoni" panose="02010803020104030203" pitchFamily="2" charset="-79"/>
              </a:rPr>
              <a:t>Безопасность</a:t>
            </a:r>
            <a:r>
              <a:rPr lang="ru-RU" sz="2000" dirty="0">
                <a:solidFill>
                  <a:schemeClr val="tx1"/>
                </a:solidFill>
                <a:cs typeface="Aharoni" panose="02010803020104030203" pitchFamily="2" charset="-79"/>
              </a:rPr>
              <a:t> – важнейший приоритет в жизни любого человека. Сегодня на работе и дома нашу безопасность обеспечивают системы безопасности. Взломам, пожарам, протечкам </a:t>
            </a:r>
            <a:r>
              <a:rPr lang="ru-RU" sz="2000" dirty="0" smtClean="0">
                <a:solidFill>
                  <a:schemeClr val="tx1"/>
                </a:solidFill>
                <a:cs typeface="Aharoni" panose="02010803020104030203" pitchFamily="2" charset="-79"/>
              </a:rPr>
              <a:t>   газа  и  </a:t>
            </a:r>
            <a:r>
              <a:rPr lang="ru-RU" sz="2000" dirty="0">
                <a:solidFill>
                  <a:schemeClr val="tx1"/>
                </a:solidFill>
                <a:cs typeface="Aharoni" panose="02010803020104030203" pitchFamily="2" charset="-79"/>
              </a:rPr>
              <a:t>прочим </a:t>
            </a:r>
            <a:r>
              <a:rPr lang="ru-RU" sz="2000" dirty="0" smtClean="0">
                <a:solidFill>
                  <a:schemeClr val="tx1"/>
                </a:solidFill>
                <a:cs typeface="Aharoni" panose="02010803020104030203" pitchFamily="2" charset="-79"/>
              </a:rPr>
              <a:t>  несчастьям    успешно 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Aharoni" panose="02010803020104030203" pitchFamily="2" charset="-79"/>
              </a:rPr>
              <a:t>противостоят </a:t>
            </a:r>
            <a:r>
              <a:rPr lang="ru-RU" sz="2000" dirty="0">
                <a:solidFill>
                  <a:schemeClr val="tx1"/>
                </a:solidFill>
                <a:cs typeface="Aharoni" panose="02010803020104030203" pitchFamily="2" charset="-79"/>
              </a:rPr>
              <a:t>«умные» системы безопасности. </a:t>
            </a:r>
            <a:endParaRPr lang="ru-RU" sz="2000" dirty="0" smtClean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r>
              <a:rPr lang="ru-RU" sz="2000" dirty="0" smtClean="0">
                <a:solidFill>
                  <a:schemeClr val="tx1"/>
                </a:solidFill>
                <a:cs typeface="Aharoni" panose="02010803020104030203" pitchFamily="2" charset="-79"/>
              </a:rPr>
              <a:t>Датчики  постоянно   </a:t>
            </a:r>
            <a:r>
              <a:rPr lang="ru-RU" sz="2000" dirty="0">
                <a:solidFill>
                  <a:schemeClr val="tx1"/>
                </a:solidFill>
                <a:cs typeface="Aharoni" panose="02010803020104030203" pitchFamily="2" charset="-79"/>
              </a:rPr>
              <a:t>контролируют </a:t>
            </a:r>
            <a:r>
              <a:rPr lang="ru-RU" sz="2000" dirty="0" smtClean="0">
                <a:solidFill>
                  <a:schemeClr val="tx1"/>
                </a:solidFill>
                <a:cs typeface="Aharoni" panose="02010803020104030203" pitchFamily="2" charset="-79"/>
              </a:rPr>
              <a:t>  всевозможные </a:t>
            </a:r>
            <a:r>
              <a:rPr lang="ru-RU" sz="2000" dirty="0">
                <a:solidFill>
                  <a:schemeClr val="tx1"/>
                </a:solidFill>
                <a:cs typeface="Aharoni" panose="02010803020104030203" pitchFamily="2" charset="-79"/>
              </a:rPr>
              <a:t>показатели </a:t>
            </a:r>
            <a:r>
              <a:rPr lang="ru-RU" sz="2000" dirty="0" smtClean="0">
                <a:solidFill>
                  <a:schemeClr val="tx1"/>
                </a:solidFill>
                <a:cs typeface="Aharoni" panose="02010803020104030203" pitchFamily="2" charset="-79"/>
              </a:rPr>
              <a:t>  и   моментально   </a:t>
            </a:r>
            <a:r>
              <a:rPr lang="ru-RU" sz="2000" dirty="0">
                <a:solidFill>
                  <a:schemeClr val="tx1"/>
                </a:solidFill>
                <a:cs typeface="Aharoni" panose="02010803020104030203" pitchFamily="2" charset="-79"/>
              </a:rPr>
              <a:t>подают </a:t>
            </a:r>
            <a:r>
              <a:rPr lang="ru-RU" sz="2000" dirty="0" smtClean="0">
                <a:solidFill>
                  <a:schemeClr val="tx1"/>
                </a:solidFill>
                <a:cs typeface="Aharoni" panose="02010803020104030203" pitchFamily="2" charset="-79"/>
              </a:rPr>
              <a:t>  сигнал   в  </a:t>
            </a:r>
          </a:p>
          <a:p>
            <a:r>
              <a:rPr lang="ru-RU" sz="2000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Aharoni" panose="02010803020104030203" pitchFamily="2" charset="-79"/>
              </a:rPr>
              <a:t>случае опасности.</a:t>
            </a:r>
          </a:p>
          <a:p>
            <a:endParaRPr lang="ru-RU" dirty="0"/>
          </a:p>
        </p:txBody>
      </p:sp>
      <p:pic>
        <p:nvPicPr>
          <p:cNvPr id="5" name="Picture 2" descr="http://stroymanual.com/wp-content/uploads/2014/03/cpecsistemu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5405" r="4382" b="5405"/>
          <a:stretch/>
        </p:blipFill>
        <p:spPr bwMode="auto">
          <a:xfrm>
            <a:off x="1907704" y="3140968"/>
            <a:ext cx="705349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45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Освоение профессиональных компетенций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84784"/>
            <a:ext cx="9144000" cy="20005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600" dirty="0" smtClean="0">
                <a:latin typeface="Comic Sans MS" pitchFamily="66" charset="0"/>
              </a:rPr>
              <a:t>Подготовка </a:t>
            </a:r>
            <a:r>
              <a:rPr lang="ru-RU" sz="2600" dirty="0">
                <a:latin typeface="Comic Sans MS" pitchFamily="66" charset="0"/>
              </a:rPr>
              <a:t>к работе </a:t>
            </a:r>
            <a:r>
              <a:rPr lang="ru-RU" sz="2600" dirty="0" smtClean="0">
                <a:latin typeface="Comic Sans MS" pitchFamily="66" charset="0"/>
              </a:rPr>
              <a:t>компьютерных </a:t>
            </a:r>
            <a:r>
              <a:rPr lang="ru-RU" sz="2600" dirty="0">
                <a:latin typeface="Comic Sans MS" pitchFamily="66" charset="0"/>
              </a:rPr>
              <a:t>и </a:t>
            </a:r>
            <a:r>
              <a:rPr lang="ru-RU" sz="2600" dirty="0" smtClean="0">
                <a:latin typeface="Comic Sans MS" pitchFamily="66" charset="0"/>
              </a:rPr>
              <a:t>периферийных устройств, используемых </a:t>
            </a:r>
            <a:r>
              <a:rPr lang="ru-RU" sz="2600" dirty="0">
                <a:latin typeface="Comic Sans MS" pitchFamily="66" charset="0"/>
              </a:rPr>
              <a:t>для записи, хранения, передачи и обработки различной </a:t>
            </a:r>
            <a:r>
              <a:rPr lang="ru-RU" sz="2600" dirty="0" smtClean="0">
                <a:latin typeface="Comic Sans MS" pitchFamily="66" charset="0"/>
              </a:rPr>
              <a:t>информации</a:t>
            </a:r>
            <a:endParaRPr lang="ru-RU" sz="2600" dirty="0">
              <a:latin typeface="Comic Sans MS" pitchFamily="66" charset="0"/>
            </a:endParaRPr>
          </a:p>
          <a:p>
            <a:endParaRPr lang="ru-RU" sz="2000" b="1" dirty="0"/>
          </a:p>
        </p:txBody>
      </p:sp>
      <p:pic>
        <p:nvPicPr>
          <p:cNvPr id="8" name="Picture 3" descr="H:\Преподавателям по аттестации\фото студентов\P1060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7813"/>
            <a:ext cx="4248472" cy="318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Преподавателям по аттестации\фото студентов\P1060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3814"/>
            <a:ext cx="4447530" cy="3335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000" dirty="0">
                <a:latin typeface="Comic Sans MS" pitchFamily="66" charset="0"/>
              </a:rPr>
              <a:t>Главное управление МЧС России  по Белгородской </a:t>
            </a:r>
            <a:r>
              <a:rPr lang="ru-RU" sz="4000" dirty="0" smtClean="0">
                <a:latin typeface="Comic Sans MS" pitchFamily="66" charset="0"/>
              </a:rPr>
              <a:t>области</a:t>
            </a:r>
            <a:endParaRPr lang="ru-RU" sz="40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000" dirty="0" smtClean="0">
                <a:latin typeface="Comic Sans MS" pitchFamily="66" charset="0"/>
              </a:rPr>
              <a:t>Филиал  </a:t>
            </a:r>
            <a:r>
              <a:rPr lang="ru-RU" sz="4000" dirty="0">
                <a:latin typeface="Comic Sans MS" pitchFamily="66" charset="0"/>
              </a:rPr>
              <a:t>ФГУП «Охрана» МВД России по Белгородской области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000" dirty="0" smtClean="0">
                <a:latin typeface="Comic Sans MS" pitchFamily="66" charset="0"/>
              </a:rPr>
              <a:t>ООО </a:t>
            </a:r>
            <a:r>
              <a:rPr lang="ru-RU" sz="4000" dirty="0">
                <a:latin typeface="Comic Sans MS" pitchFamily="66" charset="0"/>
              </a:rPr>
              <a:t>Некоммерческое партнерство по пожарной безопасности в Белгородской области «Содружество» </a:t>
            </a:r>
            <a:endParaRPr lang="ru-RU" sz="4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000" dirty="0" smtClean="0">
                <a:latin typeface="Comic Sans MS" pitchFamily="66" charset="0"/>
              </a:rPr>
              <a:t>ООО </a:t>
            </a:r>
            <a:r>
              <a:rPr lang="ru-RU" sz="4000" dirty="0">
                <a:latin typeface="Comic Sans MS" pitchFamily="66" charset="0"/>
              </a:rPr>
              <a:t>«Мир безопасности</a:t>
            </a:r>
            <a:r>
              <a:rPr lang="ru-RU" sz="4000" dirty="0" smtClean="0">
                <a:latin typeface="Comic Sans MS" pitchFamily="66" charset="0"/>
              </a:rPr>
              <a:t>»</a:t>
            </a:r>
            <a:endParaRPr lang="ru-RU" sz="4000" dirty="0">
              <a:latin typeface="Comic Sans MS" pitchFamily="66" charset="0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000" dirty="0" smtClean="0">
                <a:latin typeface="Comic Sans MS" pitchFamily="66" charset="0"/>
              </a:rPr>
              <a:t>ООО </a:t>
            </a:r>
            <a:r>
              <a:rPr lang="ru-RU" sz="4000" dirty="0">
                <a:latin typeface="Comic Sans MS" pitchFamily="66" charset="0"/>
              </a:rPr>
              <a:t>«Центр безопасности» </a:t>
            </a:r>
            <a:endParaRPr lang="ru-RU" sz="4000" dirty="0" smtClean="0">
              <a:latin typeface="Comic Sans MS" pitchFamily="66" charset="0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000" dirty="0" smtClean="0">
                <a:latin typeface="Comic Sans MS" pitchFamily="66" charset="0"/>
              </a:rPr>
              <a:t>ООО </a:t>
            </a:r>
            <a:r>
              <a:rPr lang="ru-RU" sz="4000" dirty="0">
                <a:latin typeface="Comic Sans MS" pitchFamily="66" charset="0"/>
              </a:rPr>
              <a:t>«</a:t>
            </a:r>
            <a:r>
              <a:rPr lang="ru-RU" sz="4000" dirty="0" err="1">
                <a:latin typeface="Comic Sans MS" pitchFamily="66" charset="0"/>
              </a:rPr>
              <a:t>АлАн</a:t>
            </a:r>
            <a:r>
              <a:rPr lang="ru-RU" sz="4000" dirty="0">
                <a:latin typeface="Comic Sans MS" pitchFamily="66" charset="0"/>
              </a:rPr>
              <a:t> секьюрити» </a:t>
            </a:r>
            <a:endParaRPr lang="ru-RU" sz="4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000" dirty="0" smtClean="0">
                <a:latin typeface="Comic Sans MS" pitchFamily="66" charset="0"/>
              </a:rPr>
              <a:t>ООО </a:t>
            </a:r>
            <a:r>
              <a:rPr lang="ru-RU" sz="4000" dirty="0">
                <a:latin typeface="Comic Sans MS" pitchFamily="66" charset="0"/>
              </a:rPr>
              <a:t>«</a:t>
            </a:r>
            <a:r>
              <a:rPr lang="ru-RU" sz="4000" dirty="0" err="1">
                <a:latin typeface="Comic Sans MS" pitchFamily="66" charset="0"/>
              </a:rPr>
              <a:t>Техмонтаж</a:t>
            </a:r>
            <a:r>
              <a:rPr lang="ru-RU" sz="4000" dirty="0">
                <a:latin typeface="Comic Sans MS" pitchFamily="66" charset="0"/>
              </a:rPr>
              <a:t>»  </a:t>
            </a:r>
            <a:endParaRPr lang="ru-RU" sz="4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000" dirty="0" smtClean="0">
                <a:latin typeface="Comic Sans MS" pitchFamily="66" charset="0"/>
              </a:rPr>
              <a:t> ООО </a:t>
            </a:r>
            <a:r>
              <a:rPr lang="ru-RU" sz="4000" dirty="0">
                <a:latin typeface="Comic Sans MS" pitchFamily="66" charset="0"/>
              </a:rPr>
              <a:t>«Стандарт комфорта и безопасности» </a:t>
            </a:r>
            <a:endParaRPr lang="ru-RU" sz="4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000" dirty="0" smtClean="0">
                <a:latin typeface="Comic Sans MS" pitchFamily="66" charset="0"/>
              </a:rPr>
              <a:t>ООО «Технический барьер»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000" dirty="0" smtClean="0">
                <a:latin typeface="Comic Sans MS" pitchFamily="66" charset="0"/>
              </a:rPr>
              <a:t>ЗАО «Сигнализация»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000" dirty="0" smtClean="0">
                <a:latin typeface="Comic Sans MS" pitchFamily="66" charset="0"/>
              </a:rPr>
              <a:t>ООО </a:t>
            </a:r>
            <a:r>
              <a:rPr lang="ru-RU" sz="4000" dirty="0">
                <a:latin typeface="Comic Sans MS" pitchFamily="66" charset="0"/>
              </a:rPr>
              <a:t>«Специальные системы» </a:t>
            </a:r>
            <a:endParaRPr lang="ru-RU" sz="4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ru-RU" sz="4000" dirty="0" smtClean="0">
                <a:latin typeface="Comic Sans MS" pitchFamily="66" charset="0"/>
              </a:rPr>
              <a:t>МУП </a:t>
            </a:r>
            <a:r>
              <a:rPr lang="ru-RU" sz="4000" dirty="0">
                <a:latin typeface="Comic Sans MS" pitchFamily="66" charset="0"/>
              </a:rPr>
              <a:t>г. Белгорода «Городской пассажирский транспорт» </a:t>
            </a:r>
            <a:r>
              <a:rPr lang="ru-RU" sz="4000" dirty="0" smtClean="0">
                <a:latin typeface="Comic Sans MS" pitchFamily="66" charset="0"/>
              </a:rPr>
              <a:t> И ДР.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229600" cy="9221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800" b="1" dirty="0" smtClean="0">
                <a:solidFill>
                  <a:schemeClr val="tx1"/>
                </a:solidFill>
              </a:rPr>
              <a:t>Места прохождения </a:t>
            </a:r>
            <a:r>
              <a:rPr lang="ru-RU" sz="12800" b="1" dirty="0">
                <a:solidFill>
                  <a:schemeClr val="tx1"/>
                </a:solidFill>
              </a:rPr>
              <a:t>дуального обучения </a:t>
            </a:r>
            <a:endParaRPr lang="ru-RU" sz="12800" b="1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8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055380" cy="14005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Заключение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00265"/>
            <a:ext cx="8496944" cy="4525963"/>
          </a:xfrm>
        </p:spPr>
        <p:txBody>
          <a:bodyPr/>
          <a:lstStyle/>
          <a:p>
            <a:r>
              <a:rPr lang="ru-RU" dirty="0" smtClean="0"/>
              <a:t>Системы безопасности – это автоматизированный </a:t>
            </a:r>
            <a:r>
              <a:rPr lang="ru-RU" dirty="0"/>
              <a:t>комплекс для охраны различных объектов имущества (зданий, включая прилегающую к ним территорию, отдельных помещений, автомобилей, </a:t>
            </a:r>
            <a:r>
              <a:rPr lang="ru-RU" dirty="0" smtClean="0"/>
              <a:t>сейфов </a:t>
            </a:r>
            <a:r>
              <a:rPr lang="ru-RU" dirty="0"/>
              <a:t>и пр.). </a:t>
            </a:r>
            <a:r>
              <a:rPr lang="ru-RU" dirty="0" smtClean="0"/>
              <a:t>Основное </a:t>
            </a:r>
            <a:r>
              <a:rPr lang="ru-RU" dirty="0"/>
              <a:t>назначение - предупредить, по возможности предотвратить или способствовать предотвращению ситуаций, в которых будет нанесён вред людям или материальным и не материальным ценностям, связанных прежде всего с действиями других лиц. </a:t>
            </a:r>
            <a:r>
              <a:rPr lang="ru-RU" dirty="0" smtClean="0"/>
              <a:t>Как </a:t>
            </a:r>
            <a:r>
              <a:rPr lang="ru-RU" dirty="0"/>
              <a:t>ни была бы наша специальность широка, она будет развиваться все дальше и дальше. И мы поможем людям защитить себя и своё имущество.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437112"/>
            <a:ext cx="8007930" cy="2218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4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Направления работ техника диспетчерского управления.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01122" cy="5143536"/>
          </a:xfrm>
        </p:spPr>
        <p:txBody>
          <a:bodyPr/>
          <a:lstStyle/>
          <a:p>
            <a:r>
              <a:rPr lang="ru-RU" dirty="0" smtClean="0"/>
              <a:t>В нашу обязанность входят такие виды работ, как установка видеонаблюдения, охранно-пожарной сигнализации и прочее.</a:t>
            </a:r>
            <a:endParaRPr lang="ru-RU" dirty="0"/>
          </a:p>
        </p:txBody>
      </p:sp>
      <p:pic>
        <p:nvPicPr>
          <p:cNvPr id="3075" name="Picture 3" descr="C:\Users\oleg\Desktop\Новая папка (2)\normal_51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63" y="2636912"/>
            <a:ext cx="7620000" cy="3863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7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Инновации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7"/>
            <a:ext cx="8463884" cy="2500330"/>
          </a:xfrm>
        </p:spPr>
        <p:txBody>
          <a:bodyPr>
            <a:noAutofit/>
          </a:bodyPr>
          <a:lstStyle/>
          <a:p>
            <a:r>
              <a:rPr lang="ru-RU" sz="1800" dirty="0"/>
              <a:t>Вопрос противопожарной безопасности всегда был и остается актуальным во всех сферах жизнедеятельности человека. Очевидно, что залогом успешной борьбы с огнём является своевременное обнаружение источника и непосредственно факта возгорания на подконтрольной территории. Использование современных установок пожаротушения в совокупности с системой раннего обнаружения не только сводит к минимуму прямой ущерб от гибели персонала и оборудования, но и существенно снижает косвенные затраты, связанные с прерыванием технологических и бизнес-процессов.</a:t>
            </a:r>
          </a:p>
        </p:txBody>
      </p:sp>
      <p:pic>
        <p:nvPicPr>
          <p:cNvPr id="2050" name="Picture 2" descr="C:\Users\oleg\Desktop\Новая папка (2)\1376494081_0000000000_smeshnye-karikatury-byga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3016"/>
            <a:ext cx="5164056" cy="328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5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214842"/>
          </a:xfrm>
        </p:spPr>
        <p:txBody>
          <a:bodyPr>
            <a:normAutofit/>
          </a:bodyPr>
          <a:lstStyle/>
          <a:p>
            <a:r>
              <a:rPr lang="ru-RU" sz="1800" b="1" dirty="0"/>
              <a:t>Представители специальности </a:t>
            </a:r>
            <a:r>
              <a:rPr lang="ru-RU" sz="1800" b="1" dirty="0" smtClean="0"/>
              <a:t>«</a:t>
            </a:r>
            <a:r>
              <a:rPr lang="ru-RU" sz="1800" b="1" dirty="0" err="1" smtClean="0"/>
              <a:t>системЫ</a:t>
            </a:r>
            <a:r>
              <a:rPr lang="ru-RU" sz="1800" b="1" dirty="0" smtClean="0"/>
              <a:t> </a:t>
            </a:r>
            <a:r>
              <a:rPr lang="ru-RU" sz="1800" b="1" dirty="0"/>
              <a:t>и </a:t>
            </a:r>
            <a:r>
              <a:rPr lang="ru-RU" sz="1800" b="1" dirty="0" err="1" smtClean="0"/>
              <a:t>средствА</a:t>
            </a:r>
            <a:r>
              <a:rPr lang="ru-RU" sz="1800" b="1" dirty="0" smtClean="0"/>
              <a:t> </a:t>
            </a:r>
            <a:r>
              <a:rPr lang="ru-RU" sz="1800" b="1" dirty="0"/>
              <a:t>диспетчерского </a:t>
            </a:r>
            <a:r>
              <a:rPr lang="ru-RU" sz="1800" b="1" dirty="0" smtClean="0"/>
              <a:t>управления» </a:t>
            </a:r>
            <a:r>
              <a:rPr lang="ru-RU" sz="1800" b="1" dirty="0"/>
              <a:t>являются людьми творческими, способными креативно мыслить.</a:t>
            </a:r>
          </a:p>
          <a:p>
            <a:r>
              <a:rPr lang="ru-RU" sz="1800" b="1" dirty="0"/>
              <a:t>Под этими терминами понимается категория людей, способных находить новые пути решения поставленных задач, быстро перестраиваться с одной задачи на другую, </a:t>
            </a:r>
            <a:r>
              <a:rPr lang="en-US" sz="1800" b="1" dirty="0"/>
              <a:t>«</a:t>
            </a:r>
            <a:r>
              <a:rPr lang="ru-RU" sz="1800" b="1" dirty="0"/>
              <a:t>генерировать идеи</a:t>
            </a:r>
            <a:r>
              <a:rPr lang="en-US" sz="1800" b="1" dirty="0"/>
              <a:t>». </a:t>
            </a:r>
          </a:p>
          <a:p>
            <a:r>
              <a:rPr lang="ru-RU" sz="1800" b="1" dirty="0"/>
              <a:t>Запрос на </a:t>
            </a:r>
            <a:r>
              <a:rPr lang="ru-RU" sz="1800" b="1" dirty="0" err="1"/>
              <a:t>креативных</a:t>
            </a:r>
            <a:r>
              <a:rPr lang="ru-RU" sz="1800" b="1" dirty="0"/>
              <a:t> специалистов высок из-за быстрого развития технологий – старые технологии быстро устаревают и отбрасываются, а специалистов, владеющих новым всегда не хватает. В связи с этим есть огромный запрос не просто на людей с качественным образованием, а на людей способных быстро обучаться, переучиваться, воспринимать новые технологии.</a:t>
            </a:r>
            <a:endParaRPr lang="en" sz="1800" b="1" dirty="0"/>
          </a:p>
          <a:p>
            <a:endParaRPr lang="ru-RU" dirty="0"/>
          </a:p>
        </p:txBody>
      </p:sp>
      <p:pic>
        <p:nvPicPr>
          <p:cNvPr id="1026" name="Picture 2" descr="C:\Users\oleg\Desktop\Новая папка (2)\OFIeEGcJGf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90947"/>
            <a:ext cx="6554811" cy="3067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2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3600400" cy="6453336"/>
          </a:xfrm>
        </p:spPr>
        <p:txBody>
          <a:bodyPr>
            <a:normAutofit lnSpcReduction="10000"/>
          </a:bodyPr>
          <a:lstStyle/>
          <a:p>
            <a:pPr marL="79375" indent="-79375"/>
            <a:r>
              <a:rPr lang="ru-RU" dirty="0"/>
              <a:t>Перед тем как непосредственно установить и разработать проект безопасности необходимо выяснить факторы угроз, к которым относятся - злоумышленное </a:t>
            </a:r>
            <a:r>
              <a:rPr lang="ru-RU" dirty="0" smtClean="0"/>
              <a:t>проникновение </a:t>
            </a:r>
            <a:r>
              <a:rPr lang="ru-RU" dirty="0"/>
              <a:t>на территорию, кража или вынос предметов, хищение информации, аварии технологического характера, пожары. После выяснения всех необходимых факторов угроз подбирается оборудование, которое будет обеспечивать надлежащий уровень безопасности. </a:t>
            </a:r>
          </a:p>
        </p:txBody>
      </p:sp>
      <p:pic>
        <p:nvPicPr>
          <p:cNvPr id="3074" name="Picture 2" descr="http://www.delos.nnov.ru/upload/upl_8881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327732" cy="565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01122" cy="5143536"/>
          </a:xfrm>
        </p:spPr>
        <p:txBody>
          <a:bodyPr/>
          <a:lstStyle/>
          <a:p>
            <a:r>
              <a:rPr lang="ru-RU" dirty="0" smtClean="0"/>
              <a:t>В нашу обязанность входят такие виды работ, как проектирование систем охранно-пожарной сигнализации . видеонаблюдения, контроля и управления доступом, автоматического пожаротушения, оповещения населения об эвакуации.</a:t>
            </a:r>
            <a:endParaRPr lang="ru-RU" dirty="0"/>
          </a:p>
        </p:txBody>
      </p:sp>
      <p:pic>
        <p:nvPicPr>
          <p:cNvPr id="4098" name="Picture 2" descr="http://algris.ru/assets/images/ystanovk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6152503" cy="392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Видеонаблюдение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571612"/>
            <a:ext cx="9429784" cy="4597401"/>
          </a:xfrm>
        </p:spPr>
        <p:txBody>
          <a:bodyPr/>
          <a:lstStyle/>
          <a:p>
            <a:pPr algn="r"/>
            <a:r>
              <a:rPr lang="ru-RU" dirty="0" smtClean="0"/>
              <a:t>                       В данный момент системы видеонаблюдения пользуются  большим спросом как среди предприятий, так и среди частного сектора.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И именно по этому                                               мы активно развиваем                                             в своей специальности                                         этот профиль.</a:t>
            </a:r>
            <a:endParaRPr lang="ru-RU" dirty="0"/>
          </a:p>
        </p:txBody>
      </p:sp>
      <p:pic>
        <p:nvPicPr>
          <p:cNvPr id="4098" name="Picture 2" descr="C:\Users\oleg\Desktop\Новая папка (2)\53601_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143248"/>
            <a:ext cx="4311645" cy="3208470"/>
          </a:xfrm>
          <a:prstGeom prst="rect">
            <a:avLst/>
          </a:prstGeom>
          <a:noFill/>
        </p:spPr>
      </p:pic>
      <p:pic>
        <p:nvPicPr>
          <p:cNvPr id="4099" name="Picture 3" descr="C:\Users\oleg\Desktop\Новая папка (2)\CCT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276872"/>
            <a:ext cx="3724709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97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83434" cy="1400530"/>
          </a:xfrm>
        </p:spPr>
        <p:txBody>
          <a:bodyPr/>
          <a:lstStyle/>
          <a:p>
            <a:r>
              <a:rPr lang="ru-RU" dirty="0" smtClean="0"/>
              <a:t>Видеонаблюдение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3" y="1152982"/>
            <a:ext cx="5472608" cy="51563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83889" y="917912"/>
            <a:ext cx="33843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Позволяет  осуществить визуальное </a:t>
            </a:r>
            <a:r>
              <a:rPr lang="ru-RU" sz="2000" b="1" dirty="0"/>
              <a:t>наблюдение, запись </a:t>
            </a:r>
            <a:r>
              <a:rPr lang="ru-RU" sz="2000" b="1" dirty="0" smtClean="0"/>
              <a:t>событий </a:t>
            </a:r>
            <a:r>
              <a:rPr lang="ru-RU" sz="2000" b="1" dirty="0"/>
              <a:t>на выделенном для слежения участке технологической зоны. Установка видеонаблюдения позволяет осуществлять непрерывный контроль и фиксирование обстановки в зоне наблюдения, при необходимости просматривать записанные изображения.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41561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430</TotalTime>
  <Words>887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Ион</vt:lpstr>
      <vt:lpstr>Презентация PowerPoint</vt:lpstr>
      <vt:lpstr>Безопасность – важнейший приоритет в жизни любого человека. Сегодня на работе и дома нашу безопасность обеспечивают системы безопасности. Взломам, пожарам, протечкам    газа  и  прочим   несчастьям    успешно  противостоят «умные» системы безопасности.  Датчики  постоянно   контролируют   всевозможные показатели   и   моментально   подают   сигнал   в    случае опасности. </vt:lpstr>
      <vt:lpstr>Направления работ техника диспетчерского управления.</vt:lpstr>
      <vt:lpstr>Инновации </vt:lpstr>
      <vt:lpstr>Презентация PowerPoint</vt:lpstr>
      <vt:lpstr>Презентация PowerPoint</vt:lpstr>
      <vt:lpstr>Презентация PowerPoint</vt:lpstr>
      <vt:lpstr>Видеонаблюдение</vt:lpstr>
      <vt:lpstr>Видеонаблюдение </vt:lpstr>
      <vt:lpstr>Видеонаблюдение </vt:lpstr>
      <vt:lpstr>Видеонаблюдение</vt:lpstr>
      <vt:lpstr>Презентация PowerPoint</vt:lpstr>
      <vt:lpstr>GSM-сигнализация является охранной системой, состоящей из контрольной панели и некоторого количества извещателей (охранных, пожарных, утечки воды,</vt:lpstr>
      <vt:lpstr>Система «Умный дом» -</vt:lpstr>
      <vt:lpstr>Система контроля и управления доступом</vt:lpstr>
      <vt:lpstr>Система контроля и управления доступом</vt:lpstr>
      <vt:lpstr> Освоение профессиональных компетенций</vt:lpstr>
      <vt:lpstr> Освоение профессиональных компетенций</vt:lpstr>
      <vt:lpstr> Освоение профессиональных компетенций</vt:lpstr>
      <vt:lpstr> Освоение профессиональных компетенций</vt:lpstr>
      <vt:lpstr>Презентация PowerPoint</vt:lpstr>
      <vt:lpstr>Заключение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Людмила Касторных</cp:lastModifiedBy>
  <cp:revision>34</cp:revision>
  <dcterms:created xsi:type="dcterms:W3CDTF">2015-03-15T17:17:09Z</dcterms:created>
  <dcterms:modified xsi:type="dcterms:W3CDTF">2015-11-26T12:49:48Z</dcterms:modified>
</cp:coreProperties>
</file>