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6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178864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17886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2055C-F19D-4F9A-A42E-5A8EE347426B}" type="doc">
      <dgm:prSet loTypeId="urn:microsoft.com/office/officeart/2005/8/layout/chevron2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484696F-FA64-45D8-B2E4-08CFBAB6C878}">
      <dgm:prSet phldrT="[Текст]"/>
      <dgm:spPr/>
      <dgm:t>
        <a:bodyPr/>
        <a:lstStyle/>
        <a:p>
          <a:r>
            <a:rPr lang="ru-RU" dirty="0"/>
            <a:t> :</a:t>
          </a:r>
        </a:p>
      </dgm:t>
    </dgm:pt>
    <dgm:pt modelId="{FC3E3A0D-C2E7-4B49-8195-6C091F34895D}" type="parTrans" cxnId="{5CBB93AC-028F-47B2-BDA3-B19B92728411}">
      <dgm:prSet/>
      <dgm:spPr/>
      <dgm:t>
        <a:bodyPr/>
        <a:lstStyle/>
        <a:p>
          <a:endParaRPr lang="ru-RU"/>
        </a:p>
      </dgm:t>
    </dgm:pt>
    <dgm:pt modelId="{5B623205-CF7D-4194-B98B-D857CA8BF58F}" type="sibTrans" cxnId="{5CBB93AC-028F-47B2-BDA3-B19B92728411}">
      <dgm:prSet/>
      <dgm:spPr/>
      <dgm:t>
        <a:bodyPr/>
        <a:lstStyle/>
        <a:p>
          <a:endParaRPr lang="ru-RU"/>
        </a:p>
      </dgm:t>
    </dgm:pt>
    <dgm:pt modelId="{A3398BE1-B217-496C-9FA3-6D37ACCE391A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 </a:t>
          </a:r>
        </a:p>
      </dgm:t>
    </dgm:pt>
    <dgm:pt modelId="{66B1852B-7F67-49FB-84CA-9F17E7E8E22B}" type="parTrans" cxnId="{03945BD2-FA88-4B52-BF3D-8D1199262844}">
      <dgm:prSet/>
      <dgm:spPr/>
      <dgm:t>
        <a:bodyPr/>
        <a:lstStyle/>
        <a:p>
          <a:endParaRPr lang="ru-RU"/>
        </a:p>
      </dgm:t>
    </dgm:pt>
    <dgm:pt modelId="{06B603E9-1498-4A91-8A99-F308F59F73C7}" type="sibTrans" cxnId="{03945BD2-FA88-4B52-BF3D-8D1199262844}">
      <dgm:prSet/>
      <dgm:spPr/>
      <dgm:t>
        <a:bodyPr/>
        <a:lstStyle/>
        <a:p>
          <a:endParaRPr lang="ru-RU"/>
        </a:p>
      </dgm:t>
    </dgm:pt>
    <dgm:pt modelId="{F55F6D47-9CE2-4E69-8BF3-C906ACA91B63}">
      <dgm:prSet/>
      <dgm:spPr/>
      <dgm:t>
        <a:bodyPr/>
        <a:lstStyle/>
        <a:p>
          <a:r>
            <a:rPr lang="ru-RU" dirty="0"/>
            <a:t> .</a:t>
          </a:r>
        </a:p>
      </dgm:t>
    </dgm:pt>
    <dgm:pt modelId="{00211ED1-1DE9-4E47-93BC-CB020E2688F8}" type="parTrans" cxnId="{4E7305BA-3F39-46ED-9095-63457729CD1B}">
      <dgm:prSet/>
      <dgm:spPr/>
      <dgm:t>
        <a:bodyPr/>
        <a:lstStyle/>
        <a:p>
          <a:endParaRPr lang="ru-RU"/>
        </a:p>
      </dgm:t>
    </dgm:pt>
    <dgm:pt modelId="{EF35D041-7155-4470-A77D-6BECE3303E1D}" type="sibTrans" cxnId="{4E7305BA-3F39-46ED-9095-63457729CD1B}">
      <dgm:prSet/>
      <dgm:spPr/>
      <dgm:t>
        <a:bodyPr/>
        <a:lstStyle/>
        <a:p>
          <a:endParaRPr lang="ru-RU"/>
        </a:p>
      </dgm:t>
    </dgm:pt>
    <dgm:pt modelId="{300BCE7C-2C3E-46BE-8E20-C5AD560DB0CF}">
      <dgm:prSet/>
      <dgm:spPr/>
      <dgm:t>
        <a:bodyPr/>
        <a:lstStyle/>
        <a:p>
          <a:r>
            <a:rPr lang="ru-RU" dirty="0"/>
            <a:t> </a:t>
          </a:r>
        </a:p>
      </dgm:t>
    </dgm:pt>
    <dgm:pt modelId="{CEAB251B-3743-4DA8-9190-895B827EBEC2}" type="parTrans" cxnId="{6E241369-0CB6-45E3-AE00-DAC5154D5617}">
      <dgm:prSet/>
      <dgm:spPr/>
      <dgm:t>
        <a:bodyPr/>
        <a:lstStyle/>
        <a:p>
          <a:endParaRPr lang="ru-RU"/>
        </a:p>
      </dgm:t>
    </dgm:pt>
    <dgm:pt modelId="{2A91BED5-770E-46E2-BBAA-B0BF745D76D1}" type="sibTrans" cxnId="{6E241369-0CB6-45E3-AE00-DAC5154D5617}">
      <dgm:prSet/>
      <dgm:spPr/>
      <dgm:t>
        <a:bodyPr/>
        <a:lstStyle/>
        <a:p>
          <a:endParaRPr lang="ru-RU"/>
        </a:p>
      </dgm:t>
    </dgm:pt>
    <dgm:pt modelId="{4D4A65F7-EE21-4E8A-B639-B5A4CEB1017F}">
      <dgm:prSet custT="1"/>
      <dgm:spPr/>
      <dgm:t>
        <a:bodyPr/>
        <a:lstStyle/>
        <a:p>
          <a:r>
            <a:rPr lang="ru-RU" sz="2400" dirty="0">
              <a:solidFill>
                <a:srgbClr val="FF0000"/>
              </a:solidFill>
            </a:rPr>
            <a:t>Федеральный закон «Об образовании в РФ»</a:t>
          </a:r>
        </a:p>
      </dgm:t>
    </dgm:pt>
    <dgm:pt modelId="{453F38A7-FAB9-4EEF-BAA3-51FB3860327F}" type="parTrans" cxnId="{977FFA7B-82E3-4640-846E-929E3D353F74}">
      <dgm:prSet/>
      <dgm:spPr/>
      <dgm:t>
        <a:bodyPr/>
        <a:lstStyle/>
        <a:p>
          <a:endParaRPr lang="ru-RU"/>
        </a:p>
      </dgm:t>
    </dgm:pt>
    <dgm:pt modelId="{1E7AC790-E8B5-4BB3-A49A-E46975CA15DC}" type="sibTrans" cxnId="{977FFA7B-82E3-4640-846E-929E3D353F74}">
      <dgm:prSet/>
      <dgm:spPr/>
      <dgm:t>
        <a:bodyPr/>
        <a:lstStyle/>
        <a:p>
          <a:endParaRPr lang="ru-RU"/>
        </a:p>
      </dgm:t>
    </dgm:pt>
    <dgm:pt modelId="{9683EC4C-3D00-43E4-BEB2-4449470C757F}">
      <dgm:prSet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Федеральный закон </a:t>
          </a:r>
          <a:r>
            <a:rPr lang="ru-RU" sz="2000" b="0" u="none" dirty="0">
              <a:solidFill>
                <a:schemeClr val="tx1"/>
              </a:solidFill>
              <a:hlinkClick xmlns:r="http://schemas.openxmlformats.org/officeDocument/2006/relationships" r:id="rId1"/>
            </a:rPr>
            <a:t>от 02.05.2015 N 122-ФЗ</a:t>
          </a:r>
          <a:r>
            <a:rPr lang="ru-RU" sz="2000" dirty="0">
              <a:solidFill>
                <a:srgbClr val="FF0000"/>
              </a:solidFill>
            </a:rPr>
            <a:t> «О внесении изменений в Трудовой кодекс РФ и статьи 11 и 73 Федерального закона «Об образовании в РФ» </a:t>
          </a:r>
          <a:endParaRPr lang="ru-RU" sz="2000" dirty="0"/>
        </a:p>
      </dgm:t>
    </dgm:pt>
    <dgm:pt modelId="{F5A5D25C-D802-4B88-968E-BBF791424B77}" type="parTrans" cxnId="{00DFAF29-078A-4226-A727-F284B0441C91}">
      <dgm:prSet/>
      <dgm:spPr/>
      <dgm:t>
        <a:bodyPr/>
        <a:lstStyle/>
        <a:p>
          <a:endParaRPr lang="ru-RU"/>
        </a:p>
      </dgm:t>
    </dgm:pt>
    <dgm:pt modelId="{53210036-28BA-48A5-B161-573EE23E6FEC}" type="sibTrans" cxnId="{00DFAF29-078A-4226-A727-F284B0441C91}">
      <dgm:prSet/>
      <dgm:spPr/>
      <dgm:t>
        <a:bodyPr/>
        <a:lstStyle/>
        <a:p>
          <a:endParaRPr lang="ru-RU"/>
        </a:p>
      </dgm:t>
    </dgm:pt>
    <dgm:pt modelId="{3FE48C3E-042B-4F5B-A154-08FF4886B1FC}">
      <dgm:prSet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Приказ Министерства образования и науки Российской Федерации от 27.10.2915 г. «О внесении изменения в Порядок организации и осуществления образовательной деятельности по основным программам профессионального обучения. Утвержденный приказом Министерства образования и науки Российской Федерации  от 18 апреля 2013 г. №192»</a:t>
          </a:r>
        </a:p>
      </dgm:t>
    </dgm:pt>
    <dgm:pt modelId="{4124BD4B-5326-4014-A2CB-DD56DE5F901F}" type="parTrans" cxnId="{09B59C43-5683-41D3-88FF-A748E2FF7ACC}">
      <dgm:prSet/>
      <dgm:spPr/>
      <dgm:t>
        <a:bodyPr/>
        <a:lstStyle/>
        <a:p>
          <a:endParaRPr lang="ru-RU"/>
        </a:p>
      </dgm:t>
    </dgm:pt>
    <dgm:pt modelId="{161225A7-B894-4B47-96F0-8B690BE65C1A}" type="sibTrans" cxnId="{09B59C43-5683-41D3-88FF-A748E2FF7ACC}">
      <dgm:prSet/>
      <dgm:spPr/>
      <dgm:t>
        <a:bodyPr/>
        <a:lstStyle/>
        <a:p>
          <a:endParaRPr lang="ru-RU"/>
        </a:p>
      </dgm:t>
    </dgm:pt>
    <dgm:pt modelId="{F78568F1-0377-4895-8C70-D5D4244846CA}">
      <dgm:prSet custT="1"/>
      <dgm:spPr/>
      <dgm:t>
        <a:bodyPr/>
        <a:lstStyle/>
        <a:p>
          <a:r>
            <a:rPr lang="ru-RU" altLang="ru-RU" sz="2000" b="1" dirty="0">
              <a:solidFill>
                <a:srgbClr val="FF0000"/>
              </a:solidFill>
              <a:effectLst/>
              <a:latin typeface="+mj-lt"/>
            </a:rPr>
            <a:t>Профессиональные стандарты</a:t>
          </a:r>
          <a:endParaRPr lang="ru-RU" sz="2000" b="1" dirty="0">
            <a:solidFill>
              <a:srgbClr val="FF0000"/>
            </a:solidFill>
            <a:latin typeface="+mj-lt"/>
          </a:endParaRPr>
        </a:p>
      </dgm:t>
    </dgm:pt>
    <dgm:pt modelId="{9659B5FE-569B-4D93-B4B2-19CAD1356A1F}" type="parTrans" cxnId="{0D1293F7-6104-4623-874F-0C504F37215C}">
      <dgm:prSet/>
      <dgm:spPr/>
      <dgm:t>
        <a:bodyPr/>
        <a:lstStyle/>
        <a:p>
          <a:endParaRPr lang="ru-RU"/>
        </a:p>
      </dgm:t>
    </dgm:pt>
    <dgm:pt modelId="{568EB3B6-CC2F-4D61-8ECE-059628946AB7}" type="sibTrans" cxnId="{0D1293F7-6104-4623-874F-0C504F37215C}">
      <dgm:prSet/>
      <dgm:spPr/>
      <dgm:t>
        <a:bodyPr/>
        <a:lstStyle/>
        <a:p>
          <a:endParaRPr lang="ru-RU"/>
        </a:p>
      </dgm:t>
    </dgm:pt>
    <dgm:pt modelId="{6C0FBB0F-553C-403B-A088-8E67C1270CA4}">
      <dgm:prSet custT="1"/>
      <dgm:spPr/>
      <dgm:t>
        <a:bodyPr/>
        <a:lstStyle/>
        <a:p>
          <a:endParaRPr lang="ru-RU" sz="1600" dirty="0"/>
        </a:p>
      </dgm:t>
    </dgm:pt>
    <dgm:pt modelId="{578D886C-8B16-4824-B88B-A8FE2625A3FA}" type="parTrans" cxnId="{CC95AE9B-8B50-4302-A870-64315A9DCB04}">
      <dgm:prSet/>
      <dgm:spPr/>
      <dgm:t>
        <a:bodyPr/>
        <a:lstStyle/>
        <a:p>
          <a:endParaRPr lang="ru-RU"/>
        </a:p>
      </dgm:t>
    </dgm:pt>
    <dgm:pt modelId="{083C717F-67E7-451D-8B22-873CAD445882}" type="sibTrans" cxnId="{CC95AE9B-8B50-4302-A870-64315A9DCB04}">
      <dgm:prSet/>
      <dgm:spPr/>
      <dgm:t>
        <a:bodyPr/>
        <a:lstStyle/>
        <a:p>
          <a:endParaRPr lang="ru-RU"/>
        </a:p>
      </dgm:t>
    </dgm:pt>
    <dgm:pt modelId="{681B4A7C-289B-4234-88B4-68FAC23AAE83}">
      <dgm:prSet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+mj-lt"/>
            </a:rPr>
            <a:t>Национальная рамка квалификаций Российской Федерации</a:t>
          </a:r>
        </a:p>
      </dgm:t>
    </dgm:pt>
    <dgm:pt modelId="{28C02C36-D10C-4582-932F-2F31EA7061B4}" type="parTrans" cxnId="{B066EDB9-9301-453E-A82D-1CF077982E91}">
      <dgm:prSet/>
      <dgm:spPr/>
      <dgm:t>
        <a:bodyPr/>
        <a:lstStyle/>
        <a:p>
          <a:endParaRPr lang="ru-RU"/>
        </a:p>
      </dgm:t>
    </dgm:pt>
    <dgm:pt modelId="{9832749F-15EE-4E57-87C6-FAD20B8789B8}" type="sibTrans" cxnId="{B066EDB9-9301-453E-A82D-1CF077982E91}">
      <dgm:prSet/>
      <dgm:spPr/>
      <dgm:t>
        <a:bodyPr/>
        <a:lstStyle/>
        <a:p>
          <a:endParaRPr lang="ru-RU"/>
        </a:p>
      </dgm:t>
    </dgm:pt>
    <dgm:pt modelId="{1CF769F8-AD2F-4912-B57F-C7F80931702B}">
      <dgm:prSet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+mj-lt"/>
            </a:rPr>
            <a:t>Приказ Министерства труда и социальной защиты Российской Федерации №148н от 12.04.2013  «Об утверждении уровней квалификации в целях разработки проектов профессиональных стандартов»</a:t>
          </a:r>
        </a:p>
      </dgm:t>
    </dgm:pt>
    <dgm:pt modelId="{EEF7C2B9-E94B-4AF8-929D-E6D51851DEBA}" type="parTrans" cxnId="{E9C897C1-F6B6-4309-8063-203DF0AB32E0}">
      <dgm:prSet/>
      <dgm:spPr/>
      <dgm:t>
        <a:bodyPr/>
        <a:lstStyle/>
        <a:p>
          <a:endParaRPr lang="ru-RU"/>
        </a:p>
      </dgm:t>
    </dgm:pt>
    <dgm:pt modelId="{22716A2C-BD61-4CEA-832C-B04A61396A2B}" type="sibTrans" cxnId="{E9C897C1-F6B6-4309-8063-203DF0AB32E0}">
      <dgm:prSet/>
      <dgm:spPr/>
      <dgm:t>
        <a:bodyPr/>
        <a:lstStyle/>
        <a:p>
          <a:endParaRPr lang="ru-RU"/>
        </a:p>
      </dgm:t>
    </dgm:pt>
    <dgm:pt modelId="{77A934C9-1C9B-4267-9191-2C02FBD2A1BC}">
      <dgm:prSet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Методические рекомендации по разработке основных профессиональных образовательных программ и дополнительных профессиональных программ с учетом соответствующих профессиональных стандартов</a:t>
          </a:r>
        </a:p>
      </dgm:t>
    </dgm:pt>
    <dgm:pt modelId="{65AA1A33-FEB5-4C70-9CDE-4892C33DFC63}" type="parTrans" cxnId="{9C64DFAE-E909-430D-AE7C-E94985491F29}">
      <dgm:prSet/>
      <dgm:spPr/>
      <dgm:t>
        <a:bodyPr/>
        <a:lstStyle/>
        <a:p>
          <a:endParaRPr lang="ru-RU"/>
        </a:p>
      </dgm:t>
    </dgm:pt>
    <dgm:pt modelId="{C50CFB85-79C4-46D0-8D52-5797F2F147F6}" type="sibTrans" cxnId="{9C64DFAE-E909-430D-AE7C-E94985491F29}">
      <dgm:prSet/>
      <dgm:spPr/>
      <dgm:t>
        <a:bodyPr/>
        <a:lstStyle/>
        <a:p>
          <a:endParaRPr lang="ru-RU"/>
        </a:p>
      </dgm:t>
    </dgm:pt>
    <dgm:pt modelId="{CD1DC331-42F9-4DE6-A952-04F4F1D5F1EF}" type="pres">
      <dgm:prSet presAssocID="{2B02055C-F19D-4F9A-A42E-5A8EE347426B}" presName="linearFlow" presStyleCnt="0">
        <dgm:presLayoutVars>
          <dgm:dir/>
          <dgm:animLvl val="lvl"/>
          <dgm:resizeHandles val="exact"/>
        </dgm:presLayoutVars>
      </dgm:prSet>
      <dgm:spPr/>
    </dgm:pt>
    <dgm:pt modelId="{4FC8694F-8E8D-47D6-95DA-984A80542147}" type="pres">
      <dgm:prSet presAssocID="{2484696F-FA64-45D8-B2E4-08CFBAB6C878}" presName="composite" presStyleCnt="0"/>
      <dgm:spPr/>
    </dgm:pt>
    <dgm:pt modelId="{0694FDAD-68A2-4E94-944F-D6800ECC7440}" type="pres">
      <dgm:prSet presAssocID="{2484696F-FA64-45D8-B2E4-08CFBAB6C87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876F2B0-DDF3-4E17-812A-2C567BA2EF1F}" type="pres">
      <dgm:prSet presAssocID="{2484696F-FA64-45D8-B2E4-08CFBAB6C878}" presName="descendantText" presStyleLbl="alignAcc1" presStyleIdx="0" presStyleCnt="4" custScaleX="89577" custScaleY="100000">
        <dgm:presLayoutVars>
          <dgm:bulletEnabled val="1"/>
        </dgm:presLayoutVars>
      </dgm:prSet>
      <dgm:spPr/>
    </dgm:pt>
    <dgm:pt modelId="{9D4424E8-4ED2-470C-90DB-DDFC2A28DFEB}" type="pres">
      <dgm:prSet presAssocID="{5B623205-CF7D-4194-B98B-D857CA8BF58F}" presName="sp" presStyleCnt="0"/>
      <dgm:spPr/>
    </dgm:pt>
    <dgm:pt modelId="{16990D55-5F52-427C-B1EF-067F387E6381}" type="pres">
      <dgm:prSet presAssocID="{A3398BE1-B217-496C-9FA3-6D37ACCE391A}" presName="composite" presStyleCnt="0"/>
      <dgm:spPr/>
    </dgm:pt>
    <dgm:pt modelId="{F80DF12E-1FAD-423F-826A-5C141BA5067C}" type="pres">
      <dgm:prSet presAssocID="{A3398BE1-B217-496C-9FA3-6D37ACCE391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C5DDCE2-2451-4659-BBC3-2FBDCE473902}" type="pres">
      <dgm:prSet presAssocID="{A3398BE1-B217-496C-9FA3-6D37ACCE391A}" presName="descendantText" presStyleLbl="alignAcc1" presStyleIdx="1" presStyleCnt="4" custScaleX="98942" custScaleY="135843" custLinFactNeighborX="-1227" custLinFactNeighborY="-13062">
        <dgm:presLayoutVars>
          <dgm:bulletEnabled val="1"/>
        </dgm:presLayoutVars>
      </dgm:prSet>
      <dgm:spPr/>
    </dgm:pt>
    <dgm:pt modelId="{49AE37BA-88D5-4ED7-8B9C-BE580357BDD8}" type="pres">
      <dgm:prSet presAssocID="{06B603E9-1498-4A91-8A99-F308F59F73C7}" presName="sp" presStyleCnt="0"/>
      <dgm:spPr/>
    </dgm:pt>
    <dgm:pt modelId="{EA442EC9-26C6-44AE-9642-AAB677EF7B39}" type="pres">
      <dgm:prSet presAssocID="{F55F6D47-9CE2-4E69-8BF3-C906ACA91B63}" presName="composite" presStyleCnt="0"/>
      <dgm:spPr/>
    </dgm:pt>
    <dgm:pt modelId="{F2A08109-2BC8-45E8-B8E4-53E7A58F714F}" type="pres">
      <dgm:prSet presAssocID="{F55F6D47-9CE2-4E69-8BF3-C906ACA91B6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EFEFC56-43D9-4D98-B293-4D02ACECFE75}" type="pres">
      <dgm:prSet presAssocID="{F55F6D47-9CE2-4E69-8BF3-C906ACA91B63}" presName="descendantText" presStyleLbl="alignAcc1" presStyleIdx="2" presStyleCnt="4" custScaleY="206819" custLinFactNeighborX="-1116" custLinFactNeighborY="-23223">
        <dgm:presLayoutVars>
          <dgm:bulletEnabled val="1"/>
        </dgm:presLayoutVars>
      </dgm:prSet>
      <dgm:spPr/>
    </dgm:pt>
    <dgm:pt modelId="{4FC9733B-8AC4-4602-864A-60950A8449DE}" type="pres">
      <dgm:prSet presAssocID="{EF35D041-7155-4470-A77D-6BECE3303E1D}" presName="sp" presStyleCnt="0"/>
      <dgm:spPr/>
    </dgm:pt>
    <dgm:pt modelId="{1E8CD37F-3FCE-465C-8C2A-D69B464B06AB}" type="pres">
      <dgm:prSet presAssocID="{300BCE7C-2C3E-46BE-8E20-C5AD560DB0CF}" presName="composite" presStyleCnt="0"/>
      <dgm:spPr/>
    </dgm:pt>
    <dgm:pt modelId="{DAF7DE2C-5BD1-4225-92A5-2018BF830043}" type="pres">
      <dgm:prSet presAssocID="{300BCE7C-2C3E-46BE-8E20-C5AD560DB0C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9D202AD-13FB-4968-B942-C51E43F63CFF}" type="pres">
      <dgm:prSet presAssocID="{300BCE7C-2C3E-46BE-8E20-C5AD560DB0CF}" presName="descendantText" presStyleLbl="alignAcc1" presStyleIdx="3" presStyleCnt="4" custScaleY="456123" custLinFactNeighborX="669" custLinFactNeighborY="27117">
        <dgm:presLayoutVars>
          <dgm:bulletEnabled val="1"/>
        </dgm:presLayoutVars>
      </dgm:prSet>
      <dgm:spPr/>
    </dgm:pt>
  </dgm:ptLst>
  <dgm:cxnLst>
    <dgm:cxn modelId="{92354A10-129C-443C-B772-5B814A1FD03D}" type="presOf" srcId="{6C0FBB0F-553C-403B-A088-8E67C1270CA4}" destId="{59D202AD-13FB-4968-B942-C51E43F63CFF}" srcOrd="0" destOrd="4" presId="urn:microsoft.com/office/officeart/2005/8/layout/chevron2"/>
    <dgm:cxn modelId="{8B462C1B-A787-42E7-87B5-91B5A0C4AE22}" type="presOf" srcId="{2484696F-FA64-45D8-B2E4-08CFBAB6C878}" destId="{0694FDAD-68A2-4E94-944F-D6800ECC7440}" srcOrd="0" destOrd="0" presId="urn:microsoft.com/office/officeart/2005/8/layout/chevron2"/>
    <dgm:cxn modelId="{C9460225-466E-41DE-9273-BE2C2AEDE9CE}" type="presOf" srcId="{F78568F1-0377-4895-8C70-D5D4244846CA}" destId="{59D202AD-13FB-4968-B942-C51E43F63CFF}" srcOrd="0" destOrd="0" presId="urn:microsoft.com/office/officeart/2005/8/layout/chevron2"/>
    <dgm:cxn modelId="{00DFAF29-078A-4226-A727-F284B0441C91}" srcId="{A3398BE1-B217-496C-9FA3-6D37ACCE391A}" destId="{9683EC4C-3D00-43E4-BEB2-4449470C757F}" srcOrd="0" destOrd="0" parTransId="{F5A5D25C-D802-4B88-968E-BBF791424B77}" sibTransId="{53210036-28BA-48A5-B161-573EE23E6FEC}"/>
    <dgm:cxn modelId="{935F3239-9E3C-4E46-AC6F-1036CDBF6941}" type="presOf" srcId="{3FE48C3E-042B-4F5B-A154-08FF4886B1FC}" destId="{3EFEFC56-43D9-4D98-B293-4D02ACECFE75}" srcOrd="0" destOrd="0" presId="urn:microsoft.com/office/officeart/2005/8/layout/chevron2"/>
    <dgm:cxn modelId="{67BDC85C-ACAE-46AB-AF9F-500960C1FFA2}" type="presOf" srcId="{77A934C9-1C9B-4267-9191-2C02FBD2A1BC}" destId="{59D202AD-13FB-4968-B942-C51E43F63CFF}" srcOrd="0" destOrd="3" presId="urn:microsoft.com/office/officeart/2005/8/layout/chevron2"/>
    <dgm:cxn modelId="{AF6A8B5E-5FED-47EA-B15D-38388D7DB18B}" type="presOf" srcId="{1CF769F8-AD2F-4912-B57F-C7F80931702B}" destId="{59D202AD-13FB-4968-B942-C51E43F63CFF}" srcOrd="0" destOrd="2" presId="urn:microsoft.com/office/officeart/2005/8/layout/chevron2"/>
    <dgm:cxn modelId="{09B59C43-5683-41D3-88FF-A748E2FF7ACC}" srcId="{F55F6D47-9CE2-4E69-8BF3-C906ACA91B63}" destId="{3FE48C3E-042B-4F5B-A154-08FF4886B1FC}" srcOrd="0" destOrd="0" parTransId="{4124BD4B-5326-4014-A2CB-DD56DE5F901F}" sibTransId="{161225A7-B894-4B47-96F0-8B690BE65C1A}"/>
    <dgm:cxn modelId="{6E241369-0CB6-45E3-AE00-DAC5154D5617}" srcId="{2B02055C-F19D-4F9A-A42E-5A8EE347426B}" destId="{300BCE7C-2C3E-46BE-8E20-C5AD560DB0CF}" srcOrd="3" destOrd="0" parTransId="{CEAB251B-3743-4DA8-9190-895B827EBEC2}" sibTransId="{2A91BED5-770E-46E2-BBAA-B0BF745D76D1}"/>
    <dgm:cxn modelId="{F910C64B-DDB6-4E3C-B4EE-6A63C0B9A374}" type="presOf" srcId="{F55F6D47-9CE2-4E69-8BF3-C906ACA91B63}" destId="{F2A08109-2BC8-45E8-B8E4-53E7A58F714F}" srcOrd="0" destOrd="0" presId="urn:microsoft.com/office/officeart/2005/8/layout/chevron2"/>
    <dgm:cxn modelId="{977FFA7B-82E3-4640-846E-929E3D353F74}" srcId="{2484696F-FA64-45D8-B2E4-08CFBAB6C878}" destId="{4D4A65F7-EE21-4E8A-B639-B5A4CEB1017F}" srcOrd="0" destOrd="0" parTransId="{453F38A7-FAB9-4EEF-BAA3-51FB3860327F}" sibTransId="{1E7AC790-E8B5-4BB3-A49A-E46975CA15DC}"/>
    <dgm:cxn modelId="{CC95AE9B-8B50-4302-A870-64315A9DCB04}" srcId="{300BCE7C-2C3E-46BE-8E20-C5AD560DB0CF}" destId="{6C0FBB0F-553C-403B-A088-8E67C1270CA4}" srcOrd="4" destOrd="0" parTransId="{578D886C-8B16-4824-B88B-A8FE2625A3FA}" sibTransId="{083C717F-67E7-451D-8B22-873CAD445882}"/>
    <dgm:cxn modelId="{5CBB93AC-028F-47B2-BDA3-B19B92728411}" srcId="{2B02055C-F19D-4F9A-A42E-5A8EE347426B}" destId="{2484696F-FA64-45D8-B2E4-08CFBAB6C878}" srcOrd="0" destOrd="0" parTransId="{FC3E3A0D-C2E7-4B49-8195-6C091F34895D}" sibTransId="{5B623205-CF7D-4194-B98B-D857CA8BF58F}"/>
    <dgm:cxn modelId="{9C64DFAE-E909-430D-AE7C-E94985491F29}" srcId="{300BCE7C-2C3E-46BE-8E20-C5AD560DB0CF}" destId="{77A934C9-1C9B-4267-9191-2C02FBD2A1BC}" srcOrd="3" destOrd="0" parTransId="{65AA1A33-FEB5-4C70-9CDE-4892C33DFC63}" sibTransId="{C50CFB85-79C4-46D0-8D52-5797F2F147F6}"/>
    <dgm:cxn modelId="{7AE762B1-F275-4230-80B8-691CA0BFB1C1}" type="presOf" srcId="{2B02055C-F19D-4F9A-A42E-5A8EE347426B}" destId="{CD1DC331-42F9-4DE6-A952-04F4F1D5F1EF}" srcOrd="0" destOrd="0" presId="urn:microsoft.com/office/officeart/2005/8/layout/chevron2"/>
    <dgm:cxn modelId="{B066EDB9-9301-453E-A82D-1CF077982E91}" srcId="{300BCE7C-2C3E-46BE-8E20-C5AD560DB0CF}" destId="{681B4A7C-289B-4234-88B4-68FAC23AAE83}" srcOrd="1" destOrd="0" parTransId="{28C02C36-D10C-4582-932F-2F31EA7061B4}" sibTransId="{9832749F-15EE-4E57-87C6-FAD20B8789B8}"/>
    <dgm:cxn modelId="{4E7305BA-3F39-46ED-9095-63457729CD1B}" srcId="{2B02055C-F19D-4F9A-A42E-5A8EE347426B}" destId="{F55F6D47-9CE2-4E69-8BF3-C906ACA91B63}" srcOrd="2" destOrd="0" parTransId="{00211ED1-1DE9-4E47-93BC-CB020E2688F8}" sibTransId="{EF35D041-7155-4470-A77D-6BECE3303E1D}"/>
    <dgm:cxn modelId="{412B28BC-5AA6-4ADB-9B70-454EE8D0A0E1}" type="presOf" srcId="{9683EC4C-3D00-43E4-BEB2-4449470C757F}" destId="{8C5DDCE2-2451-4659-BBC3-2FBDCE473902}" srcOrd="0" destOrd="0" presId="urn:microsoft.com/office/officeart/2005/8/layout/chevron2"/>
    <dgm:cxn modelId="{E9C897C1-F6B6-4309-8063-203DF0AB32E0}" srcId="{300BCE7C-2C3E-46BE-8E20-C5AD560DB0CF}" destId="{1CF769F8-AD2F-4912-B57F-C7F80931702B}" srcOrd="2" destOrd="0" parTransId="{EEF7C2B9-E94B-4AF8-929D-E6D51851DEBA}" sibTransId="{22716A2C-BD61-4CEA-832C-B04A61396A2B}"/>
    <dgm:cxn modelId="{409BBACE-637E-4E13-9FED-BDD7DB9D1C01}" type="presOf" srcId="{681B4A7C-289B-4234-88B4-68FAC23AAE83}" destId="{59D202AD-13FB-4968-B942-C51E43F63CFF}" srcOrd="0" destOrd="1" presId="urn:microsoft.com/office/officeart/2005/8/layout/chevron2"/>
    <dgm:cxn modelId="{B8D74CD0-9472-40F5-A98E-5F657921A963}" type="presOf" srcId="{4D4A65F7-EE21-4E8A-B639-B5A4CEB1017F}" destId="{6876F2B0-DDF3-4E17-812A-2C567BA2EF1F}" srcOrd="0" destOrd="0" presId="urn:microsoft.com/office/officeart/2005/8/layout/chevron2"/>
    <dgm:cxn modelId="{68CF60D1-BFDF-429E-809B-AB5FA374966A}" type="presOf" srcId="{300BCE7C-2C3E-46BE-8E20-C5AD560DB0CF}" destId="{DAF7DE2C-5BD1-4225-92A5-2018BF830043}" srcOrd="0" destOrd="0" presId="urn:microsoft.com/office/officeart/2005/8/layout/chevron2"/>
    <dgm:cxn modelId="{03945BD2-FA88-4B52-BF3D-8D1199262844}" srcId="{2B02055C-F19D-4F9A-A42E-5A8EE347426B}" destId="{A3398BE1-B217-496C-9FA3-6D37ACCE391A}" srcOrd="1" destOrd="0" parTransId="{66B1852B-7F67-49FB-84CA-9F17E7E8E22B}" sibTransId="{06B603E9-1498-4A91-8A99-F308F59F73C7}"/>
    <dgm:cxn modelId="{DB60F1E6-4CC2-4F25-B363-D51DA88CA846}" type="presOf" srcId="{A3398BE1-B217-496C-9FA3-6D37ACCE391A}" destId="{F80DF12E-1FAD-423F-826A-5C141BA5067C}" srcOrd="0" destOrd="0" presId="urn:microsoft.com/office/officeart/2005/8/layout/chevron2"/>
    <dgm:cxn modelId="{0D1293F7-6104-4623-874F-0C504F37215C}" srcId="{300BCE7C-2C3E-46BE-8E20-C5AD560DB0CF}" destId="{F78568F1-0377-4895-8C70-D5D4244846CA}" srcOrd="0" destOrd="0" parTransId="{9659B5FE-569B-4D93-B4B2-19CAD1356A1F}" sibTransId="{568EB3B6-CC2F-4D61-8ECE-059628946AB7}"/>
    <dgm:cxn modelId="{7FC8D54F-5F0B-4593-8023-E49623842170}" type="presParOf" srcId="{CD1DC331-42F9-4DE6-A952-04F4F1D5F1EF}" destId="{4FC8694F-8E8D-47D6-95DA-984A80542147}" srcOrd="0" destOrd="0" presId="urn:microsoft.com/office/officeart/2005/8/layout/chevron2"/>
    <dgm:cxn modelId="{564A9B3E-23B0-41DA-BFAC-A21FCE82FFB5}" type="presParOf" srcId="{4FC8694F-8E8D-47D6-95DA-984A80542147}" destId="{0694FDAD-68A2-4E94-944F-D6800ECC7440}" srcOrd="0" destOrd="0" presId="urn:microsoft.com/office/officeart/2005/8/layout/chevron2"/>
    <dgm:cxn modelId="{19508632-4DD9-41A2-854E-1AA2D7BED5F6}" type="presParOf" srcId="{4FC8694F-8E8D-47D6-95DA-984A80542147}" destId="{6876F2B0-DDF3-4E17-812A-2C567BA2EF1F}" srcOrd="1" destOrd="0" presId="urn:microsoft.com/office/officeart/2005/8/layout/chevron2"/>
    <dgm:cxn modelId="{F4C33B44-4883-4CE3-AEBB-F1DBE3B3987C}" type="presParOf" srcId="{CD1DC331-42F9-4DE6-A952-04F4F1D5F1EF}" destId="{9D4424E8-4ED2-470C-90DB-DDFC2A28DFEB}" srcOrd="1" destOrd="0" presId="urn:microsoft.com/office/officeart/2005/8/layout/chevron2"/>
    <dgm:cxn modelId="{BB7DFB54-7593-4759-BF08-5DE682420DA6}" type="presParOf" srcId="{CD1DC331-42F9-4DE6-A952-04F4F1D5F1EF}" destId="{16990D55-5F52-427C-B1EF-067F387E6381}" srcOrd="2" destOrd="0" presId="urn:microsoft.com/office/officeart/2005/8/layout/chevron2"/>
    <dgm:cxn modelId="{5201C67D-DC0A-4770-BFB7-1435218D5442}" type="presParOf" srcId="{16990D55-5F52-427C-B1EF-067F387E6381}" destId="{F80DF12E-1FAD-423F-826A-5C141BA5067C}" srcOrd="0" destOrd="0" presId="urn:microsoft.com/office/officeart/2005/8/layout/chevron2"/>
    <dgm:cxn modelId="{00C3D3A8-8E73-4D8C-AC0C-27F8AA0814C0}" type="presParOf" srcId="{16990D55-5F52-427C-B1EF-067F387E6381}" destId="{8C5DDCE2-2451-4659-BBC3-2FBDCE473902}" srcOrd="1" destOrd="0" presId="urn:microsoft.com/office/officeart/2005/8/layout/chevron2"/>
    <dgm:cxn modelId="{52906B71-94F8-4D53-B7A0-86F85F743DB9}" type="presParOf" srcId="{CD1DC331-42F9-4DE6-A952-04F4F1D5F1EF}" destId="{49AE37BA-88D5-4ED7-8B9C-BE580357BDD8}" srcOrd="3" destOrd="0" presId="urn:microsoft.com/office/officeart/2005/8/layout/chevron2"/>
    <dgm:cxn modelId="{BC7F70B3-CF9D-49DA-B6FF-9E1B9BBE415B}" type="presParOf" srcId="{CD1DC331-42F9-4DE6-A952-04F4F1D5F1EF}" destId="{EA442EC9-26C6-44AE-9642-AAB677EF7B39}" srcOrd="4" destOrd="0" presId="urn:microsoft.com/office/officeart/2005/8/layout/chevron2"/>
    <dgm:cxn modelId="{2246F8D4-545A-4D58-BEB6-13B40A0DAD2A}" type="presParOf" srcId="{EA442EC9-26C6-44AE-9642-AAB677EF7B39}" destId="{F2A08109-2BC8-45E8-B8E4-53E7A58F714F}" srcOrd="0" destOrd="0" presId="urn:microsoft.com/office/officeart/2005/8/layout/chevron2"/>
    <dgm:cxn modelId="{9AA5431E-9280-4F78-BCB3-7932FD1F9C41}" type="presParOf" srcId="{EA442EC9-26C6-44AE-9642-AAB677EF7B39}" destId="{3EFEFC56-43D9-4D98-B293-4D02ACECFE75}" srcOrd="1" destOrd="0" presId="urn:microsoft.com/office/officeart/2005/8/layout/chevron2"/>
    <dgm:cxn modelId="{645DF771-42EA-45BB-88EC-25A1CF62B517}" type="presParOf" srcId="{CD1DC331-42F9-4DE6-A952-04F4F1D5F1EF}" destId="{4FC9733B-8AC4-4602-864A-60950A8449DE}" srcOrd="5" destOrd="0" presId="urn:microsoft.com/office/officeart/2005/8/layout/chevron2"/>
    <dgm:cxn modelId="{AA18A1D5-B8A6-4671-AD87-A8D14B27BF22}" type="presParOf" srcId="{CD1DC331-42F9-4DE6-A952-04F4F1D5F1EF}" destId="{1E8CD37F-3FCE-465C-8C2A-D69B464B06AB}" srcOrd="6" destOrd="0" presId="urn:microsoft.com/office/officeart/2005/8/layout/chevron2"/>
    <dgm:cxn modelId="{A50D1477-128D-4A95-86F5-9F38A6ADA8BA}" type="presParOf" srcId="{1E8CD37F-3FCE-465C-8C2A-D69B464B06AB}" destId="{DAF7DE2C-5BD1-4225-92A5-2018BF830043}" srcOrd="0" destOrd="0" presId="urn:microsoft.com/office/officeart/2005/8/layout/chevron2"/>
    <dgm:cxn modelId="{03A80BF6-1B36-45D2-8ED5-4445BAA82565}" type="presParOf" srcId="{1E8CD37F-3FCE-465C-8C2A-D69B464B06AB}" destId="{59D202AD-13FB-4968-B942-C51E43F63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4FDAD-68A2-4E94-944F-D6800ECC7440}">
      <dsp:nvSpPr>
        <dsp:cNvPr id="0" name=""/>
        <dsp:cNvSpPr/>
      </dsp:nvSpPr>
      <dsp:spPr>
        <a:xfrm rot="5400000">
          <a:off x="-148322" y="152999"/>
          <a:ext cx="988815" cy="6921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:</a:t>
          </a:r>
        </a:p>
      </dsp:txBody>
      <dsp:txXfrm rot="-5400000">
        <a:off x="1" y="350763"/>
        <a:ext cx="692171" cy="296644"/>
      </dsp:txXfrm>
    </dsp:sp>
    <dsp:sp modelId="{6876F2B0-DDF3-4E17-812A-2C567BA2EF1F}">
      <dsp:nvSpPr>
        <dsp:cNvPr id="0" name=""/>
        <dsp:cNvSpPr/>
      </dsp:nvSpPr>
      <dsp:spPr>
        <a:xfrm rot="5400000">
          <a:off x="5583186" y="-4343052"/>
          <a:ext cx="642730" cy="933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FF0000"/>
              </a:solidFill>
            </a:rPr>
            <a:t>Федеральный закон «Об образовании в РФ»</a:t>
          </a:r>
        </a:p>
      </dsp:txBody>
      <dsp:txXfrm rot="-5400000">
        <a:off x="1235458" y="36051"/>
        <a:ext cx="9306813" cy="579980"/>
      </dsp:txXfrm>
    </dsp:sp>
    <dsp:sp modelId="{F80DF12E-1FAD-423F-826A-5C141BA5067C}">
      <dsp:nvSpPr>
        <dsp:cNvPr id="0" name=""/>
        <dsp:cNvSpPr/>
      </dsp:nvSpPr>
      <dsp:spPr>
        <a:xfrm rot="5400000">
          <a:off x="-148322" y="1170247"/>
          <a:ext cx="988815" cy="692171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</a:t>
          </a:r>
        </a:p>
      </dsp:txBody>
      <dsp:txXfrm rot="-5400000">
        <a:off x="1" y="1368011"/>
        <a:ext cx="692171" cy="296644"/>
      </dsp:txXfrm>
    </dsp:sp>
    <dsp:sp modelId="{8C5DDCE2-2451-4659-BBC3-2FBDCE473902}">
      <dsp:nvSpPr>
        <dsp:cNvPr id="0" name=""/>
        <dsp:cNvSpPr/>
      </dsp:nvSpPr>
      <dsp:spPr>
        <a:xfrm rot="5400000">
          <a:off x="5594114" y="-4155557"/>
          <a:ext cx="873104" cy="10829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FF0000"/>
              </a:solidFill>
            </a:rPr>
            <a:t>Федеральный закон </a:t>
          </a:r>
          <a:r>
            <a:rPr lang="ru-RU" sz="2000" b="0" u="none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от 02.05.2015 N 122-ФЗ</a:t>
          </a:r>
          <a:r>
            <a:rPr lang="ru-RU" sz="2000" kern="1200" dirty="0">
              <a:solidFill>
                <a:srgbClr val="FF0000"/>
              </a:solidFill>
            </a:rPr>
            <a:t> «О внесении изменений в Трудовой кодекс РФ и статьи 11 и 73 Федерального закона «Об образовании в РФ» </a:t>
          </a:r>
          <a:endParaRPr lang="ru-RU" sz="2000" kern="1200" dirty="0"/>
        </a:p>
      </dsp:txBody>
      <dsp:txXfrm rot="-5400000">
        <a:off x="615772" y="865406"/>
        <a:ext cx="10787169" cy="787862"/>
      </dsp:txXfrm>
    </dsp:sp>
    <dsp:sp modelId="{F2A08109-2BC8-45E8-B8E4-53E7A58F714F}">
      <dsp:nvSpPr>
        <dsp:cNvPr id="0" name=""/>
        <dsp:cNvSpPr/>
      </dsp:nvSpPr>
      <dsp:spPr>
        <a:xfrm rot="5400000">
          <a:off x="-148322" y="2415588"/>
          <a:ext cx="988815" cy="6921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.</a:t>
          </a:r>
        </a:p>
      </dsp:txBody>
      <dsp:txXfrm rot="-5400000">
        <a:off x="1" y="2613352"/>
        <a:ext cx="692171" cy="296644"/>
      </dsp:txXfrm>
    </dsp:sp>
    <dsp:sp modelId="{3EFEFC56-43D9-4D98-B293-4D02ACECFE75}">
      <dsp:nvSpPr>
        <dsp:cNvPr id="0" name=""/>
        <dsp:cNvSpPr/>
      </dsp:nvSpPr>
      <dsp:spPr>
        <a:xfrm rot="5400000">
          <a:off x="5378171" y="-3033427"/>
          <a:ext cx="1329288" cy="10945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FF0000"/>
              </a:solidFill>
            </a:rPr>
            <a:t>Приказ Министерства образования и науки Российской Федерации от 27.10.2915 г. «О внесении изменения в Порядок организации и осуществления образовательной деятельности по основным программам профессионального обучения. Утвержденный приказом Министерства образования и науки Российской Федерации  от 18 апреля 2013 г. №192»</a:t>
          </a:r>
        </a:p>
      </dsp:txBody>
      <dsp:txXfrm rot="-5400000">
        <a:off x="570018" y="1839616"/>
        <a:ext cx="10880704" cy="1199508"/>
      </dsp:txXfrm>
    </dsp:sp>
    <dsp:sp modelId="{DAF7DE2C-5BD1-4225-92A5-2018BF830043}">
      <dsp:nvSpPr>
        <dsp:cNvPr id="0" name=""/>
        <dsp:cNvSpPr/>
      </dsp:nvSpPr>
      <dsp:spPr>
        <a:xfrm rot="5400000">
          <a:off x="-148322" y="4462106"/>
          <a:ext cx="988815" cy="6921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</a:t>
          </a:r>
        </a:p>
      </dsp:txBody>
      <dsp:txXfrm rot="-5400000">
        <a:off x="1" y="4659870"/>
        <a:ext cx="692171" cy="296644"/>
      </dsp:txXfrm>
    </dsp:sp>
    <dsp:sp modelId="{59D202AD-13FB-4968-B942-C51E43F63CFF}">
      <dsp:nvSpPr>
        <dsp:cNvPr id="0" name=""/>
        <dsp:cNvSpPr/>
      </dsp:nvSpPr>
      <dsp:spPr>
        <a:xfrm rot="5400000">
          <a:off x="4699148" y="-832971"/>
          <a:ext cx="2931640" cy="10945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1" kern="1200" dirty="0">
              <a:solidFill>
                <a:srgbClr val="FF0000"/>
              </a:solidFill>
              <a:effectLst/>
              <a:latin typeface="+mj-lt"/>
            </a:rPr>
            <a:t>Профессиональные стандарты</a:t>
          </a:r>
          <a:endParaRPr lang="ru-RU" sz="2000" b="1" kern="1200" dirty="0">
            <a:solidFill>
              <a:srgbClr val="FF0000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FF0000"/>
              </a:solidFill>
              <a:latin typeface="+mj-lt"/>
            </a:rPr>
            <a:t>Национальная рамка квалификаций Российской Федерации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FF0000"/>
              </a:solidFill>
              <a:latin typeface="+mj-lt"/>
            </a:rPr>
            <a:t>Приказ Министерства труда и социальной защиты Российской Федерации №148н от 12.04.2013  «Об утверждении уровней квалификации в целях разработки проектов профессиональных стандартов»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Методические рекомендации по разработке основных профессиональных образовательных программ и дополнительных профессиональных программ с учетом соответствующих профессиональных стандартов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 rot="-5400000">
        <a:off x="692172" y="3317116"/>
        <a:ext cx="10802483" cy="264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620A-80DE-4673-B185-F8E7B1692E91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CD79-3466-40DA-96BF-EB80E7F7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7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CD79-3466-40DA-96BF-EB80E7F719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3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0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3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2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1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74BD-3F05-4B76-8081-7C69C3AC0A53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FD1A-4990-45DC-8BA7-6E7F1427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8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631" y="149347"/>
            <a:ext cx="9144000" cy="28868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Реализация программ дополнительного профессионального образования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по специальности 27.02.05 Системы и средства диспетчерского управления</a:t>
            </a:r>
            <a:br>
              <a:rPr lang="ru-RU" sz="4400" dirty="0"/>
            </a:b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1631" y="6067888"/>
            <a:ext cx="4462508" cy="474954"/>
          </a:xfrm>
        </p:spPr>
        <p:txBody>
          <a:bodyPr/>
          <a:lstStyle/>
          <a:p>
            <a:r>
              <a:rPr lang="ru-RU" dirty="0"/>
              <a:t>Преподаватель </a:t>
            </a:r>
            <a:r>
              <a:rPr lang="ru-RU" dirty="0" err="1"/>
              <a:t>Касторных</a:t>
            </a:r>
            <a:r>
              <a:rPr lang="ru-RU" dirty="0"/>
              <a:t> Л.М.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680E5B9-0955-4C12-97C2-C7A45340285E}"/>
              </a:ext>
            </a:extLst>
          </p:cNvPr>
          <p:cNvSpPr txBox="1">
            <a:spLocks/>
          </p:cNvSpPr>
          <p:nvPr/>
        </p:nvSpPr>
        <p:spPr>
          <a:xfrm>
            <a:off x="6295747" y="3429000"/>
            <a:ext cx="4916749" cy="118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Для классных часов с целью ознакомления обучающихся с целью и задачами дополнительного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0780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" y="-18481"/>
            <a:ext cx="12010534" cy="6749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оборудованию диспетчерского контроля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682" y="5120299"/>
            <a:ext cx="2933598" cy="26190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53915"/>
              </p:ext>
            </p:extLst>
          </p:nvPr>
        </p:nvGraphicFramePr>
        <p:xfrm>
          <a:off x="52756" y="3185590"/>
          <a:ext cx="6846277" cy="26482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квали-фикации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оборудования диспетчерских систем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оборудования диспетчерских систем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наладка оборудования диспетчерских систем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111369" y="2221402"/>
            <a:ext cx="7274168" cy="883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обучения: от 2 месяцев. Формы обучения: очная (с применением дистанционных технологий обучения) и очно-заочная (вечерняя).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67367"/>
            <a:ext cx="716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вида профессиональной деятельности: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обслуживание, ремонт и монтаж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диспетчерских систем, контролирующих работу лифтов и инженерного оборудования зданий и 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6223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изученных дисциплин , междисциплинарных курсов.</a:t>
            </a:r>
          </a:p>
        </p:txBody>
      </p:sp>
      <p:pic>
        <p:nvPicPr>
          <p:cNvPr id="3074" name="Picture 2" descr="http://batona.net/uploads/posts/2017-02/1486459588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53" y="555418"/>
            <a:ext cx="4032740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ka.in.ua/images/Chto_takoe_i_chem_otlichaetsya_zazemlenie_i_zanuleni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3" y="369758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8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" y="-18481"/>
            <a:ext cx="12010534" cy="6749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приему и обработке экстренных вызовов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682" y="5120299"/>
            <a:ext cx="2933598" cy="26190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17800"/>
              </p:ext>
            </p:extLst>
          </p:nvPr>
        </p:nvGraphicFramePr>
        <p:xfrm>
          <a:off x="-23447" y="2504011"/>
          <a:ext cx="6846277" cy="33033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квали-фикации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Прием и обработка экстренных вызовов (сообщений о происшествиях) под контролем наставника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Прием и обработка экстренных вызовов (сообщений о происшествиях)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Прием и обработка экстренных вызовов (сообщений о происшествиях), оказание консультативной помощи специалистам по приему и обработке экстренных вызовов в приеме и обработке экстренных вызовов повышенной сложности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55685" y="1626004"/>
            <a:ext cx="7274168" cy="883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обучения: от 2 месяцев. Формы обучения: очная (с применением дистанционных технологий обучения) и очно-заочная (вечерняя).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6492"/>
            <a:ext cx="716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вида профессиональной деятельности: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обработка экстренных вызовов (сообщений о происшествиях), поступающих в центр обработки экстренных вызовов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6223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изученных дисциплин , междисциплинарных курсов.</a:t>
            </a:r>
          </a:p>
        </p:txBody>
      </p:sp>
      <p:pic>
        <p:nvPicPr>
          <p:cNvPr id="5122" name="Picture 2" descr="http://www.donetskboard.com.ua/upload/normal/00-00/leninskiy-specpodrazdelenie-ohrany-medved_364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/>
          <a:stretch/>
        </p:blipFill>
        <p:spPr bwMode="auto">
          <a:xfrm>
            <a:off x="7777349" y="493202"/>
            <a:ext cx="4475406" cy="25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lgoritm-as.ru/img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06" y="2900689"/>
            <a:ext cx="4534144" cy="26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gus.tomsk.ru/img/DSC_8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452679"/>
            <a:ext cx="3616812" cy="24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8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246184"/>
            <a:ext cx="10527029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Статья 76. Дополнительное профессиональное образование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1127760"/>
            <a:ext cx="11231880" cy="56159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Дополнительное профессиональное образование направлено на удовлетворение образовательных и профессиональных потребностей, профессиональное развитие человека, обеспечение соответствия его квалификации меняющимся условиям профессиональной деятельности и социальной среды.</a:t>
            </a:r>
          </a:p>
          <a:p>
            <a:r>
              <a:rPr lang="ru-RU" dirty="0"/>
              <a:t>2. Дополнительное профессиональное образование осуществляется посредством реализации дополнительных профессиональных программ (программ повышения квалификации и программ профессиональной переподготовки).</a:t>
            </a:r>
          </a:p>
          <a:p>
            <a:r>
              <a:rPr lang="ru-RU" dirty="0"/>
              <a:t>3. </a:t>
            </a:r>
            <a:r>
              <a:rPr lang="ru-RU" b="1" i="1" dirty="0"/>
              <a:t>К освоению дополнительных профессиональных программ допускаются</a:t>
            </a:r>
            <a:r>
              <a:rPr lang="ru-RU" dirty="0"/>
              <a:t>:</a:t>
            </a:r>
          </a:p>
          <a:p>
            <a:r>
              <a:rPr lang="ru-RU" dirty="0"/>
              <a:t>1</a:t>
            </a:r>
            <a:r>
              <a:rPr lang="ru-RU" dirty="0">
                <a:solidFill>
                  <a:srgbClr val="FF0000"/>
                </a:solidFill>
              </a:rPr>
              <a:t>) лица, имеющие среднее профессиональное и (или) высшее образование;</a:t>
            </a:r>
          </a:p>
          <a:p>
            <a:r>
              <a:rPr lang="ru-RU" dirty="0">
                <a:solidFill>
                  <a:srgbClr val="FF0000"/>
                </a:solidFill>
              </a:rPr>
              <a:t>2) лица, получающие среднее профессиональное и (или) высшее образование.</a:t>
            </a:r>
          </a:p>
          <a:p>
            <a:r>
              <a:rPr lang="ru-RU" dirty="0"/>
              <a:t>4. Программа повышения квалификации 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квалификации.</a:t>
            </a:r>
          </a:p>
          <a:p>
            <a:r>
              <a:rPr lang="ru-RU" dirty="0"/>
              <a:t>5. Программа профессиональной переподготовки направлена на получение компетенции, необходимой для выполнения нового вида профессиональной деятельности, приобретение новой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3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Профессиональная переподготовка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Профессиональная переподготовка представляет собой дополнительное профессиональное образование. Данная форма обучения разработана и утверждена </a:t>
            </a:r>
            <a:r>
              <a:rPr lang="ru-RU" dirty="0" err="1"/>
              <a:t>Минобразованием</a:t>
            </a:r>
            <a:r>
              <a:rPr lang="ru-RU" dirty="0"/>
              <a:t> РФ в качестве удобного, относительно менее затратного и более быстрого способа получить </a:t>
            </a:r>
            <a:r>
              <a:rPr lang="ru-RU" b="1" dirty="0">
                <a:solidFill>
                  <a:srgbClr val="FF0000"/>
                </a:solidFill>
              </a:rPr>
              <a:t>второе образование по новой специальности</a:t>
            </a:r>
            <a:r>
              <a:rPr lang="ru-RU" dirty="0"/>
              <a:t>. Профессиональная переподготовка сопоставима с </a:t>
            </a:r>
            <a:r>
              <a:rPr lang="ru-RU" b="1" dirty="0">
                <a:solidFill>
                  <a:srgbClr val="FF0000"/>
                </a:solidFill>
              </a:rPr>
              <a:t>получением второго </a:t>
            </a:r>
            <a:r>
              <a:rPr lang="ru-RU" dirty="0"/>
              <a:t>начального, среднего, высшего образования, но происходит быстрее за счет четкого ограничения дисциплин, входящих в курс, в зависимости от специализации. </a:t>
            </a:r>
          </a:p>
          <a:p>
            <a:r>
              <a:rPr lang="ru-RU" dirty="0"/>
              <a:t>Таким образом, профессиональная переподготовка выгодно отличается от получения второго профессионального образования, более длительного, значительно более дорогого и насыщенного общеобразовательными предметами.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4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Профессиональная переподготовка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6" y="1321533"/>
            <a:ext cx="10515600" cy="49854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Профессиональная переподготовка завершается получением диплома, удостоверяющего право специалиста на ведение профессиональной деятельности в определенной сфере. Диплом о профессиональной переподготовке свидетельствует о получении квалификации по дополнительной специальности, помимо полученной в техникуме, колледже или ВУЗе.</a:t>
            </a:r>
          </a:p>
          <a:p>
            <a:pPr marL="0" indent="0">
              <a:buNone/>
            </a:pPr>
            <a:r>
              <a:rPr lang="ru-RU" dirty="0"/>
              <a:t>Профессиональная переподготовка дает дополнительную специальность, равноправную специальности по базовому профессиональному образованию, что определено законодательно.</a:t>
            </a:r>
          </a:p>
          <a:p>
            <a:pPr marL="0" indent="0">
              <a:buNone/>
            </a:pPr>
            <a:r>
              <a:rPr lang="ru-RU" dirty="0"/>
              <a:t>Преимущества профессиональной переподготовки</a:t>
            </a:r>
          </a:p>
          <a:p>
            <a:pPr lvl="0"/>
            <a:r>
              <a:rPr lang="ru-RU" dirty="0"/>
              <a:t>основа программ обучения — квалификационные требования к конкретным профессиям и должностям;</a:t>
            </a:r>
          </a:p>
          <a:p>
            <a:pPr lvl="0"/>
            <a:r>
              <a:rPr lang="ru-RU" dirty="0" err="1"/>
              <a:t>адаптированность</a:t>
            </a:r>
            <a:r>
              <a:rPr lang="ru-RU" dirty="0"/>
              <a:t> к потребностям современных предприятий;</a:t>
            </a:r>
          </a:p>
          <a:p>
            <a:pPr lvl="0"/>
            <a:r>
              <a:rPr lang="ru-RU" dirty="0"/>
              <a:t>сочетание лекционных занятий с тренингами, деловыми играми и семинарами;</a:t>
            </a:r>
          </a:p>
          <a:p>
            <a:pPr lvl="0"/>
            <a:r>
              <a:rPr lang="ru-RU" dirty="0" err="1"/>
              <a:t>практикоориентированное</a:t>
            </a:r>
            <a:r>
              <a:rPr lang="ru-RU" dirty="0"/>
              <a:t> обучение;</a:t>
            </a:r>
          </a:p>
          <a:p>
            <a:pPr lvl="0"/>
            <a:r>
              <a:rPr lang="ru-RU" dirty="0"/>
              <a:t>продолжительность обучения — от 250 часов;</a:t>
            </a:r>
          </a:p>
          <a:p>
            <a:pPr lvl="0"/>
            <a:r>
              <a:rPr lang="ru-RU" dirty="0"/>
              <a:t>удобная форма обучения, позволяющая учиться без отрыва от работы;</a:t>
            </a:r>
          </a:p>
          <a:p>
            <a:pPr lvl="0"/>
            <a:r>
              <a:rPr lang="ru-RU" dirty="0"/>
              <a:t>возможность карьерного роста или смены работы еще в процессе обучения;</a:t>
            </a:r>
          </a:p>
          <a:p>
            <a:pPr lvl="0"/>
            <a:r>
              <a:rPr lang="ru-RU" dirty="0"/>
              <a:t>удобные формы оплаты обучения.</a:t>
            </a:r>
          </a:p>
          <a:p>
            <a:pPr marL="0" indent="0">
              <a:buNone/>
            </a:pPr>
            <a:r>
              <a:rPr lang="ru-RU" dirty="0"/>
              <a:t>Продолжительность обучения: от 2 месяцев (указать по каждому направлению). Формы обучения: очная (с применением дистанционных технологий обучения) и очно-заочная (вечерняя).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8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Документы</a:t>
            </a:r>
          </a:p>
        </p:txBody>
      </p:sp>
      <p:pic>
        <p:nvPicPr>
          <p:cNvPr id="1028" name="Picture 4" descr="https://is.kursy.org/img/0156-00000155-0afb45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9" y="2744068"/>
            <a:ext cx="5582513" cy="3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kursy.org/img/diplom/37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66" y="1690688"/>
            <a:ext cx="61514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14" y="0"/>
            <a:ext cx="8385175" cy="5744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endParaRPr lang="ru-RU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157639"/>
              </p:ext>
            </p:extLst>
          </p:nvPr>
        </p:nvGraphicFramePr>
        <p:xfrm>
          <a:off x="411481" y="752354"/>
          <a:ext cx="11637766" cy="61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5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" y="-18481"/>
            <a:ext cx="12010534" cy="6749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слаботочных систем охраны и безопасности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682" y="5120299"/>
            <a:ext cx="2933598" cy="26190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3447" y="2541883"/>
          <a:ext cx="6846277" cy="33491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квали-фикации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71"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монтажу слаботочного электрооборудования систем охраны и безопасности объектов капитального строительства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слаботочных линий связи и коммутирующих узлов для соединения слаботочного электрооборудования систем охраны и безопасности объектов капитального строительства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47"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слаботочного электрооборудования систем охраны и безопасности объектов капитального строительства и проверка проведенного монтажа и соединений в коммутирующих узловых устройствах в соответствии с технической документацией и проектной документацией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8100" marR="381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103319" y="1404966"/>
            <a:ext cx="7274168" cy="883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обучения: от 2 до 10 месяцев. Формы обучения: очная (с применением дистанционных технологий обучения) и очно-заочная (вечерняя).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50" y="503893"/>
            <a:ext cx="716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вида профессиональной деятельности: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технических средств охраны и безопасности объектов капитального строительства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6223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изученных дисциплин , междисциплинарных курсов.</a:t>
            </a:r>
          </a:p>
        </p:txBody>
      </p:sp>
      <p:pic>
        <p:nvPicPr>
          <p:cNvPr id="4098" name="Picture 2" descr="http://obyavleniya-l-ryazan.ru/images/2015/07/17/2783/montazhnik-slabotochnyh-sistem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 b="22255"/>
          <a:stretch/>
        </p:blipFill>
        <p:spPr bwMode="auto">
          <a:xfrm>
            <a:off x="8851166" y="76077"/>
            <a:ext cx="3235570" cy="21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nfix.ru/wp-content/uploads/2017/09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16102"/>
          <a:stretch/>
        </p:blipFill>
        <p:spPr bwMode="auto">
          <a:xfrm>
            <a:off x="6805965" y="4446584"/>
            <a:ext cx="4294302" cy="2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xn--80atblfjdfd2l.xn--80abbembcyvesfij3at4loa4ff.xn--p1ai/photos/602964_1_b.JPG?144799274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r="3646" b="5395"/>
          <a:stretch/>
        </p:blipFill>
        <p:spPr bwMode="auto">
          <a:xfrm>
            <a:off x="7819536" y="1660592"/>
            <a:ext cx="4267200" cy="33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8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" y="-18481"/>
            <a:ext cx="12010534" cy="6749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слаботочных систем охраны и безопасности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682" y="5120299"/>
            <a:ext cx="2933598" cy="26190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021" y="564756"/>
            <a:ext cx="7162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Области профессиональной деятельности, в которых выпускники, освоившие образовательную программу, могут осуществлять профессиональную деятельность: </a:t>
            </a:r>
          </a:p>
          <a:p>
            <a:r>
              <a:rPr lang="ru-RU" dirty="0"/>
              <a:t>06 Связь, информационные и коммуникационные технологии</a:t>
            </a:r>
          </a:p>
          <a:p>
            <a:r>
              <a:rPr lang="ru-RU" dirty="0"/>
              <a:t>12 Обеспечение безопасности </a:t>
            </a:r>
          </a:p>
          <a:p>
            <a:r>
              <a:rPr lang="ru-RU" dirty="0"/>
              <a:t>16 Строительство и жилищно-коммунальное хозяйство</a:t>
            </a:r>
          </a:p>
          <a:p>
            <a:r>
              <a:rPr lang="ru-RU" dirty="0"/>
              <a:t>40 Сквозные виды профессиональной деятельности в промышленности.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B37E3F-BB82-468F-B448-FF947DA6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1" t="29571" r="33243" b="36502"/>
          <a:stretch/>
        </p:blipFill>
        <p:spPr>
          <a:xfrm>
            <a:off x="3209800" y="2539257"/>
            <a:ext cx="4074059" cy="23267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1D7B4A-1959-4285-9ED0-BC1DCE3F4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64" t="29967" r="33763" b="37294"/>
          <a:stretch/>
        </p:blipFill>
        <p:spPr>
          <a:xfrm>
            <a:off x="7769854" y="1965013"/>
            <a:ext cx="3983525" cy="22452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AE326F-4F53-4C08-8906-B52D7BCC5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70" t="13729" r="25074" b="21584"/>
          <a:stretch/>
        </p:blipFill>
        <p:spPr>
          <a:xfrm>
            <a:off x="8433937" y="0"/>
            <a:ext cx="3319442" cy="24422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E240DD-8202-404A-AF86-4339182240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416" t="20198" r="19728" b="27238"/>
          <a:stretch/>
        </p:blipFill>
        <p:spPr>
          <a:xfrm>
            <a:off x="168520" y="4031031"/>
            <a:ext cx="4385373" cy="27088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E874B-1C1E-47C3-8066-54B3EC3437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92" t="33267" r="36287" b="36766"/>
          <a:stretch/>
        </p:blipFill>
        <p:spPr>
          <a:xfrm>
            <a:off x="6096000" y="4210273"/>
            <a:ext cx="4451872" cy="26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" y="-18481"/>
            <a:ext cx="12010534" cy="6749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Рабочий по монтажу приборов и аппаратуры автоматического контроля, регулирования, управления (монтажник)»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682" y="5120299"/>
            <a:ext cx="2933598" cy="26190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11627"/>
              </p:ext>
            </p:extLst>
          </p:nvPr>
        </p:nvGraphicFramePr>
        <p:xfrm>
          <a:off x="0" y="2813540"/>
          <a:ext cx="6846277" cy="34608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направления подготовки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квалификации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Выполнение подготовительных работ по монтажу приборов и аппаратуры автоматического контроля, регулирования,  управления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2-5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B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Монтаж приборов и аппаратуры автоматического контроля, регулирования,  управления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качества монтажа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Наладка и проверка качества наладки приборов и аппаратуры автоматического контроля, регулирования,  управления  (автономные испытания)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111369" y="1988773"/>
            <a:ext cx="7274168" cy="883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обучения: от 2 месяцев. Формы обучения: очная (с применением дистанционных технологий обучения) и очно-заочная (вечерняя).</a:t>
            </a:r>
          </a:p>
        </p:txBody>
      </p:sp>
      <p:pic>
        <p:nvPicPr>
          <p:cNvPr id="2050" name="Picture 2" descr="https://media.istockphoto.com/photos/construction-repairman-on-stepladder-picture-id109721441?k=6&amp;m=109721441&amp;s=612x612&amp;w=0&amp;h=SXfWncOfea_T8FEtz6605IOwvIctvrCoOVMt47ac9Z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609357"/>
            <a:ext cx="4836135" cy="32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signfb.ru/upload/iblock/fed/fed38baef8a02ffde3c81865f29f52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044322"/>
            <a:ext cx="4923937" cy="28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010806"/>
            <a:ext cx="716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вида профессиональной деятельности: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наладка приборов и аппаратуры автоматического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 регулирования,  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6223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перезачет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изученных дисциплин , междисциплинарных курсов.</a:t>
            </a:r>
          </a:p>
        </p:txBody>
      </p:sp>
    </p:spTree>
    <p:extLst>
      <p:ext uri="{BB962C8B-B14F-4D97-AF65-F5344CB8AC3E}">
        <p14:creationId xmlns:p14="http://schemas.microsoft.com/office/powerpoint/2010/main" val="3479094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1067</Words>
  <Application>Microsoft Office PowerPoint</Application>
  <PresentationFormat>Широкоэкранный</PresentationFormat>
  <Paragraphs>116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Реализация программ дополнительного профессионального образования по специальности 27.02.05 Системы и средства диспетчерского управления </vt:lpstr>
      <vt:lpstr>Статья 76. Дополнительное профессиональное образование </vt:lpstr>
      <vt:lpstr>Профессиональная переподготовка</vt:lpstr>
      <vt:lpstr>Профессиональная переподготовка</vt:lpstr>
      <vt:lpstr>Документы</vt:lpstr>
      <vt:lpstr>Нормативная база</vt:lpstr>
      <vt:lpstr>Монтажник слаботочных систем охраны и безопасности</vt:lpstr>
      <vt:lpstr>Монтажник слаботочных систем охраны и безопасности</vt:lpstr>
      <vt:lpstr>Рабочий по монтажу приборов и аппаратуры автоматического контроля, регулирования, управления (монтажник)»</vt:lpstr>
      <vt:lpstr>Специалист по оборудованию диспетчерского контроля</vt:lpstr>
      <vt:lpstr>Специалист по приему и обработке экстренных вызовов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Касторных Людмила Михайловна</dc:creator>
  <cp:lastModifiedBy>Пользователь</cp:lastModifiedBy>
  <cp:revision>14</cp:revision>
  <dcterms:created xsi:type="dcterms:W3CDTF">2018-02-26T12:18:39Z</dcterms:created>
  <dcterms:modified xsi:type="dcterms:W3CDTF">2021-05-06T21:13:40Z</dcterms:modified>
</cp:coreProperties>
</file>