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1"/>
  </p:notesMasterIdLst>
  <p:sldIdLst>
    <p:sldId id="378" r:id="rId2"/>
    <p:sldId id="379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380" r:id="rId13"/>
    <p:sldId id="384" r:id="rId14"/>
    <p:sldId id="385" r:id="rId15"/>
    <p:sldId id="389" r:id="rId16"/>
    <p:sldId id="393" r:id="rId17"/>
    <p:sldId id="383" r:id="rId18"/>
    <p:sldId id="278" r:id="rId19"/>
    <p:sldId id="386" r:id="rId20"/>
    <p:sldId id="391" r:id="rId21"/>
    <p:sldId id="392" r:id="rId22"/>
    <p:sldId id="284" r:id="rId23"/>
    <p:sldId id="283" r:id="rId24"/>
    <p:sldId id="285" r:id="rId25"/>
    <p:sldId id="286" r:id="rId26"/>
    <p:sldId id="287" r:id="rId27"/>
    <p:sldId id="381" r:id="rId28"/>
    <p:sldId id="390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267E-DBE0-4BBF-914D-9D19E0C44A5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23CA-2AA5-41C9-95AB-6A9071F5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23CA-2AA5-41C9-95AB-6A9071F5A1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6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9F0B77-F2D6-419E-930E-4CE469AF693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E7E890-4389-4F9A-BD6A-19C64CBAE0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66" y="116632"/>
            <a:ext cx="9076638" cy="3929090"/>
          </a:xfrm>
        </p:spPr>
        <p:txBody>
          <a:bodyPr/>
          <a:lstStyle/>
          <a:p>
            <a:pPr algn="ctr">
              <a:lnSpc>
                <a:spcPts val="2900"/>
              </a:lnSpc>
            </a:pPr>
            <a:r>
              <a:rPr lang="ru-RU" sz="2800" dirty="0">
                <a:solidFill>
                  <a:srgbClr val="002060"/>
                </a:solidFill>
              </a:rPr>
              <a:t>Специальность 27.02.05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СИСТЕМЫ И СРЕДСТВА ДИСПЕТЧЕРСКОГО УПРАВЛЕНИЯ</a:t>
            </a:r>
          </a:p>
          <a:p>
            <a:r>
              <a:rPr lang="ru-RU" dirty="0"/>
              <a:t>программа дополнительного профессионального образования - профессиональной переподготовки </a:t>
            </a:r>
          </a:p>
          <a:p>
            <a:r>
              <a:rPr lang="ru-RU" b="1" dirty="0"/>
              <a:t>«Монтажник слаботочных систем охраны и безопасности»</a:t>
            </a:r>
            <a:endParaRPr lang="ru-RU" dirty="0"/>
          </a:p>
        </p:txBody>
      </p:sp>
      <p:pic>
        <p:nvPicPr>
          <p:cNvPr id="3074" name="Picture 2" descr="http://letopisi.org/images/f/fb/Industr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08" y="2509855"/>
            <a:ext cx="5598772" cy="2736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55204" y="5227253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Срок обучения: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10 месяцев на базе среднего и высшего </a:t>
            </a:r>
            <a:r>
              <a:rPr lang="ru-RU" sz="2400" dirty="0"/>
              <a:t>профессионального образования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4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8160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Видеонаблюдение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47952" y="1124743"/>
            <a:ext cx="3896047" cy="5256585"/>
          </a:xfrm>
        </p:spPr>
        <p:txBody>
          <a:bodyPr>
            <a:normAutofit fontScale="92500" lnSpcReduction="10000"/>
          </a:bodyPr>
          <a:lstStyle/>
          <a:p>
            <a:pPr marL="0" indent="541338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первую очередь это, конечно же, охрана объекта, позволяющая: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сократить штат сотрудников охраны;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осуществлять оперативную реакцию на тревожные ситуации;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дополнять и оптимизировать действие других систем охраны объекта.</a:t>
            </a:r>
          </a:p>
          <a:p>
            <a:pPr marL="0" indent="541338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Действительно, система охранного видеонаблюдения в состоянии обеспечить бесперебойность, удобство и оптимальную надежность мониторинга объекта.</a:t>
            </a:r>
          </a:p>
        </p:txBody>
      </p:sp>
      <p:pic>
        <p:nvPicPr>
          <p:cNvPr id="2050" name="Picture 2" descr="Элементы системы охраны видеонаблюдения | webcas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нитор видеонаблюдения - Интеллект 4.10.4 (русский) - Axxonsof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6" y="4164581"/>
            <a:ext cx="4346348" cy="27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0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6014" y="-7970"/>
            <a:ext cx="7055380" cy="8160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Видеонаблюдение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908720"/>
            <a:ext cx="4211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видеонаблюдения сегодня не обходится обустройство ни одной комплексной охранной системы, ведь на основе современных IP-видеокамер возможно реализовать, к примеру, такие функции, как распознавание номерных знаков автомобилей и лиц людей,  поиск людей по архивным записям.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313" t="31799" r="31100" b="27601"/>
          <a:stretch/>
        </p:blipFill>
        <p:spPr>
          <a:xfrm>
            <a:off x="179512" y="1196752"/>
            <a:ext cx="4104456" cy="2672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271" t="-2083" r="-8656" b="2083"/>
          <a:stretch/>
        </p:blipFill>
        <p:spPr>
          <a:xfrm>
            <a:off x="173426" y="3810215"/>
            <a:ext cx="3920278" cy="2440484"/>
          </a:xfrm>
          <a:prstGeom prst="rect">
            <a:avLst/>
          </a:prstGeom>
        </p:spPr>
      </p:pic>
      <p:pic>
        <p:nvPicPr>
          <p:cNvPr id="1028" name="Picture 4" descr="Распознавание лиц в системе видеонаблюд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88" y="4179467"/>
            <a:ext cx="4642792" cy="26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4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496" y="116632"/>
            <a:ext cx="8501122" cy="1656184"/>
          </a:xfrm>
        </p:spPr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обязанность специалиста входят такие виды работ, как монтаж,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пусконаладка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проектирование систем видеонаблюдения</a:t>
            </a:r>
          </a:p>
        </p:txBody>
      </p:sp>
      <p:pic>
        <p:nvPicPr>
          <p:cNvPr id="4098" name="Picture 2" descr="http://algris.ru/assets/images/ystanov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8" y="1295839"/>
            <a:ext cx="3312369" cy="194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20052" r="15126" b="21796"/>
          <a:stretch/>
        </p:blipFill>
        <p:spPr>
          <a:xfrm>
            <a:off x="3995936" y="1232893"/>
            <a:ext cx="4540682" cy="3169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33145" r="16755"/>
          <a:stretch/>
        </p:blipFill>
        <p:spPr>
          <a:xfrm>
            <a:off x="145436" y="3717032"/>
            <a:ext cx="411726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82" y="4236612"/>
            <a:ext cx="384993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327"/>
            <a:ext cx="7055380" cy="140053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контроля и управления доступом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67262" y="-115416"/>
            <a:ext cx="749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7B7B7B"/>
                </a:solidFill>
                <a:latin typeface="Helvetica" panose="020B0604020202020204" pitchFamily="34" charset="0"/>
              </a:rPr>
              <a:t> </a:t>
            </a:r>
            <a:r>
              <a:rPr lang="ru-RU" altLang="ru-RU" sz="700" dirty="0">
                <a:solidFill>
                  <a:prstClr val="white"/>
                </a:solidFill>
              </a:rPr>
              <a:t> </a:t>
            </a:r>
            <a:endParaRPr lang="ru-RU" alt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41193"/>
            <a:ext cx="3369372" cy="373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340768"/>
            <a:ext cx="47229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Выполняет функции: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санкционированного входа и выхода, а также предотвращение несанкционированного прохода в здания, помещения и зоны ограниченного доступа;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передача извещений о срабатывании охранной сигнализации с объекта на ПЦО;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Учет рабочего времени сотрудников предприятия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alfa-st02.ru/images/del/slid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86732"/>
            <a:ext cx="4530974" cy="19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8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" y="13527"/>
            <a:ext cx="7060242" cy="11832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контроля и управления доступом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8846" y="1036085"/>
            <a:ext cx="3210195" cy="4657218"/>
          </a:xfrm>
        </p:spPr>
        <p:txBody>
          <a:bodyPr>
            <a:noAutofit/>
          </a:bodyPr>
          <a:lstStyle/>
          <a:p>
            <a:pPr marL="0" indent="5413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Сегодня наиболее широко для этого применяются: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электроконтактные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ключи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Touch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(ТМ)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бесконтактные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Proximity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карты;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клавиатурные 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радиоканальные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устройства;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биометрические контроллеры позволяют оценивать физиологические характеристики человека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системы распознавания личности по трехмерному изображению лица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бродвей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67262" y="-115416"/>
            <a:ext cx="749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7B7B7B"/>
                </a:solidFill>
                <a:latin typeface="Helvetica" panose="020B0604020202020204" pitchFamily="34" charset="0"/>
              </a:rPr>
              <a:t> </a:t>
            </a:r>
            <a:r>
              <a:rPr lang="ru-RU" altLang="ru-RU" sz="700" dirty="0">
                <a:solidFill>
                  <a:prstClr val="white"/>
                </a:solidFill>
              </a:rPr>
              <a:t> </a:t>
            </a:r>
            <a:endParaRPr lang="ru-RU" alt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764704"/>
            <a:ext cx="3570806" cy="259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94" t="14367" r="34777" b="4913"/>
          <a:stretch/>
        </p:blipFill>
        <p:spPr>
          <a:xfrm>
            <a:off x="3347864" y="2064699"/>
            <a:ext cx="2576636" cy="237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nicetec.ru/upload/catalog/22/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4936"/>
          <a:stretch/>
        </p:blipFill>
        <p:spPr bwMode="auto">
          <a:xfrm>
            <a:off x="3228319" y="4577179"/>
            <a:ext cx="57785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0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3327"/>
            <a:ext cx="806489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интеграция систем телекоммуникаций и систем безопасности</a:t>
            </a:r>
          </a:p>
        </p:txBody>
      </p:sp>
      <p:pic>
        <p:nvPicPr>
          <p:cNvPr id="8194" name="Picture 2" descr="https://avatars.mds.yandex.net/get-altay/1245631/2a00000168996a30faaecd9bf6305a52d4cc/XXX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6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3327"/>
            <a:ext cx="806489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интеграция систем телекоммуникаций и систем безопасности</a:t>
            </a:r>
          </a:p>
        </p:txBody>
      </p:sp>
      <p:pic>
        <p:nvPicPr>
          <p:cNvPr id="8196" name="Picture 4" descr="https://leater.com/upload/medialibrary/829/829666d6851a83fad0a6d094b2be4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674"/>
            <a:ext cx="9144000" cy="57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2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996" y="121298"/>
            <a:ext cx="7663476" cy="841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Передача оповещений о событиях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" y="1052736"/>
            <a:ext cx="3491880" cy="39604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dirty="0"/>
              <a:t>Данные, собираемые системой «Навигатор-С», можно использовать различным образом: отображать местоположение объектов на электронной карте, вести табличный учет состояния объектов, подсчитывать статистику (пройденный путь, время стоянок и т.п.). </a:t>
            </a:r>
          </a:p>
        </p:txBody>
      </p:sp>
      <p:pic>
        <p:nvPicPr>
          <p:cNvPr id="4" name="Рисунок 3" descr="Схема построения системы «Навигатор-С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524560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5380672"/>
            <a:ext cx="6576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Информация о мобильных и стационарных объектах (координаты, показания датчиков, сигналы тревоги, путевые и аппаратные события, текстовые сообщения) передается на диспетчерские центры «Навигатор-С», где сохраняется в базах данных для последующего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09819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ÑÐµÐ¼ ÐÐÐÐÐÐ¡Ð¡ Ð¾ÑÐ»Ð¸ÑÐ°ÐµÑÑÑ Ð¾Ñ GP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17"/>
            <a:ext cx="5233201" cy="45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663476" cy="841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Передача оповещений о событиях</a:t>
            </a:r>
          </a:p>
        </p:txBody>
      </p:sp>
      <p:pic>
        <p:nvPicPr>
          <p:cNvPr id="7" name="Picture 2" descr="http://tlt.100lines.ru/images/cms/content/gsm_pi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90" y="3861048"/>
            <a:ext cx="5250342" cy="301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5" y="771803"/>
            <a:ext cx="3469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GSM-сигнализация является охранной системой, состоящей из контрольной панели и некоторого количества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извещателей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охранных, пожарных, утечки воды,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91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861539"/>
            <a:ext cx="8640960" cy="88211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Во время проведения практических работ студенты приобретают навыки обжима сетевого кабеля, изучают принципы построения систем</a:t>
            </a:r>
            <a:r>
              <a:rPr lang="ru-RU" b="1" dirty="0"/>
              <a:t> </a:t>
            </a:r>
            <a:r>
              <a:rPr lang="ru-RU" dirty="0"/>
              <a:t>телекоммуникации, построения вертикальных магистральных линий, изучают способы диагностики и устранения</a:t>
            </a:r>
            <a:r>
              <a:rPr lang="ru-RU" b="1" dirty="0"/>
              <a:t> </a:t>
            </a:r>
            <a:r>
              <a:rPr lang="ru-RU" dirty="0"/>
              <a:t>ошибок в рабочих системах с помощью </a:t>
            </a:r>
            <a:r>
              <a:rPr lang="ru-RU" dirty="0" err="1"/>
              <a:t>Lan</a:t>
            </a:r>
            <a:r>
              <a:rPr lang="ru-RU" dirty="0"/>
              <a:t>-тестера и </a:t>
            </a:r>
            <a:r>
              <a:rPr lang="ru-RU" dirty="0" err="1"/>
              <a:t>мультиметра</a:t>
            </a:r>
            <a:r>
              <a:rPr lang="ru-RU" dirty="0"/>
              <a:t>, отрабатывают практические навыки коммутации кабельных систем.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768" y="116633"/>
            <a:ext cx="8862464" cy="792088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Интеграция в Системы телекоммуникаций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/>
          <a:stretch/>
        </p:blipFill>
        <p:spPr>
          <a:xfrm>
            <a:off x="140768" y="1653627"/>
            <a:ext cx="4716016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33" y="1637603"/>
            <a:ext cx="3707904" cy="278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4326"/>
          <a:stretch/>
        </p:blipFill>
        <p:spPr>
          <a:xfrm>
            <a:off x="2231740" y="3933013"/>
            <a:ext cx="468052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i="1" dirty="0"/>
              <a:t>Подготовка наиболее востребованных специалистов на рынке труда Белгородской области ведется по направлению:</a:t>
            </a:r>
            <a:br>
              <a:rPr lang="ru-RU" sz="3200" dirty="0"/>
            </a:br>
            <a:r>
              <a:rPr lang="ru-RU" sz="3200" b="1" dirty="0"/>
              <a:t>- Системы безопасности;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969895" cy="210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 descr="C:\Users\oleg\Desktop\Новая папка (2)\normal_51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116632"/>
            <a:ext cx="5072986" cy="292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97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415"/>
            <a:ext cx="7055380" cy="74403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«Умный дом»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0364" y="729834"/>
            <a:ext cx="8640960" cy="1205325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Эта система является одной из самых распространенных. Ее можно встретить практически на каждом объекте. Эта  система контролирует любые отклонения от нормальных параметров.</a:t>
            </a:r>
          </a:p>
        </p:txBody>
      </p:sp>
      <p:pic>
        <p:nvPicPr>
          <p:cNvPr id="9218" name="Picture 2" descr="https://pso.by/sites/default/files/news/news_d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r="9677" b="4348"/>
          <a:stretch/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3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ravdaurfo.ru/sites/default/files/h_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59449"/>
            <a:ext cx="457723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-40803"/>
            <a:ext cx="7055380" cy="74403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«Безопасный город»</a:t>
            </a:r>
          </a:p>
        </p:txBody>
      </p:sp>
      <p:pic>
        <p:nvPicPr>
          <p:cNvPr id="1026" name="Picture 2" descr="https://m.severpost.ru/docs/upload/2019/12/croppedImg_31536723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5592"/>
            <a:ext cx="5544616" cy="3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03231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/>
              </a:rPr>
              <a:t>Программа «Безопасный город» - это: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dirty="0">
                <a:latin typeface="Ubuntu"/>
              </a:rPr>
              <a:t>оперативный круглосуточный контроль ситуации на улицах и объектах города в режиме реального времени;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dirty="0">
                <a:latin typeface="Ubuntu"/>
              </a:rPr>
              <a:t>ведение видео- и аудиоархива;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dirty="0">
                <a:latin typeface="Ubuntu"/>
              </a:rPr>
              <a:t>автоматическое оповещение о возникновении чрезвычайных ситуаций соответствующих служб и организаций, </a:t>
            </a:r>
            <a:endParaRPr lang="ru-RU" b="0" i="0" dirty="0">
              <a:effectLst/>
              <a:latin typeface="Ubuntu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0802" y="3441680"/>
            <a:ext cx="3461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ru-RU" dirty="0">
                <a:latin typeface="Ubuntu"/>
              </a:rPr>
              <a:t>предоставление визуальной информации с мест установки телекамер;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dirty="0">
                <a:latin typeface="Ubuntu"/>
              </a:rPr>
              <a:t>восстановление хода событий на основе записанных видеоматериалов;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dirty="0">
                <a:latin typeface="Ubuntu"/>
              </a:rPr>
              <a:t>интеграция видеоинформации с информацией других автоматизированных систем городской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2392829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Освоение профессиональных компетенций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928992" cy="11247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dirty="0"/>
              <a:t>Монтаж датчиков, извещателей, приемо-передающих приборов охранной, охранно-пожарной, тревожной сигнализации, а также объектовых оконечных устройств к системам охраны и безопасности объектов капитального строительства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elovoy-kirov.ru/files/media/companymedia/31135/118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53" y="2062229"/>
            <a:ext cx="2368097" cy="234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1952"/>
          <a:stretch/>
        </p:blipFill>
        <p:spPr bwMode="auto">
          <a:xfrm>
            <a:off x="4923233" y="4653308"/>
            <a:ext cx="4205131" cy="212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30" y="2181271"/>
            <a:ext cx="3803134" cy="2472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1271"/>
            <a:ext cx="3089463" cy="412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4" descr="-3___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7944" y="5338574"/>
            <a:ext cx="1435968" cy="1435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Содержимое 4" descr="загруженно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394729"/>
            <a:ext cx="2425626" cy="10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7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200800" cy="11247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Освоение профессиональных компетенций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/>
              <a:t>Проверка проведенного монтажа и соединений в коммутирующих узловых устройствах в соответствии с технической документацией </a:t>
            </a:r>
            <a:r>
              <a:rPr lang="ru-RU" sz="2400" b="1" dirty="0">
                <a:latin typeface="Comic Sans MS" pitchFamily="66" charset="0"/>
              </a:rPr>
              <a:t>	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 descr="H:\Преподавателям по аттестации\фото студентов\P1060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2474615"/>
            <a:ext cx="2904694" cy="217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Преподавателям по аттестации\фото студентов\P10605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7"/>
          <a:stretch/>
        </p:blipFill>
        <p:spPr bwMode="auto">
          <a:xfrm>
            <a:off x="6325308" y="2489659"/>
            <a:ext cx="2526641" cy="207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Преподавателям по аттестации\фото студентов\P10605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797191" cy="209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Преподавателям по аттестации\фото студентов\P10605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03" y="2492895"/>
            <a:ext cx="2716335" cy="203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Преподавателям по аттестации\фото студентов\P10605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03" y="4686913"/>
            <a:ext cx="2797191" cy="209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Преподавателям по аттестации\фото студентов\P10605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4"/>
          <a:stretch/>
        </p:blipFill>
        <p:spPr bwMode="auto">
          <a:xfrm>
            <a:off x="6244961" y="4531487"/>
            <a:ext cx="2590482" cy="234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86" y="1412776"/>
            <a:ext cx="90364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Диагностика электронного оборудования.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технического обслуживания и ремонта электронного оборудования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2991" y="238"/>
            <a:ext cx="8136904" cy="12241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Освоение профессиональных компетенций</a:t>
            </a:r>
          </a:p>
        </p:txBody>
      </p:sp>
      <p:pic>
        <p:nvPicPr>
          <p:cNvPr id="4" name="Picture 2" descr="http://cxem.net/guard/3-21-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" y="2613105"/>
            <a:ext cx="4968552" cy="3209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58" y="3645024"/>
            <a:ext cx="4221037" cy="299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40768"/>
            <a:ext cx="9144000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Подготовка к работе компьютерных и периферийных устройств, используемых для записи, хранения, передачи и обработки различной информации.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8" name="Picture 3" descr="H:\Преподавателям по аттестации\фото студентов\P1060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779912" cy="283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Преподавателям по аттестации\фото студентов\P1060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96" y="2276872"/>
            <a:ext cx="3653047" cy="2739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2991" y="238"/>
            <a:ext cx="8136904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Освоение профессиональных компетенций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0170" r="19318" b="21560"/>
          <a:stretch/>
        </p:blipFill>
        <p:spPr>
          <a:xfrm>
            <a:off x="2051720" y="4560419"/>
            <a:ext cx="3600400" cy="22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ПАО РОСТЕЛЕКОМ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Главное управление МЧС России  по Белгородской области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Филиал  ФГУП «Охрана» МВД России по Белгородской области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Некоммерческое партнерство по пожарной безопасности в Белгородской области «Содружество»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«Мир безопасности»</a:t>
            </a:r>
          </a:p>
          <a:p>
            <a:pPr lvl="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«Центр безопасности» </a:t>
            </a:r>
          </a:p>
          <a:p>
            <a:pPr lvl="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АлАн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секьюрити»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Техмонтаж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ООО ЧОП «ОСА»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«Технический барьер»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«Технология охраны»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«Специальные системы»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ООО «АРГОС», ООО «Азимут» 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640960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Места прохождения производственного обучения</a:t>
            </a:r>
          </a:p>
          <a:p>
            <a:br>
              <a:rPr lang="ru-RU" dirty="0">
                <a:solidFill>
                  <a:srgbClr val="EBEBE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mk\Desktop\Рабочий стол\НЕДЕЛЯ ПЦК\P1060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0"/>
          <a:stretch>
            <a:fillRect/>
          </a:stretch>
        </p:blipFill>
        <p:spPr bwMode="auto">
          <a:xfrm>
            <a:off x="4463480" y="3645024"/>
            <a:ext cx="46805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1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/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Специалист по оборудованию диспетчерского контроля</a:t>
            </a:r>
            <a:r>
              <a:rPr lang="ru-RU" b="1" dirty="0"/>
              <a:t>», </a:t>
            </a:r>
            <a:r>
              <a:rPr lang="ru-RU" dirty="0"/>
              <a:t>Направление подготовки: Монтаж и наладка оборудования диспетчерских систем. Уровень квалификации – 5,6.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/>
              <a:t> 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Специалист по приему и обработке экстренных вызовов</a:t>
            </a:r>
            <a:r>
              <a:rPr lang="ru-RU" b="1" dirty="0"/>
              <a:t>», </a:t>
            </a:r>
            <a:r>
              <a:rPr lang="ru-RU" dirty="0"/>
              <a:t>Направление подготовки: Прием и обработка экстренных вызовов (сообщений о происшествиях). Уровень квалификации - 6. 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dirty="0"/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Рабочий по монтажу приборов и аппаратуры автоматического контроля, регулирования, управления (монтажник)»</a:t>
            </a:r>
            <a:r>
              <a:rPr lang="ru-RU" dirty="0"/>
              <a:t>, </a:t>
            </a:r>
          </a:p>
          <a:p>
            <a:pPr marL="45720" indent="0">
              <a:buClr>
                <a:schemeClr val="bg1"/>
              </a:buClr>
              <a:buNone/>
            </a:pPr>
            <a:r>
              <a:rPr lang="ru-RU" dirty="0"/>
              <a:t>Направление подготовки: Монтаж и испытание трубных проводок первой и второй категории, монтаж приборов третьей категории сложности, электрических проводок. Уровень квалификации – 3.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«Специалист по обслуживанию телекоммуникаций», </a:t>
            </a:r>
            <a:r>
              <a:rPr lang="ru-RU" dirty="0"/>
              <a:t>Направление подготовки: Обслуживание станционного телекоммуникационного оборудования. </a:t>
            </a:r>
          </a:p>
          <a:p>
            <a:pPr marL="45720" indent="0">
              <a:buClr>
                <a:schemeClr val="bg1"/>
              </a:buClr>
              <a:buNone/>
            </a:pPr>
            <a:r>
              <a:rPr lang="ru-RU" dirty="0"/>
              <a:t>Уровень квалификации -5.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640960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Получение дополнительного образования</a:t>
            </a:r>
          </a:p>
          <a:p>
            <a:br>
              <a:rPr lang="ru-RU" dirty="0">
                <a:solidFill>
                  <a:srgbClr val="EBEBE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71546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541338"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Выпускники специальности могут продолжить свое обучение в:</a:t>
            </a:r>
          </a:p>
          <a:p>
            <a:pPr indent="541338" algn="just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БГТУ им. Шухова, институт Управление в технических системах. Поступление без экзаменов, по результатам тестирования.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НИУ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БелГУ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институт информационных технологий и телекоммуникаций. </a:t>
            </a: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поступления необходимо сдать ЕГЭ, а также другие высшие технические учебные заведения.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высшего образования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4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055380" cy="76470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700265"/>
            <a:ext cx="8640960" cy="2872751"/>
          </a:xfrm>
        </p:spPr>
        <p:txBody>
          <a:bodyPr>
            <a:normAutofit fontScale="92500" lnSpcReduction="10000"/>
          </a:bodyPr>
          <a:lstStyle/>
          <a:p>
            <a:pPr marL="0" indent="5413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безопасности – это автоматизированный комплекс для охраны различных объектов имущества (зданий, включая прилегающую к ним территорию, отдельных помещений, автомобилей, сейфов и пр.). Основное назначение - предупредить, по возможности предотвратить или способствовать предотвращению ситуаций, в которых будет нанесён вред людям или материальным и не материальным ценностям, связанных прежде всего с действиями других лиц.</a:t>
            </a:r>
          </a:p>
          <a:p>
            <a:pPr marL="0" indent="5413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ни была бы наша специальность широка, она будет развиваться все дальше и дальше. И мы поможем людям защитить себя и своё имущество.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6" y="3645024"/>
            <a:ext cx="800793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8676456" y="6336704"/>
            <a:ext cx="360040" cy="404664"/>
          </a:xfrm>
          <a:prstGeom prst="actionButtonHom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9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251520" y="452718"/>
            <a:ext cx="8568952" cy="2760258"/>
          </a:xfrm>
        </p:spPr>
        <p:txBody>
          <a:bodyPr>
            <a:noAutofit/>
          </a:bodyPr>
          <a:lstStyle/>
          <a:p>
            <a:pPr indent="630238"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важнейший приоритет в жизни любого человека. Сегодня на работе и дома нашу безопасность обеспечивают системы безопасности. Взломам, пожарам, протечкам    газа  и  прочим   несчастьям    успешно противостоят «умные» системы безопасности. </a:t>
            </a:r>
          </a:p>
          <a:p>
            <a:pPr indent="630238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Датчики  постоянно   контролируют   всевозможные показатели   и   моментально   подают   сигнал   в  случае опасности.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troymanual.com/wp-content/uploads/2014/03/cpecsistemu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87824" y="3717032"/>
            <a:ext cx="5832648" cy="304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6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работ </a:t>
            </a:r>
            <a:r>
              <a:rPr lang="ru-RU" sz="2800" dirty="0">
                <a:solidFill>
                  <a:srgbClr val="FF0000"/>
                </a:solidFill>
                <a:effectLst/>
              </a:rPr>
              <a:t>Монтажника слаботочных систем охраны и безопасности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501122" cy="5287552"/>
          </a:xfrm>
        </p:spPr>
        <p:txBody>
          <a:bodyPr>
            <a:normAutofit/>
          </a:bodyPr>
          <a:lstStyle/>
          <a:p>
            <a:pPr marL="0" indent="896938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обязанность специалистов входят такие виды работ, как установка систем видеонаблюдения, охранно-пожарной сигнализации, систем контроля и управления доступом и прочее.</a:t>
            </a:r>
          </a:p>
        </p:txBody>
      </p:sp>
      <p:pic>
        <p:nvPicPr>
          <p:cNvPr id="3075" name="Picture 3" descr="C:\Users\oleg\Desktop\Новая папка (2)\normal_51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994077"/>
            <a:ext cx="7847087" cy="386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782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714357"/>
            <a:ext cx="8463884" cy="2500330"/>
          </a:xfrm>
        </p:spPr>
        <p:txBody>
          <a:bodyPr>
            <a:noAutofit/>
          </a:bodyPr>
          <a:lstStyle/>
          <a:p>
            <a:pPr marL="0" indent="541338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Вопрос противопожарной безопасности всегда был и остается актуальным во всех сферах жизнедеятельности человека. </a:t>
            </a:r>
          </a:p>
          <a:p>
            <a:pPr marL="0" indent="541338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Очевидно, что залогом успешной борьбы с огнём является своевременное обнаружение источника и непосредственно факта возгорания на подконтрольной территории. </a:t>
            </a:r>
          </a:p>
          <a:p>
            <a:pPr marL="0" indent="541338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современных установок пожаротушения в совокупности с системой раннего обнаружения не только сводит к минимуму прямой ущерб от гибели персонала и оборудования, но и существенно снижает косвенные затраты, связанные с прерыванием технологических и бизнес-процессов.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13447" r="14275"/>
          <a:stretch/>
        </p:blipFill>
        <p:spPr>
          <a:xfrm>
            <a:off x="107504" y="3501008"/>
            <a:ext cx="385959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1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0910"/>
            <a:ext cx="8712968" cy="3882186"/>
          </a:xfrm>
        </p:spPr>
        <p:txBody>
          <a:bodyPr>
            <a:normAutofit lnSpcReduction="10000"/>
          </a:bodyPr>
          <a:lstStyle/>
          <a:p>
            <a:pPr indent="541338" algn="just"/>
            <a:r>
              <a:rPr lang="ru-RU" b="1" dirty="0"/>
              <a:t>Монтажники слаботочных систем охраны и безопасности </a:t>
            </a:r>
            <a:r>
              <a:rPr lang="ru-RU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людьми творческими, способными креативно мыслить.</a:t>
            </a:r>
          </a:p>
          <a:p>
            <a:pPr indent="541338" algn="just"/>
            <a:r>
              <a:rPr lang="ru-RU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этими терминами понимается категория людей, способных находить новые пути решения поставленных задач, быстро перестраиваться с одной задачи на другую, </a:t>
            </a:r>
            <a:r>
              <a:rPr lang="en-US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генерировать идеи</a:t>
            </a:r>
            <a:r>
              <a:rPr lang="en-US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541338" algn="just"/>
            <a:r>
              <a:rPr lang="ru-RU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Запрос на креативных специалистов высок из-за быстрого развития технологий – старые технологии быстро устаревают и отбрасываются, а специалистов, владеющих новым всегда не хватает. В связи с этим есть огромный запрос не просто на людей с качественным образованием, а на людей способных быстро обучаться, переучиваться, воспринимать новые технологии.</a:t>
            </a:r>
          </a:p>
        </p:txBody>
      </p:sp>
      <p:pic>
        <p:nvPicPr>
          <p:cNvPr id="1026" name="Picture 2" descr="C:\Users\oleg\Desktop\Новая папка (2)\OFIeEGcJG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4005064"/>
            <a:ext cx="4853336" cy="271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34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568952" cy="2304256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тем как непосредственно установить и разработать проект безопасности необходимо выяснить факторы угроз, к которым относятся - злоумышленное проникновение на территорию, кража или вынос предметов, хищение информации, аварии технологического характера, пожары.</a:t>
            </a:r>
          </a:p>
          <a:p>
            <a:pPr marL="0" indent="4445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выяснения всех необходимых факторов угроз подбирается оборудование, которое будет обеспечивать надлежащий уровень безопасности. </a:t>
            </a:r>
          </a:p>
        </p:txBody>
      </p:sp>
      <p:pic>
        <p:nvPicPr>
          <p:cNvPr id="3074" name="Picture 2" descr="http://www.delos.nnov.ru/upload/upl_8881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424936" cy="402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7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8160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Видеонаблюдение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4331" y="1185633"/>
            <a:ext cx="8820472" cy="4597401"/>
          </a:xfrm>
        </p:spPr>
        <p:txBody>
          <a:bodyPr/>
          <a:lstStyle/>
          <a:p>
            <a:pPr marL="0" indent="808038" algn="just" defTabSz="166688">
              <a:buNone/>
              <a:tabLst>
                <a:tab pos="54133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данный момент системы видеонаблюдения пользуются  большим спросом как среди предприятий, так и среди частного сектор.</a:t>
            </a:r>
          </a:p>
        </p:txBody>
      </p:sp>
      <p:pic>
        <p:nvPicPr>
          <p:cNvPr id="4098" name="Picture 2" descr="C:\Users\oleg\Desktop\Новая папка (2)\53601_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140968"/>
            <a:ext cx="4311645" cy="320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oleg\Desktop\Новая папка (2)\CC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93" y="1844824"/>
            <a:ext cx="4073896" cy="304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13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64686"/>
            <a:ext cx="7055380" cy="8160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Видеонаблюдение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 осуществить визуальное наблюдение, запись событий на выделенном для слежения участке технологической зоны.</a:t>
            </a:r>
          </a:p>
          <a:p>
            <a:pPr indent="541338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видеонаблюдения позволяет осуществлять непрерывный контроль и фиксирование обстановки в зоне наблюдения, при необходимости просматривать записанные изображения.</a:t>
            </a:r>
          </a:p>
        </p:txBody>
      </p:sp>
      <p:pic>
        <p:nvPicPr>
          <p:cNvPr id="7" name="Рисунок 6" descr="https://a.d-cd.net/3d3ed19s-1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824536" cy="2780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://nabludaykin.ru/wp-content/uploads/2016/10/%D0%9A%D0%B0%D0%BC%D0%B5%D1%80%D1%8B-%D0%B4%D0%BB%D1%8F-%D0%BE%D0%B1%D0%BB%D0%B0%D1%87%D0%BD%D0%BE%D0%B3%D0%BE-%D0%BD%D0%B0%D0%B1%D0%BB%D1%8E%D0%B4%D0%B5%D0%BD%D0%B8%D1%8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7"/>
          <a:stretch/>
        </p:blipFill>
        <p:spPr bwMode="auto">
          <a:xfrm>
            <a:off x="4371283" y="4653136"/>
            <a:ext cx="4676775" cy="2038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1302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932</TotalTime>
  <Words>1325</Words>
  <Application>Microsoft Office PowerPoint</Application>
  <PresentationFormat>Экран (4:3)</PresentationFormat>
  <Paragraphs>111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Comic Sans MS</vt:lpstr>
      <vt:lpstr>Georgia</vt:lpstr>
      <vt:lpstr>Helvetica</vt:lpstr>
      <vt:lpstr>Times New Roman</vt:lpstr>
      <vt:lpstr>Trebuchet MS</vt:lpstr>
      <vt:lpstr>Ubuntu</vt:lpstr>
      <vt:lpstr>Wingdings</vt:lpstr>
      <vt:lpstr>Воздушный поток</vt:lpstr>
      <vt:lpstr>Презентация PowerPoint</vt:lpstr>
      <vt:lpstr>      Подготовка наиболее востребованных специалистов на рынке труда Белгородской области ведется по направлению: - Системы безопасности; </vt:lpstr>
      <vt:lpstr>Безопасность – важнейший приоритет в жизни любого человека. Сегодня на работе и дома нашу безопасность обеспечивают системы безопасности. Взломам, пожарам, протечкам    газа  и  прочим   несчастьям    успешно противостоят «умные» системы безопасности.  Датчики  постоянно   контролируют   всевозможные показатели   и   моментально   подают   сигнал   в  случае опасности. </vt:lpstr>
      <vt:lpstr>Направления работ Монтажника слаботочных систем охраны и безопасности</vt:lpstr>
      <vt:lpstr>Инновации </vt:lpstr>
      <vt:lpstr>Презентация PowerPoint</vt:lpstr>
      <vt:lpstr>Презентация PowerPoint</vt:lpstr>
      <vt:lpstr>Видеонаблюдение</vt:lpstr>
      <vt:lpstr>Видеонаблюдение</vt:lpstr>
      <vt:lpstr>Видеонаблюдение</vt:lpstr>
      <vt:lpstr>Видеонаблюдение</vt:lpstr>
      <vt:lpstr>Презентация PowerPoint</vt:lpstr>
      <vt:lpstr>Система контроля и управления доступом</vt:lpstr>
      <vt:lpstr>Система контроля и управления доступом</vt:lpstr>
      <vt:lpstr>интеграция систем телекоммуникаций и систем безопасности</vt:lpstr>
      <vt:lpstr>интеграция систем телекоммуникаций и систем безопасности</vt:lpstr>
      <vt:lpstr>Передача оповещений о событиях</vt:lpstr>
      <vt:lpstr>Передача оповещений о событиях</vt:lpstr>
      <vt:lpstr>Интеграция в Системы телекоммуникаций</vt:lpstr>
      <vt:lpstr>Система «Умный дом»</vt:lpstr>
      <vt:lpstr>Система «Безопасный город»</vt:lpstr>
      <vt:lpstr> Освоение профессиональных компетенций</vt:lpstr>
      <vt:lpstr> Освоение профессиональных компетенций</vt:lpstr>
      <vt:lpstr> Освоение профессиональных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Викторовна Выручаева</dc:creator>
  <cp:lastModifiedBy>Пользователь</cp:lastModifiedBy>
  <cp:revision>47</cp:revision>
  <dcterms:created xsi:type="dcterms:W3CDTF">2015-11-26T12:42:08Z</dcterms:created>
  <dcterms:modified xsi:type="dcterms:W3CDTF">2021-05-06T12:08:32Z</dcterms:modified>
</cp:coreProperties>
</file>