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mo" panose="020B0604020202020204" charset="0"/>
      <p:regular r:id="rId15"/>
    </p:embeddedFont>
    <p:embeddedFont>
      <p:font typeface="Clear Sans Regular" panose="020B0604020202020204" charset="0"/>
      <p:regular r:id="rId16"/>
    </p:embeddedFont>
    <p:embeddedFont>
      <p:font typeface="Open Sans" panose="020B0604020202020204" charset="0"/>
      <p:regular r:id="rId17"/>
    </p:embeddedFont>
    <p:embeddedFont>
      <p:font typeface="Open Sans Light" panose="020B0604020202020204" charset="0"/>
      <p:regular r:id="rId18"/>
    </p:embeddedFont>
    <p:embeddedFont>
      <p:font typeface="Clear Sans Regular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540" y="8043988"/>
            <a:ext cx="10069507" cy="2243012"/>
            <a:chOff x="0" y="0"/>
            <a:chExt cx="13426009" cy="299068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426009" cy="2520592"/>
              <a:chOff x="0" y="0"/>
              <a:chExt cx="25616682" cy="480926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616681" cy="4809262"/>
              </a:xfrm>
              <a:custGeom>
                <a:avLst/>
                <a:gdLst/>
                <a:ahLst/>
                <a:cxnLst/>
                <a:rect l="l" t="t" r="r" b="b"/>
                <a:pathLst>
                  <a:path w="25616681" h="4809262">
                    <a:moveTo>
                      <a:pt x="0" y="0"/>
                    </a:moveTo>
                    <a:lnTo>
                      <a:pt x="0" y="4809262"/>
                    </a:lnTo>
                    <a:lnTo>
                      <a:pt x="25616681" y="4809262"/>
                    </a:lnTo>
                    <a:lnTo>
                      <a:pt x="25616681" y="0"/>
                    </a:lnTo>
                    <a:lnTo>
                      <a:pt x="0" y="0"/>
                    </a:lnTo>
                    <a:close/>
                    <a:moveTo>
                      <a:pt x="25555722" y="4748302"/>
                    </a:moveTo>
                    <a:lnTo>
                      <a:pt x="59690" y="4748302"/>
                    </a:lnTo>
                    <a:lnTo>
                      <a:pt x="59690" y="59690"/>
                    </a:lnTo>
                    <a:lnTo>
                      <a:pt x="25555722" y="59690"/>
                    </a:lnTo>
                    <a:lnTo>
                      <a:pt x="25555722" y="4748302"/>
                    </a:lnTo>
                    <a:close/>
                  </a:path>
                </a:pathLst>
              </a:custGeom>
              <a:solidFill>
                <a:srgbClr val="141414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71851" y="0"/>
              <a:ext cx="13207223" cy="2990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32"/>
                </a:lnSpc>
              </a:pPr>
              <a:r>
                <a:rPr lang="en-US" sz="2943" dirty="0" err="1" smtClean="0">
                  <a:solidFill>
                    <a:srgbClr val="141414"/>
                  </a:solidFill>
                  <a:latin typeface="Clear Sans Regular"/>
                </a:rPr>
                <a:t>Подготовил</a:t>
              </a:r>
              <a:r>
                <a:rPr lang="ru-RU" sz="2943" dirty="0" smtClean="0">
                  <a:solidFill>
                    <a:srgbClr val="141414"/>
                  </a:solidFill>
                  <a:latin typeface="Clear Sans Regular"/>
                </a:rPr>
                <a:t>а</a:t>
              </a:r>
              <a:r>
                <a:rPr lang="en-US" sz="2943" dirty="0" smtClean="0">
                  <a:solidFill>
                    <a:srgbClr val="141414"/>
                  </a:solidFill>
                  <a:latin typeface="Clear Sans Regular"/>
                </a:rPr>
                <a:t>: </a:t>
              </a:r>
              <a:r>
                <a:rPr lang="en-US" sz="2943" dirty="0" err="1">
                  <a:solidFill>
                    <a:srgbClr val="141414"/>
                  </a:solidFill>
                  <a:latin typeface="Clear Sans Regular"/>
                </a:rPr>
                <a:t>обучающаяся</a:t>
              </a:r>
              <a:r>
                <a:rPr lang="en-US" sz="2943" dirty="0">
                  <a:solidFill>
                    <a:srgbClr val="141414"/>
                  </a:solidFill>
                  <a:latin typeface="Clear Sans Regular"/>
                </a:rPr>
                <a:t> 2-го </a:t>
              </a:r>
              <a:r>
                <a:rPr lang="en-US" sz="2943" dirty="0" err="1">
                  <a:solidFill>
                    <a:srgbClr val="141414"/>
                  </a:solidFill>
                  <a:latin typeface="Clear Sans Regular"/>
                </a:rPr>
                <a:t>курса</a:t>
              </a:r>
              <a:r>
                <a:rPr lang="en-US" sz="2943" dirty="0">
                  <a:solidFill>
                    <a:srgbClr val="141414"/>
                  </a:solidFill>
                  <a:latin typeface="Clear Sans Regular"/>
                </a:rPr>
                <a:t> </a:t>
              </a:r>
              <a:r>
                <a:rPr lang="en-US" sz="2943" dirty="0" err="1">
                  <a:solidFill>
                    <a:srgbClr val="141414"/>
                  </a:solidFill>
                  <a:latin typeface="Clear Sans Regular"/>
                </a:rPr>
                <a:t>гр</a:t>
              </a:r>
              <a:r>
                <a:rPr lang="en-US" sz="2943" dirty="0">
                  <a:solidFill>
                    <a:srgbClr val="141414"/>
                  </a:solidFill>
                  <a:latin typeface="Clear Sans Regular"/>
                </a:rPr>
                <a:t>. 22 </a:t>
              </a:r>
              <a:r>
                <a:rPr lang="ru-RU" sz="2943" dirty="0" smtClean="0">
                  <a:solidFill>
                    <a:srgbClr val="141414"/>
                  </a:solidFill>
                  <a:latin typeface="Clear Sans Regular"/>
                </a:rPr>
                <a:t>ОДЛ</a:t>
              </a:r>
              <a:r>
                <a:rPr lang="en-US" sz="2943" dirty="0" smtClean="0">
                  <a:solidFill>
                    <a:srgbClr val="141414"/>
                  </a:solidFill>
                  <a:latin typeface="Clear Sans Regular"/>
                </a:rPr>
                <a:t> </a:t>
              </a:r>
              <a:r>
                <a:rPr lang="en-US" sz="2943" dirty="0" err="1">
                  <a:solidFill>
                    <a:srgbClr val="141414"/>
                  </a:solidFill>
                  <a:latin typeface="Clear Sans Regular"/>
                </a:rPr>
                <a:t>специальность</a:t>
              </a:r>
              <a:r>
                <a:rPr lang="en-US" sz="2943" dirty="0">
                  <a:solidFill>
                    <a:srgbClr val="141414"/>
                  </a:solidFill>
                  <a:latin typeface="Clear Sans Regular"/>
                </a:rPr>
                <a:t> 38.02.03 </a:t>
              </a:r>
              <a:r>
                <a:rPr lang="en-US" sz="2943" dirty="0" smtClean="0">
                  <a:solidFill>
                    <a:srgbClr val="141414"/>
                  </a:solidFill>
                  <a:latin typeface="Clear Sans Regular"/>
                </a:rPr>
                <a:t>«</a:t>
              </a:r>
              <a:r>
                <a:rPr lang="ru-RU" sz="2943" dirty="0">
                  <a:solidFill>
                    <a:srgbClr val="141414"/>
                  </a:solidFill>
                  <a:latin typeface="Clear Sans Regular"/>
                </a:rPr>
                <a:t>О</a:t>
              </a:r>
              <a:r>
                <a:rPr lang="en-US" sz="2943" dirty="0" err="1" smtClean="0">
                  <a:solidFill>
                    <a:srgbClr val="141414"/>
                  </a:solidFill>
                  <a:latin typeface="Clear Sans Regular"/>
                </a:rPr>
                <a:t>перационная</a:t>
              </a:r>
              <a:r>
                <a:rPr lang="en-US" sz="2943" dirty="0" smtClean="0">
                  <a:solidFill>
                    <a:srgbClr val="141414"/>
                  </a:solidFill>
                  <a:latin typeface="Clear Sans Regular"/>
                </a:rPr>
                <a:t> </a:t>
              </a:r>
              <a:r>
                <a:rPr lang="en-US" sz="2943" dirty="0" err="1">
                  <a:solidFill>
                    <a:srgbClr val="141414"/>
                  </a:solidFill>
                  <a:latin typeface="Clear Sans Regular"/>
                </a:rPr>
                <a:t>деятельность</a:t>
              </a:r>
              <a:r>
                <a:rPr lang="en-US" sz="2943" dirty="0">
                  <a:solidFill>
                    <a:srgbClr val="141414"/>
                  </a:solidFill>
                  <a:latin typeface="Clear Sans Regular"/>
                </a:rPr>
                <a:t> в </a:t>
              </a:r>
              <a:r>
                <a:rPr lang="en-US" sz="2943" dirty="0" err="1">
                  <a:solidFill>
                    <a:srgbClr val="141414"/>
                  </a:solidFill>
                  <a:latin typeface="Clear Sans Regular"/>
                </a:rPr>
                <a:t>логистике</a:t>
              </a:r>
              <a:r>
                <a:rPr lang="en-US" sz="2943" dirty="0">
                  <a:solidFill>
                    <a:srgbClr val="141414"/>
                  </a:solidFill>
                  <a:latin typeface="Clear Sans Regular"/>
                </a:rPr>
                <a:t>» </a:t>
              </a:r>
              <a:r>
                <a:rPr lang="en-US" sz="2943" dirty="0" err="1">
                  <a:solidFill>
                    <a:srgbClr val="141414"/>
                  </a:solidFill>
                  <a:latin typeface="Clear Sans Regular"/>
                </a:rPr>
                <a:t>Всеволодова</a:t>
              </a:r>
              <a:r>
                <a:rPr lang="en-US" sz="2943" dirty="0">
                  <a:solidFill>
                    <a:srgbClr val="141414"/>
                  </a:solidFill>
                  <a:latin typeface="Clear Sans Regular"/>
                </a:rPr>
                <a:t> </a:t>
              </a:r>
              <a:r>
                <a:rPr lang="ru-RU" sz="2943" dirty="0" err="1">
                  <a:solidFill>
                    <a:srgbClr val="141414"/>
                  </a:solidFill>
                  <a:latin typeface="Clear Sans Regular"/>
                </a:rPr>
                <a:t>А</a:t>
              </a:r>
              <a:r>
                <a:rPr lang="en-US" sz="2943" dirty="0" err="1" smtClean="0">
                  <a:solidFill>
                    <a:srgbClr val="141414"/>
                  </a:solidFill>
                  <a:latin typeface="Clear Sans Regular"/>
                </a:rPr>
                <a:t>нна</a:t>
              </a:r>
              <a:r>
                <a:rPr lang="en-US" sz="2943" dirty="0" smtClean="0">
                  <a:solidFill>
                    <a:srgbClr val="141414"/>
                  </a:solidFill>
                  <a:latin typeface="Clear Sans Regular"/>
                </a:rPr>
                <a:t> </a:t>
              </a:r>
              <a:r>
                <a:rPr lang="ru-RU" sz="2943" dirty="0" err="1">
                  <a:solidFill>
                    <a:srgbClr val="141414"/>
                  </a:solidFill>
                  <a:latin typeface="Clear Sans Regular"/>
                </a:rPr>
                <a:t>В</a:t>
              </a:r>
              <a:r>
                <a:rPr lang="en-US" sz="2943" dirty="0" err="1" smtClean="0">
                  <a:solidFill>
                    <a:srgbClr val="141414"/>
                  </a:solidFill>
                  <a:latin typeface="Clear Sans Regular"/>
                </a:rPr>
                <a:t>адимовна</a:t>
              </a:r>
              <a:r>
                <a:rPr lang="en-US" sz="2943" dirty="0" smtClean="0">
                  <a:solidFill>
                    <a:srgbClr val="141414"/>
                  </a:solidFill>
                  <a:latin typeface="Clear Sans Regular"/>
                </a:rPr>
                <a:t> </a:t>
              </a:r>
              <a:r>
                <a:rPr lang="en-US" sz="2943" dirty="0" err="1">
                  <a:solidFill>
                    <a:srgbClr val="141414"/>
                  </a:solidFill>
                  <a:latin typeface="Clear Sans Regular"/>
                </a:rPr>
                <a:t>Преподаватель</a:t>
              </a:r>
              <a:r>
                <a:rPr lang="en-US" sz="2943" dirty="0">
                  <a:solidFill>
                    <a:srgbClr val="141414"/>
                  </a:solidFill>
                  <a:latin typeface="Clear Sans Regular"/>
                </a:rPr>
                <a:t>: </a:t>
              </a:r>
              <a:r>
                <a:rPr lang="en-US" sz="2943" dirty="0" err="1">
                  <a:solidFill>
                    <a:srgbClr val="141414"/>
                  </a:solidFill>
                  <a:latin typeface="Clear Sans Regular"/>
                </a:rPr>
                <a:t>Костина</a:t>
              </a:r>
              <a:r>
                <a:rPr lang="en-US" sz="2943" dirty="0">
                  <a:solidFill>
                    <a:srgbClr val="141414"/>
                  </a:solidFill>
                  <a:latin typeface="Clear Sans Regular"/>
                </a:rPr>
                <a:t> </a:t>
              </a:r>
              <a:r>
                <a:rPr lang="en-US" sz="2943" dirty="0" err="1">
                  <a:solidFill>
                    <a:srgbClr val="141414"/>
                  </a:solidFill>
                  <a:latin typeface="Clear Sans Regular"/>
                </a:rPr>
                <a:t>Наталья</a:t>
              </a:r>
              <a:r>
                <a:rPr lang="en-US" sz="2943" dirty="0">
                  <a:solidFill>
                    <a:srgbClr val="141414"/>
                  </a:solidFill>
                  <a:latin typeface="Clear Sans Regular"/>
                </a:rPr>
                <a:t> </a:t>
              </a:r>
              <a:r>
                <a:rPr lang="en-US" sz="2943" dirty="0" err="1">
                  <a:solidFill>
                    <a:srgbClr val="141414"/>
                  </a:solidFill>
                  <a:latin typeface="Clear Sans Regular"/>
                </a:rPr>
                <a:t>Александровна</a:t>
              </a:r>
              <a:endParaRPr lang="en-US" sz="2943" dirty="0">
                <a:solidFill>
                  <a:srgbClr val="141414"/>
                </a:solidFill>
                <a:latin typeface="Clear Sans Regular"/>
              </a:endParaRPr>
            </a:p>
            <a:p>
              <a:pPr algn="ctr">
                <a:lnSpc>
                  <a:spcPts val="3532"/>
                </a:lnSpc>
              </a:pPr>
              <a:endParaRPr lang="en-US" sz="2943" dirty="0">
                <a:solidFill>
                  <a:srgbClr val="141414"/>
                </a:solidFill>
                <a:latin typeface="Clear Sans Regular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2148" y="-307084"/>
            <a:ext cx="5194304" cy="742242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459043" y="2235404"/>
            <a:ext cx="4078418" cy="8288364"/>
            <a:chOff x="0" y="0"/>
            <a:chExt cx="5001260" cy="101638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3"/>
              <a:stretch>
                <a:fillRect l="-45" r="-45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4"/>
              <a:stretch>
                <a:fillRect l="-2655" r="-50524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726720" y="256688"/>
            <a:ext cx="8235149" cy="112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3"/>
              </a:lnSpc>
            </a:pPr>
            <a:r>
              <a:rPr lang="en-US" sz="2452" spc="49">
                <a:solidFill>
                  <a:srgbClr val="141414"/>
                </a:solidFill>
                <a:latin typeface="Clear Sans Regular Bold"/>
              </a:rPr>
              <a:t>ОГАПОУ «БЕЛГОРОДСКИЙ ИНДУСТРИАЛЬНЫЙ КОЛЛЕДЖ»</a:t>
            </a:r>
          </a:p>
          <a:p>
            <a:pPr algn="ctr">
              <a:lnSpc>
                <a:spcPts val="2943"/>
              </a:lnSpc>
            </a:pPr>
            <a:endParaRPr lang="en-US" sz="2452" spc="49">
              <a:solidFill>
                <a:srgbClr val="141414"/>
              </a:solidFill>
              <a:latin typeface="Clear Sans Regular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26718" y="1766721"/>
            <a:ext cx="8235149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spc="-139" dirty="0" err="1">
                <a:solidFill>
                  <a:srgbClr val="141414"/>
                </a:solidFill>
                <a:latin typeface="Clear Sans Regular Bold"/>
              </a:rPr>
              <a:t>Бизнес-план</a:t>
            </a:r>
            <a:r>
              <a:rPr lang="en-US" sz="6999" spc="-139" dirty="0">
                <a:solidFill>
                  <a:srgbClr val="141414"/>
                </a:solidFill>
                <a:latin typeface="Clear Sans Regular Bold"/>
              </a:rPr>
              <a:t> </a:t>
            </a:r>
            <a:r>
              <a:rPr lang="en-US" sz="6999" spc="-139" dirty="0" smtClean="0">
                <a:solidFill>
                  <a:srgbClr val="141414"/>
                </a:solidFill>
                <a:latin typeface="Clear Sans Regular Bold"/>
              </a:rPr>
              <a:t>«</a:t>
            </a:r>
            <a:r>
              <a:rPr lang="ru-RU" sz="6999" spc="-139" dirty="0" smtClean="0">
                <a:solidFill>
                  <a:srgbClr val="141414"/>
                </a:solidFill>
                <a:latin typeface="Clear Sans Regular Bold"/>
              </a:rPr>
              <a:t>Логистика информационных потоков с применением</a:t>
            </a:r>
            <a:r>
              <a:rPr lang="en-US" sz="6999" spc="-139" dirty="0">
                <a:solidFill>
                  <a:srgbClr val="141414"/>
                </a:solidFill>
                <a:latin typeface="Clear Sans Regular Bold"/>
              </a:rPr>
              <a:t> </a:t>
            </a:r>
            <a:r>
              <a:rPr lang="en-US" sz="6999" spc="-139" dirty="0" smtClean="0">
                <a:solidFill>
                  <a:srgbClr val="141414"/>
                </a:solidFill>
                <a:latin typeface="Clear Sans Regular Bold"/>
              </a:rPr>
              <a:t>IT-</a:t>
            </a:r>
            <a:r>
              <a:rPr lang="ru-RU" sz="6999" spc="-139" dirty="0" smtClean="0">
                <a:solidFill>
                  <a:srgbClr val="141414"/>
                </a:solidFill>
                <a:latin typeface="Clear Sans Regular Bold"/>
              </a:rPr>
              <a:t>технологий</a:t>
            </a:r>
            <a:r>
              <a:rPr lang="ru-RU" sz="6999" spc="-139" dirty="0" smtClean="0">
                <a:solidFill>
                  <a:srgbClr val="141414"/>
                </a:solidFill>
                <a:latin typeface="Clear Sans Regular Bold"/>
              </a:rPr>
              <a:t> </a:t>
            </a:r>
            <a:r>
              <a:rPr lang="en-US" sz="6999" spc="-139" dirty="0" smtClean="0">
                <a:solidFill>
                  <a:srgbClr val="141414"/>
                </a:solidFill>
                <a:latin typeface="Clear Sans Regular Bold"/>
              </a:rPr>
              <a:t>»</a:t>
            </a:r>
            <a:endParaRPr lang="en-US" sz="6999" spc="-139" dirty="0">
              <a:solidFill>
                <a:srgbClr val="141414"/>
              </a:solidFill>
              <a:latin typeface="Clear Sans Regula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76" r="31154"/>
          <a:stretch>
            <a:fillRect/>
          </a:stretch>
        </p:blipFill>
        <p:spPr>
          <a:xfrm>
            <a:off x="14667217" y="-787621"/>
            <a:ext cx="11103536" cy="118622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9121" r="3947"/>
          <a:stretch>
            <a:fillRect/>
          </a:stretch>
        </p:blipFill>
        <p:spPr>
          <a:xfrm>
            <a:off x="-8054879" y="-1420164"/>
            <a:ext cx="11794526" cy="124947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39647" y="5819919"/>
            <a:ext cx="4835812" cy="446708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739647" y="990600"/>
            <a:ext cx="10808707" cy="64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Clear Sans Regular Bold"/>
              </a:rPr>
              <a:t>ОРГАНИЗАЦИОННЫЙ ПЛАН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36899" y="2394048"/>
            <a:ext cx="10614202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 err="1">
                <a:solidFill>
                  <a:srgbClr val="FFFFFF"/>
                </a:solidFill>
                <a:latin typeface="Clear Sans Regular"/>
              </a:rPr>
              <a:t>Организационная</a:t>
            </a:r>
            <a:r>
              <a:rPr lang="en-US" sz="2999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Clear Sans Regular"/>
              </a:rPr>
              <a:t>структура</a:t>
            </a:r>
            <a:r>
              <a:rPr lang="en-US" sz="2999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Clear Sans Regular"/>
              </a:rPr>
              <a:t>информационного</a:t>
            </a:r>
            <a:r>
              <a:rPr lang="en-US" sz="2999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Clear Sans Regular"/>
              </a:rPr>
              <a:t>отдела</a:t>
            </a:r>
            <a:r>
              <a:rPr lang="en-US" sz="2999" dirty="0">
                <a:solidFill>
                  <a:srgbClr val="FFFFFF"/>
                </a:solidFill>
                <a:latin typeface="Clear Sans Regular"/>
              </a:rPr>
              <a:t> - </a:t>
            </a:r>
            <a:r>
              <a:rPr lang="en-US" sz="2999" dirty="0" err="1">
                <a:solidFill>
                  <a:srgbClr val="FFFFFF"/>
                </a:solidFill>
                <a:latin typeface="Clear Sans Regular"/>
              </a:rPr>
              <a:t>состоит</a:t>
            </a:r>
            <a:r>
              <a:rPr lang="en-US" sz="2999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Clear Sans Regular"/>
              </a:rPr>
              <a:t>из</a:t>
            </a:r>
            <a:r>
              <a:rPr lang="en-US" sz="2999" dirty="0">
                <a:solidFill>
                  <a:srgbClr val="FFFFFF"/>
                </a:solidFill>
                <a:latin typeface="Clear Sans Regular"/>
              </a:rPr>
              <a:t> 2 </a:t>
            </a:r>
            <a:r>
              <a:rPr lang="en-US" sz="2999" dirty="0" err="1">
                <a:solidFill>
                  <a:srgbClr val="FFFFFF"/>
                </a:solidFill>
                <a:latin typeface="Clear Sans Regular"/>
              </a:rPr>
              <a:t>работников</a:t>
            </a:r>
            <a:r>
              <a:rPr lang="en-US" sz="2999" dirty="0">
                <a:solidFill>
                  <a:srgbClr val="FFFFFF"/>
                </a:solidFill>
                <a:latin typeface="Clear Sans Regular"/>
              </a:rPr>
              <a:t> </a:t>
            </a:r>
          </a:p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Clear Sans Regular"/>
              </a:rPr>
              <a:t>(</a:t>
            </a:r>
            <a:r>
              <a:rPr lang="en-US" sz="2999" dirty="0" err="1">
                <a:solidFill>
                  <a:srgbClr val="FFFFFF"/>
                </a:solidFill>
                <a:latin typeface="Clear Sans Regular"/>
              </a:rPr>
              <a:t>Начальник</a:t>
            </a:r>
            <a:r>
              <a:rPr lang="en-US" sz="2999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Clear Sans Regular"/>
              </a:rPr>
              <a:t>программиста</a:t>
            </a:r>
            <a:r>
              <a:rPr lang="en-US" sz="2999" dirty="0">
                <a:solidFill>
                  <a:srgbClr val="FFFFFF"/>
                </a:solidFill>
                <a:latin typeface="Clear Sans Regular"/>
              </a:rPr>
              <a:t> и </a:t>
            </a:r>
            <a:r>
              <a:rPr lang="en-US" sz="2999" dirty="0" err="1">
                <a:solidFill>
                  <a:srgbClr val="FFFFFF"/>
                </a:solidFill>
                <a:latin typeface="Clear Sans Regular"/>
              </a:rPr>
              <a:t>программист</a:t>
            </a:r>
            <a:r>
              <a:rPr lang="en-US" sz="2999" dirty="0">
                <a:solidFill>
                  <a:srgbClr val="FFFFFF"/>
                </a:solidFill>
                <a:latin typeface="Clear Sans Regular"/>
              </a:rPr>
              <a:t>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719" b="24656"/>
          <a:stretch>
            <a:fillRect/>
          </a:stretch>
        </p:blipFill>
        <p:spPr>
          <a:xfrm>
            <a:off x="-1782998" y="5734763"/>
            <a:ext cx="15319028" cy="49814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3758" y="5850660"/>
            <a:ext cx="4347613" cy="443634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24653" y="2894923"/>
            <a:ext cx="11827201" cy="365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141414"/>
                </a:solidFill>
                <a:latin typeface="Open Sans"/>
              </a:rPr>
              <a:t>Рабочих</a:t>
            </a:r>
            <a:r>
              <a:rPr lang="en-US" sz="5199" dirty="0">
                <a:solidFill>
                  <a:srgbClr val="141414"/>
                </a:solidFill>
                <a:latin typeface="Open Sans"/>
              </a:rPr>
              <a:t> </a:t>
            </a:r>
            <a:r>
              <a:rPr lang="en-US" sz="5199" dirty="0" err="1">
                <a:solidFill>
                  <a:srgbClr val="141414"/>
                </a:solidFill>
                <a:latin typeface="Open Sans"/>
              </a:rPr>
              <a:t>дней</a:t>
            </a:r>
            <a:r>
              <a:rPr lang="en-US" sz="5199" dirty="0">
                <a:solidFill>
                  <a:srgbClr val="141414"/>
                </a:solidFill>
                <a:latin typeface="Open Sans"/>
              </a:rPr>
              <a:t> – 5 (</a:t>
            </a:r>
            <a:r>
              <a:rPr lang="en-US" sz="5199" dirty="0" err="1">
                <a:solidFill>
                  <a:srgbClr val="141414"/>
                </a:solidFill>
                <a:latin typeface="Open Sans"/>
              </a:rPr>
              <a:t>пн-пт</a:t>
            </a:r>
            <a:r>
              <a:rPr lang="en-US" sz="5199" dirty="0">
                <a:solidFill>
                  <a:srgbClr val="141414"/>
                </a:solidFill>
                <a:latin typeface="Open Sans"/>
              </a:rPr>
              <a:t>)</a:t>
            </a:r>
          </a:p>
          <a:p>
            <a:pPr algn="ctr">
              <a:lnSpc>
                <a:spcPts val="7279"/>
              </a:lnSpc>
            </a:pPr>
            <a:r>
              <a:rPr lang="en-US" sz="5200" dirty="0">
                <a:solidFill>
                  <a:srgbClr val="141414"/>
                </a:solidFill>
                <a:latin typeface="Clear Sans Regular" charset="0"/>
                <a:cs typeface="Clear Sans Regular" charset="0"/>
              </a:rPr>
              <a:t> </a:t>
            </a:r>
            <a:r>
              <a:rPr lang="en-US" sz="5200" dirty="0" err="1">
                <a:solidFill>
                  <a:srgbClr val="141414"/>
                </a:solidFill>
                <a:latin typeface="Open Sans" charset="0"/>
                <a:ea typeface="Open Sans" charset="0"/>
                <a:cs typeface="Open Sans" charset="0"/>
              </a:rPr>
              <a:t>Выходных</a:t>
            </a:r>
            <a:r>
              <a:rPr lang="en-US" sz="5200" dirty="0">
                <a:solidFill>
                  <a:srgbClr val="141414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5200" dirty="0" err="1">
                <a:solidFill>
                  <a:srgbClr val="141414"/>
                </a:solidFill>
                <a:latin typeface="Open Sans" charset="0"/>
                <a:ea typeface="Open Sans" charset="0"/>
                <a:cs typeface="Open Sans" charset="0"/>
              </a:rPr>
              <a:t>дней</a:t>
            </a:r>
            <a:r>
              <a:rPr lang="en-US" sz="5200" dirty="0">
                <a:solidFill>
                  <a:srgbClr val="141414"/>
                </a:solidFill>
                <a:latin typeface="Open Sans" charset="0"/>
                <a:ea typeface="Open Sans" charset="0"/>
                <a:cs typeface="Open Sans" charset="0"/>
              </a:rPr>
              <a:t> 2 (</a:t>
            </a:r>
            <a:r>
              <a:rPr lang="en-US" sz="5200" dirty="0" err="1">
                <a:solidFill>
                  <a:srgbClr val="141414"/>
                </a:solidFill>
                <a:latin typeface="Open Sans" charset="0"/>
                <a:ea typeface="Open Sans" charset="0"/>
                <a:cs typeface="Open Sans" charset="0"/>
              </a:rPr>
              <a:t>сб-вскр</a:t>
            </a:r>
            <a:r>
              <a:rPr lang="en-US" sz="5200" dirty="0">
                <a:solidFill>
                  <a:srgbClr val="141414"/>
                </a:solidFill>
                <a:latin typeface="Open Sans" charset="0"/>
                <a:ea typeface="Open Sans" charset="0"/>
                <a:cs typeface="Open Sans" charset="0"/>
              </a:rPr>
              <a:t>)</a:t>
            </a:r>
          </a:p>
          <a:p>
            <a:pPr algn="ctr">
              <a:lnSpc>
                <a:spcPts val="7279"/>
              </a:lnSpc>
            </a:pPr>
            <a:r>
              <a:rPr lang="en-US" sz="5200" dirty="0">
                <a:solidFill>
                  <a:srgbClr val="141414"/>
                </a:solidFill>
                <a:latin typeface="Open Sans" charset="0"/>
                <a:ea typeface="Open Sans" charset="0"/>
                <a:cs typeface="Open Sans" charset="0"/>
              </a:rPr>
              <a:t>С 8 </a:t>
            </a:r>
            <a:r>
              <a:rPr lang="en-US" sz="5200" dirty="0" err="1">
                <a:solidFill>
                  <a:srgbClr val="141414"/>
                </a:solidFill>
                <a:latin typeface="Open Sans" charset="0"/>
                <a:ea typeface="Open Sans" charset="0"/>
                <a:cs typeface="Open Sans" charset="0"/>
              </a:rPr>
              <a:t>до</a:t>
            </a:r>
            <a:r>
              <a:rPr lang="en-US" sz="5200" dirty="0">
                <a:solidFill>
                  <a:srgbClr val="141414"/>
                </a:solidFill>
                <a:latin typeface="Open Sans" charset="0"/>
                <a:ea typeface="Open Sans" charset="0"/>
                <a:cs typeface="Open Sans" charset="0"/>
              </a:rPr>
              <a:t> 17:00</a:t>
            </a:r>
          </a:p>
          <a:p>
            <a:pPr algn="ctr">
              <a:lnSpc>
                <a:spcPts val="7279"/>
              </a:lnSpc>
            </a:pPr>
            <a:endParaRPr lang="en-US" sz="1200" dirty="0">
              <a:solidFill>
                <a:srgbClr val="141414"/>
              </a:solidFill>
              <a:latin typeface="Arim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62068"/>
            <a:ext cx="6294633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999" spc="-209">
                <a:solidFill>
                  <a:srgbClr val="141414"/>
                </a:solidFill>
                <a:latin typeface="Clear Sans Regular Bold"/>
              </a:rPr>
              <a:t>Режим работы предприятия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847" y="410507"/>
            <a:ext cx="7575377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9000" spc="-270">
                <a:solidFill>
                  <a:srgbClr val="FFFFFF"/>
                </a:solidFill>
                <a:latin typeface="Clear Sans Regular Bold"/>
              </a:rPr>
              <a:t>Финансовый план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61607" y="4033507"/>
            <a:ext cx="7293173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Open Sans"/>
              </a:rPr>
              <a:t>Закупка</a:t>
            </a:r>
            <a:r>
              <a:rPr lang="en-US" sz="3399" dirty="0">
                <a:solidFill>
                  <a:srgbClr val="FFFFFF"/>
                </a:solidFill>
                <a:latin typeface="Open Sans"/>
              </a:rPr>
              <a:t> оборудования-300000руб.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04573" y="4819015"/>
            <a:ext cx="11154727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Open Sans"/>
              </a:rPr>
              <a:t>Закупка</a:t>
            </a:r>
            <a:r>
              <a:rPr lang="en-US" sz="3399" dirty="0">
                <a:solidFill>
                  <a:srgbClr val="FFFFFF"/>
                </a:solidFill>
                <a:latin typeface="Open Sans"/>
              </a:rPr>
              <a:t> программы-80000руб.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70150" y="6758802"/>
            <a:ext cx="12689150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Среднемесячная выручка предприятия в месяц– 30000руб.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7209" y="5746115"/>
            <a:ext cx="11154727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Затраты на обновление программы-25000руб.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7209" y="7887249"/>
            <a:ext cx="11154727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Open Sans"/>
              </a:rPr>
              <a:t>Затраты</a:t>
            </a:r>
            <a:r>
              <a:rPr lang="en-US" sz="33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Open Sans"/>
              </a:rPr>
              <a:t>на</a:t>
            </a:r>
            <a:r>
              <a:rPr lang="en-US" sz="33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Open Sans"/>
              </a:rPr>
              <a:t>обновление</a:t>
            </a:r>
            <a:r>
              <a:rPr lang="en-US" sz="3399" dirty="0">
                <a:solidFill>
                  <a:srgbClr val="FFFFFF"/>
                </a:solidFill>
                <a:latin typeface="Open Sans"/>
              </a:rPr>
              <a:t> программы-25000руб.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04572" y="8487324"/>
            <a:ext cx="1115472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Open Sans"/>
              </a:rPr>
              <a:t>Заработная</a:t>
            </a:r>
            <a:r>
              <a:rPr lang="en-US" sz="33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Open Sans"/>
              </a:rPr>
              <a:t>плата</a:t>
            </a:r>
            <a:r>
              <a:rPr lang="en-US" sz="33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Open Sans"/>
              </a:rPr>
              <a:t>сотрудников</a:t>
            </a:r>
            <a:r>
              <a:rPr lang="en-US" sz="3399" dirty="0">
                <a:solidFill>
                  <a:srgbClr val="FFFFFF"/>
                </a:solidFill>
                <a:latin typeface="Open Sans"/>
              </a:rPr>
              <a:t> IT– </a:t>
            </a:r>
            <a:r>
              <a:rPr lang="ru-RU" sz="3399" dirty="0" smtClean="0">
                <a:solidFill>
                  <a:srgbClr val="FFFFFF"/>
                </a:solidFill>
                <a:latin typeface="Open Sans"/>
              </a:rPr>
              <a:t>80</a:t>
            </a:r>
            <a:r>
              <a:rPr lang="en-US" sz="3399" dirty="0" smtClean="0">
                <a:solidFill>
                  <a:srgbClr val="FFFFFF"/>
                </a:solidFill>
                <a:latin typeface="Open Sans"/>
              </a:rPr>
              <a:t>000руб.</a:t>
            </a:r>
            <a:endParaRPr lang="ru-RU" sz="3399" dirty="0" smtClean="0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4759"/>
              </a:lnSpc>
            </a:pPr>
            <a:r>
              <a:rPr lang="ru-RU" sz="3399" dirty="0" smtClean="0">
                <a:solidFill>
                  <a:srgbClr val="FFFFFF"/>
                </a:solidFill>
                <a:latin typeface="Open Sans"/>
              </a:rPr>
              <a:t>(Начальник программист- 45000руб., Программист-35000руб</a:t>
            </a:r>
            <a:endParaRPr lang="en-US" sz="3399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39883" y="830395"/>
            <a:ext cx="10680720" cy="279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Light"/>
              </a:rPr>
              <a:t>Предположительное повышение дохода с использованием IT-технологий должна возрасти на 10% в первый период времени. В дальнейшем при продвижении рекламы сайта выручка должна возрасти до 30%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4917" y="3463904"/>
            <a:ext cx="11078166" cy="2189393"/>
            <a:chOff x="0" y="0"/>
            <a:chExt cx="14770888" cy="291919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770888" cy="2919190"/>
              <a:chOff x="0" y="0"/>
              <a:chExt cx="53374283" cy="1054843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3374286" cy="10548431"/>
              </a:xfrm>
              <a:custGeom>
                <a:avLst/>
                <a:gdLst/>
                <a:ahLst/>
                <a:cxnLst/>
                <a:rect l="l" t="t" r="r" b="b"/>
                <a:pathLst>
                  <a:path w="53374286" h="10548431">
                    <a:moveTo>
                      <a:pt x="0" y="0"/>
                    </a:moveTo>
                    <a:lnTo>
                      <a:pt x="0" y="10548431"/>
                    </a:lnTo>
                    <a:lnTo>
                      <a:pt x="53374286" y="10548431"/>
                    </a:lnTo>
                    <a:lnTo>
                      <a:pt x="53374286" y="0"/>
                    </a:lnTo>
                    <a:lnTo>
                      <a:pt x="0" y="0"/>
                    </a:lnTo>
                    <a:close/>
                    <a:moveTo>
                      <a:pt x="53313323" y="10487471"/>
                    </a:moveTo>
                    <a:lnTo>
                      <a:pt x="59690" y="10487471"/>
                    </a:lnTo>
                    <a:lnTo>
                      <a:pt x="59690" y="59690"/>
                    </a:lnTo>
                    <a:lnTo>
                      <a:pt x="53313323" y="59690"/>
                    </a:lnTo>
                    <a:lnTo>
                      <a:pt x="53313323" y="10487471"/>
                    </a:lnTo>
                    <a:close/>
                  </a:path>
                </a:pathLst>
              </a:custGeom>
              <a:solidFill>
                <a:srgbClr val="141414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732852" y="398876"/>
              <a:ext cx="13305183" cy="2092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70"/>
                </a:lnSpc>
              </a:pPr>
              <a:r>
                <a:rPr lang="en-US" sz="3208" spc="-96">
                  <a:solidFill>
                    <a:srgbClr val="DD5593"/>
                  </a:solidFill>
                  <a:latin typeface="Clear Sans Regular Bold"/>
                </a:rPr>
                <a:t>•С применением IT-технологий предприятие выйдет на новый уровень развития и повысится конкурентоспособность.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401" b="401"/>
          <a:stretch>
            <a:fillRect/>
          </a:stretch>
        </p:blipFill>
        <p:spPr>
          <a:xfrm>
            <a:off x="12909674" y="6730265"/>
            <a:ext cx="5378326" cy="35567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730265"/>
            <a:ext cx="5716181" cy="355673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208225" y="1223204"/>
            <a:ext cx="11871551" cy="10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50"/>
              </a:lnSpc>
              <a:spcBef>
                <a:spcPct val="0"/>
              </a:spcBef>
            </a:pPr>
            <a:r>
              <a:rPr lang="en-US" sz="7125" spc="-213">
                <a:solidFill>
                  <a:srgbClr val="141414"/>
                </a:solidFill>
                <a:latin typeface="Clear Sans Regular Bold"/>
              </a:rPr>
              <a:t>ВЫВОД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108" b="42341"/>
          <a:stretch>
            <a:fillRect/>
          </a:stretch>
        </p:blipFill>
        <p:spPr>
          <a:xfrm>
            <a:off x="1028700" y="6515100"/>
            <a:ext cx="16358478" cy="35442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54094" y="413385"/>
            <a:ext cx="13175689" cy="122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240">
                <a:solidFill>
                  <a:srgbClr val="141414"/>
                </a:solidFill>
                <a:latin typeface="Clear Sans Regular Bold"/>
              </a:rPr>
              <a:t>Актуальность бизнес-плана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862606"/>
            <a:ext cx="16358478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3908"/>
              </a:lnSpc>
            </a:pP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Информационные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и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коммуникационные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технологии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(ИКТ)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являются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в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настоящее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время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главными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инструментами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, с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помощью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которых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осуществляется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модернизация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в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транспортной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сфере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. В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виду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обширности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российской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территории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и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охвата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транспортными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услугами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самых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отдаленных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регионов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и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точек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страны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,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именно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транспорт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является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самой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территориально-распределенной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отраслью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.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По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этой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причине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главной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особенностью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транспортной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инфраструктуры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является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ее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высокая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технологическая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791" dirty="0" err="1">
                <a:solidFill>
                  <a:srgbClr val="141414"/>
                </a:solidFill>
                <a:latin typeface="Clear Sans Regular"/>
              </a:rPr>
              <a:t>зависимость</a:t>
            </a:r>
            <a:r>
              <a:rPr lang="en-US" sz="2791" dirty="0">
                <a:solidFill>
                  <a:srgbClr val="141414"/>
                </a:solidFill>
                <a:latin typeface="Clear Sans Regular"/>
              </a:rPr>
              <a:t>.</a:t>
            </a:r>
          </a:p>
          <a:p>
            <a:pPr indent="457200" algn="just">
              <a:lnSpc>
                <a:spcPts val="3908"/>
              </a:lnSpc>
            </a:pPr>
            <a:r>
              <a:rPr lang="en-US" sz="1296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Основной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задачей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является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необходимость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постоянного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обмена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информацией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между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очень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удаленными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друг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от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друга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пунктами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.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Это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обуславливает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необходимость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использования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новейшего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сетевого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оборудования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,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технологий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передачи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2790" dirty="0" err="1">
                <a:solidFill>
                  <a:srgbClr val="141414"/>
                </a:solidFill>
                <a:latin typeface="Arimo"/>
              </a:rPr>
              <a:t>данных</a:t>
            </a:r>
            <a:r>
              <a:rPr lang="en-US" sz="2790" dirty="0">
                <a:solidFill>
                  <a:srgbClr val="141414"/>
                </a:solidFill>
                <a:latin typeface="Arimo"/>
              </a:rPr>
              <a:t>.</a:t>
            </a:r>
          </a:p>
          <a:p>
            <a:pPr indent="457200" algn="just">
              <a:lnSpc>
                <a:spcPts val="3908"/>
              </a:lnSpc>
            </a:pPr>
            <a:endParaRPr lang="en-US" sz="1296" dirty="0">
              <a:solidFill>
                <a:srgbClr val="14141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17373" y="7236954"/>
            <a:ext cx="5048352" cy="3050046"/>
            <a:chOff x="0" y="0"/>
            <a:chExt cx="6731136" cy="40667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56685" y="85290"/>
              <a:ext cx="5234104" cy="348632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731136" cy="4066728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2546451" y="1600126"/>
            <a:ext cx="13195099" cy="517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 spc="-254">
                <a:solidFill>
                  <a:srgbClr val="FFFFFF"/>
                </a:solidFill>
                <a:latin typeface="Clear Sans Regular Bold"/>
              </a:rPr>
              <a:t>Полное наименование организации: </a:t>
            </a:r>
          </a:p>
          <a:p>
            <a:pPr algn="ctr">
              <a:lnSpc>
                <a:spcPts val="10199"/>
              </a:lnSpc>
            </a:pPr>
            <a:r>
              <a:rPr lang="en-US" sz="8499" spc="-254">
                <a:solidFill>
                  <a:srgbClr val="FFFFFF"/>
                </a:solidFill>
                <a:latin typeface="Clear Sans Regular Bold"/>
              </a:rPr>
              <a:t>ООО « Пара-Пласт»</a:t>
            </a:r>
          </a:p>
          <a:p>
            <a:pPr marL="0" lvl="0" indent="0" algn="ctr">
              <a:lnSpc>
                <a:spcPts val="10200"/>
              </a:lnSpc>
            </a:pPr>
            <a:endParaRPr lang="en-US" sz="8499" spc="-254">
              <a:solidFill>
                <a:srgbClr val="FFFFFF"/>
              </a:solidFill>
              <a:latin typeface="Clear Sans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445445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58781" y="317642"/>
            <a:ext cx="2509454" cy="1982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6860" y="1019175"/>
            <a:ext cx="7968091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spc="-270">
                <a:solidFill>
                  <a:srgbClr val="141414"/>
                </a:solidFill>
                <a:latin typeface="Clear Sans Regular Bold"/>
              </a:rPr>
              <a:t>Резюме</a:t>
            </a:r>
          </a:p>
          <a:p>
            <a:pPr>
              <a:lnSpc>
                <a:spcPts val="10800"/>
              </a:lnSpc>
            </a:pPr>
            <a:endParaRPr lang="en-US" sz="9000" spc="-270">
              <a:solidFill>
                <a:srgbClr val="141414"/>
              </a:solidFill>
              <a:latin typeface="Clear Sans Regular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30234" y="-172893"/>
            <a:ext cx="9752581" cy="1625430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5201" y="2990607"/>
            <a:ext cx="12185033" cy="6073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52"/>
              </a:lnSpc>
            </a:pPr>
            <a:r>
              <a:rPr lang="en-US" sz="3823" dirty="0">
                <a:solidFill>
                  <a:srgbClr val="141414"/>
                </a:solidFill>
                <a:latin typeface="Clear Sans Regular"/>
              </a:rPr>
              <a:t>•</a:t>
            </a:r>
            <a:r>
              <a:rPr lang="en-US" sz="3823" dirty="0" err="1">
                <a:solidFill>
                  <a:srgbClr val="141414"/>
                </a:solidFill>
                <a:latin typeface="Clear Sans Regular"/>
              </a:rPr>
              <a:t>Цель</a:t>
            </a:r>
            <a:r>
              <a:rPr lang="en-US" sz="3823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3823" dirty="0" err="1">
                <a:solidFill>
                  <a:srgbClr val="141414"/>
                </a:solidFill>
                <a:latin typeface="Clear Sans Regular"/>
              </a:rPr>
              <a:t>проекта</a:t>
            </a:r>
            <a:r>
              <a:rPr lang="en-US" sz="3823" dirty="0">
                <a:solidFill>
                  <a:srgbClr val="141414"/>
                </a:solidFill>
                <a:latin typeface="Clear Sans Regular"/>
              </a:rPr>
              <a:t>: </a:t>
            </a:r>
            <a:r>
              <a:rPr lang="en-US" sz="3823" dirty="0" err="1">
                <a:solidFill>
                  <a:srgbClr val="141414"/>
                </a:solidFill>
                <a:latin typeface="Clear Sans Regular"/>
              </a:rPr>
              <a:t>внедрение</a:t>
            </a:r>
            <a:r>
              <a:rPr lang="en-US" sz="3823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3823" dirty="0" err="1">
                <a:solidFill>
                  <a:srgbClr val="141414"/>
                </a:solidFill>
                <a:latin typeface="Clear Sans Regular"/>
              </a:rPr>
              <a:t>современных</a:t>
            </a:r>
            <a:r>
              <a:rPr lang="en-US" sz="3823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3823" dirty="0" err="1">
                <a:solidFill>
                  <a:srgbClr val="141414"/>
                </a:solidFill>
                <a:latin typeface="Clear Sans Regular"/>
              </a:rPr>
              <a:t>цифровых</a:t>
            </a:r>
            <a:r>
              <a:rPr lang="en-US" sz="3823" dirty="0">
                <a:solidFill>
                  <a:srgbClr val="141414"/>
                </a:solidFill>
                <a:latin typeface="Clear Sans Regular"/>
              </a:rPr>
              <a:t> IT-</a:t>
            </a:r>
            <a:r>
              <a:rPr lang="en-US" sz="3823" dirty="0" err="1">
                <a:solidFill>
                  <a:srgbClr val="141414"/>
                </a:solidFill>
                <a:latin typeface="Clear Sans Regular"/>
              </a:rPr>
              <a:t>технологий</a:t>
            </a:r>
            <a:r>
              <a:rPr lang="en-US" sz="3823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3823" dirty="0" err="1">
                <a:solidFill>
                  <a:srgbClr val="141414"/>
                </a:solidFill>
                <a:latin typeface="Clear Sans Regular"/>
              </a:rPr>
              <a:t>на</a:t>
            </a:r>
            <a:r>
              <a:rPr lang="en-US" sz="3823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3823" dirty="0" err="1">
                <a:solidFill>
                  <a:srgbClr val="141414"/>
                </a:solidFill>
                <a:latin typeface="Clear Sans Regular"/>
              </a:rPr>
              <a:t>предприятии</a:t>
            </a:r>
            <a:r>
              <a:rPr lang="en-US" sz="3823" dirty="0">
                <a:solidFill>
                  <a:srgbClr val="141414"/>
                </a:solidFill>
                <a:latin typeface="Clear Sans Regular"/>
              </a:rPr>
              <a:t> ООО «</a:t>
            </a:r>
            <a:r>
              <a:rPr lang="en-US" sz="3823" dirty="0" err="1">
                <a:solidFill>
                  <a:srgbClr val="141414"/>
                </a:solidFill>
                <a:latin typeface="Clear Sans Regular"/>
              </a:rPr>
              <a:t>Пара-Пласт</a:t>
            </a:r>
            <a:r>
              <a:rPr lang="en-US" sz="3823" dirty="0">
                <a:solidFill>
                  <a:srgbClr val="141414"/>
                </a:solidFill>
                <a:latin typeface="Clear Sans Regular"/>
              </a:rPr>
              <a:t>»</a:t>
            </a:r>
          </a:p>
          <a:p>
            <a:pPr algn="just">
              <a:lnSpc>
                <a:spcPts val="5352"/>
              </a:lnSpc>
            </a:pPr>
            <a:r>
              <a:rPr lang="en-US" sz="3820" dirty="0">
                <a:solidFill>
                  <a:srgbClr val="141414"/>
                </a:solidFill>
                <a:latin typeface="Arimo"/>
              </a:rPr>
              <a:t>•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Целевым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сегментом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является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предприятие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 ООО «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Пара-Пласт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»</a:t>
            </a:r>
          </a:p>
          <a:p>
            <a:pPr algn="just">
              <a:lnSpc>
                <a:spcPts val="5352"/>
              </a:lnSpc>
            </a:pPr>
            <a:r>
              <a:rPr lang="en-US" sz="3820" dirty="0">
                <a:solidFill>
                  <a:srgbClr val="141414"/>
                </a:solidFill>
                <a:latin typeface="Arimo"/>
              </a:rPr>
              <a:t>•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Достоинства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проекта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: </a:t>
            </a:r>
          </a:p>
          <a:p>
            <a:pPr algn="just">
              <a:lnSpc>
                <a:spcPts val="5352"/>
              </a:lnSpc>
            </a:pPr>
            <a:r>
              <a:rPr lang="en-US" sz="3820" dirty="0">
                <a:solidFill>
                  <a:srgbClr val="141414"/>
                </a:solidFill>
                <a:latin typeface="Clear Sans Regular"/>
              </a:rPr>
              <a:t>-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Выход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на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рынок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 с 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новым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информационным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оборудованием</a:t>
            </a:r>
            <a:endParaRPr lang="en-US" sz="3820" dirty="0">
              <a:solidFill>
                <a:srgbClr val="141414"/>
              </a:solidFill>
              <a:latin typeface="Arimo"/>
            </a:endParaRPr>
          </a:p>
          <a:p>
            <a:pPr algn="just">
              <a:lnSpc>
                <a:spcPts val="5352"/>
              </a:lnSpc>
            </a:pPr>
            <a:r>
              <a:rPr lang="en-US" sz="3820" dirty="0">
                <a:solidFill>
                  <a:srgbClr val="141414"/>
                </a:solidFill>
                <a:latin typeface="Clear Sans Regular"/>
              </a:rPr>
              <a:t>-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Высокая</a:t>
            </a:r>
            <a:r>
              <a:rPr lang="en-US" sz="3820" dirty="0">
                <a:solidFill>
                  <a:srgbClr val="141414"/>
                </a:solidFill>
                <a:latin typeface="Arimo"/>
              </a:rPr>
              <a:t> </a:t>
            </a:r>
            <a:r>
              <a:rPr lang="en-US" sz="3820" dirty="0" err="1">
                <a:solidFill>
                  <a:srgbClr val="141414"/>
                </a:solidFill>
                <a:latin typeface="Arimo"/>
              </a:rPr>
              <a:t>прибыль</a:t>
            </a:r>
            <a:endParaRPr lang="en-US" sz="3820" dirty="0">
              <a:solidFill>
                <a:srgbClr val="141414"/>
              </a:solidFill>
              <a:latin typeface="Arimo"/>
            </a:endParaRPr>
          </a:p>
          <a:p>
            <a:pPr marL="0" lvl="0" indent="0" algn="just">
              <a:lnSpc>
                <a:spcPts val="5352"/>
              </a:lnSpc>
              <a:spcBef>
                <a:spcPct val="0"/>
              </a:spcBef>
            </a:pPr>
            <a:endParaRPr lang="en-US" sz="1835" dirty="0">
              <a:solidFill>
                <a:srgbClr val="14141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47817" y="7481862"/>
            <a:ext cx="3740183" cy="28051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3906" y="284636"/>
            <a:ext cx="6897400" cy="259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200"/>
              </a:lnSpc>
              <a:spcBef>
                <a:spcPct val="0"/>
              </a:spcBef>
            </a:pPr>
            <a:r>
              <a:rPr lang="en-US" sz="8499" spc="-254">
                <a:solidFill>
                  <a:srgbClr val="FFFFFF"/>
                </a:solidFill>
                <a:latin typeface="Clear Sans Regular Bold"/>
              </a:rPr>
              <a:t>Сущность бизнес-плана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35094" y="2975258"/>
            <a:ext cx="12000032" cy="7544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5"/>
              </a:lnSpc>
            </a:pPr>
            <a:r>
              <a:rPr lang="en-US" sz="4253" dirty="0">
                <a:solidFill>
                  <a:srgbClr val="FFFFFF"/>
                </a:solidFill>
                <a:latin typeface="Clear Sans Regular"/>
              </a:rPr>
              <a:t>•</a:t>
            </a:r>
            <a:r>
              <a:rPr lang="en-US" sz="4253" dirty="0" err="1">
                <a:solidFill>
                  <a:srgbClr val="FFFFFF"/>
                </a:solidFill>
                <a:latin typeface="Clear Sans Regular"/>
              </a:rPr>
              <a:t>Внедрение</a:t>
            </a:r>
            <a:r>
              <a:rPr lang="en-US" sz="4253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4253" dirty="0" err="1">
                <a:solidFill>
                  <a:srgbClr val="FFFFFF"/>
                </a:solidFill>
                <a:latin typeface="Clear Sans Regular"/>
              </a:rPr>
              <a:t>современных</a:t>
            </a:r>
            <a:r>
              <a:rPr lang="en-US" sz="4253" dirty="0">
                <a:solidFill>
                  <a:srgbClr val="FFFFFF"/>
                </a:solidFill>
                <a:latin typeface="Clear Sans Regular"/>
              </a:rPr>
              <a:t> IT-</a:t>
            </a:r>
            <a:r>
              <a:rPr lang="en-US" sz="4253" dirty="0" err="1">
                <a:solidFill>
                  <a:srgbClr val="FFFFFF"/>
                </a:solidFill>
                <a:latin typeface="Clear Sans Regular"/>
              </a:rPr>
              <a:t>программ</a:t>
            </a:r>
            <a:r>
              <a:rPr lang="en-US" sz="4253" dirty="0">
                <a:solidFill>
                  <a:srgbClr val="FFFFFF"/>
                </a:solidFill>
                <a:latin typeface="Clear Sans Regular"/>
              </a:rPr>
              <a:t>;</a:t>
            </a:r>
          </a:p>
          <a:p>
            <a:pPr>
              <a:lnSpc>
                <a:spcPts val="5955"/>
              </a:lnSpc>
            </a:pPr>
            <a:r>
              <a:rPr lang="en-US" sz="4250" dirty="0">
                <a:solidFill>
                  <a:srgbClr val="FFFFFF"/>
                </a:solidFill>
                <a:latin typeface="Arimo"/>
              </a:rPr>
              <a:t>•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Вовлечение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квалифицированных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сотрудников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;</a:t>
            </a:r>
          </a:p>
          <a:p>
            <a:pPr>
              <a:lnSpc>
                <a:spcPts val="5955"/>
              </a:lnSpc>
            </a:pPr>
            <a:r>
              <a:rPr lang="en-US" sz="4250" dirty="0">
                <a:solidFill>
                  <a:srgbClr val="FFFFFF"/>
                </a:solidFill>
                <a:latin typeface="Arimo"/>
              </a:rPr>
              <a:t>•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Оснащение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предприятия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новым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информационным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оборудованием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;</a:t>
            </a:r>
          </a:p>
          <a:p>
            <a:pPr>
              <a:lnSpc>
                <a:spcPts val="5955"/>
              </a:lnSpc>
            </a:pPr>
            <a:r>
              <a:rPr lang="en-US" sz="4250" dirty="0">
                <a:solidFill>
                  <a:srgbClr val="FFFFFF"/>
                </a:solidFill>
                <a:latin typeface="Arimo"/>
              </a:rPr>
              <a:t>•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Проект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является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прибыльным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;</a:t>
            </a:r>
          </a:p>
          <a:p>
            <a:pPr>
              <a:lnSpc>
                <a:spcPts val="5955"/>
              </a:lnSpc>
            </a:pPr>
            <a:r>
              <a:rPr lang="en-US" sz="4250" dirty="0">
                <a:solidFill>
                  <a:srgbClr val="FFFFFF"/>
                </a:solidFill>
                <a:latin typeface="Arimo"/>
              </a:rPr>
              <a:t>•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Имеет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большие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возможности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для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расширения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;</a:t>
            </a:r>
          </a:p>
          <a:p>
            <a:pPr>
              <a:lnSpc>
                <a:spcPts val="5955"/>
              </a:lnSpc>
            </a:pPr>
            <a:r>
              <a:rPr lang="en-US" sz="4250" dirty="0">
                <a:solidFill>
                  <a:srgbClr val="FFFFFF"/>
                </a:solidFill>
                <a:latin typeface="Arimo"/>
              </a:rPr>
              <a:t>•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Устойчивая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конкурентоспособность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;</a:t>
            </a:r>
          </a:p>
          <a:p>
            <a:pPr>
              <a:lnSpc>
                <a:spcPts val="5955"/>
              </a:lnSpc>
            </a:pPr>
            <a:r>
              <a:rPr lang="en-US" sz="4250" dirty="0">
                <a:solidFill>
                  <a:srgbClr val="FFFFFF"/>
                </a:solidFill>
                <a:latin typeface="Arimo"/>
              </a:rPr>
              <a:t>•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Будет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постоянно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250" dirty="0" err="1">
                <a:solidFill>
                  <a:srgbClr val="FFFFFF"/>
                </a:solidFill>
                <a:latin typeface="Arimo"/>
              </a:rPr>
              <a:t>развиваться</a:t>
            </a:r>
            <a:r>
              <a:rPr lang="en-US" sz="4250" dirty="0">
                <a:solidFill>
                  <a:srgbClr val="FFFFFF"/>
                </a:solidFill>
                <a:latin typeface="Arimo"/>
              </a:rPr>
              <a:t>.</a:t>
            </a:r>
          </a:p>
          <a:p>
            <a:pPr>
              <a:lnSpc>
                <a:spcPts val="5955"/>
              </a:lnSpc>
            </a:pPr>
            <a:endParaRPr lang="en-US" sz="1458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50455" y="495300"/>
            <a:ext cx="12332875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999" spc="-209">
                <a:solidFill>
                  <a:srgbClr val="141414"/>
                </a:solidFill>
                <a:latin typeface="Clear Sans Regular Bold"/>
              </a:rPr>
              <a:t>Мы предлагаем: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373"/>
              </p:ext>
            </p:extLst>
          </p:nvPr>
        </p:nvGraphicFramePr>
        <p:xfrm>
          <a:off x="2743200" y="2095500"/>
          <a:ext cx="12276866" cy="6629400"/>
        </p:xfrm>
        <a:graphic>
          <a:graphicData uri="http://schemas.openxmlformats.org/drawingml/2006/table">
            <a:tbl>
              <a:tblPr firstRow="1" firstCol="1" bandRow="1"/>
              <a:tblGrid>
                <a:gridCol w="7419331"/>
                <a:gridCol w="4857535"/>
              </a:tblGrid>
              <a:tr h="590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Затраты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29" marR="1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Цена, руб</a:t>
                      </a:r>
                    </a:p>
                  </a:txBody>
                  <a:tcPr marL="114629" marR="1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Компьютерное</a:t>
                      </a:r>
                      <a:r>
                        <a:rPr lang="ru-RU" sz="3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оборудование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29" marR="1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29" marR="1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Логистические</a:t>
                      </a:r>
                      <a:r>
                        <a:rPr lang="ru-RU" sz="3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программы на выбор: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АвтоПлан</a:t>
                      </a:r>
                      <a:endParaRPr lang="ru-RU" sz="30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АвтоПеревозки</a:t>
                      </a:r>
                      <a:endParaRPr lang="ru-RU" sz="30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Мегалогист</a:t>
                      </a:r>
                      <a:endParaRPr lang="ru-RU" sz="30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NovaTrans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29" marR="1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30тыс.руб до 120тыс.руб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29" marR="1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Последующее обслуживание и</a:t>
                      </a:r>
                      <a:r>
                        <a:rPr lang="ru-RU" sz="3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обновление программы</a:t>
                      </a:r>
                      <a:r>
                        <a:rPr lang="ru-RU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4629" marR="1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3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29" marR="1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5158" y="7010417"/>
            <a:ext cx="6797381" cy="95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1333818" y="1056003"/>
            <a:ext cx="6797381" cy="1297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 spc="-119" dirty="0" err="1">
                <a:solidFill>
                  <a:srgbClr val="FFFFFF"/>
                </a:solidFill>
                <a:latin typeface="Clear Sans Regular Bold"/>
              </a:rPr>
              <a:t>Слабые</a:t>
            </a:r>
            <a:r>
              <a:rPr lang="en-US" sz="3999" spc="-119" dirty="0">
                <a:solidFill>
                  <a:srgbClr val="FFFFFF"/>
                </a:solidFill>
                <a:latin typeface="Clear Sans Regular Bold"/>
              </a:rPr>
              <a:t> </a:t>
            </a:r>
            <a:r>
              <a:rPr lang="en-US" sz="3999" spc="-119" dirty="0" err="1">
                <a:solidFill>
                  <a:srgbClr val="FFFFFF"/>
                </a:solidFill>
                <a:latin typeface="Clear Sans Regular Bold"/>
              </a:rPr>
              <a:t>стороны</a:t>
            </a:r>
            <a:r>
              <a:rPr lang="en-US" sz="3999" spc="-119" dirty="0">
                <a:solidFill>
                  <a:srgbClr val="FFFFFF"/>
                </a:solidFill>
                <a:latin typeface="Clear Sans Regular Bold"/>
              </a:rPr>
              <a:t>:</a:t>
            </a:r>
          </a:p>
          <a:p>
            <a:pPr marL="0" lvl="0" indent="0">
              <a:lnSpc>
                <a:spcPts val="5200"/>
              </a:lnSpc>
            </a:pPr>
            <a:endParaRPr lang="en-US" sz="3999" spc="-119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23658" y="1845126"/>
            <a:ext cx="6797381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небольшой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перечень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услуг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организации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по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сравнению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с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конкурентами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;</a:t>
            </a:r>
          </a:p>
          <a:p>
            <a:pPr>
              <a:lnSpc>
                <a:spcPts val="2800"/>
              </a:lnSpc>
            </a:pPr>
            <a:endParaRPr lang="en-US" sz="3200" dirty="0">
              <a:solidFill>
                <a:srgbClr val="FFFFFF"/>
              </a:solidFill>
              <a:latin typeface="Clear Sans Regular" charset="0"/>
              <a:cs typeface="Clear Sans Regular" charset="0"/>
            </a:endParaRPr>
          </a:p>
          <a:p>
            <a:pPr>
              <a:lnSpc>
                <a:spcPts val="2800"/>
              </a:lnSpc>
            </a:pPr>
            <a:r>
              <a:rPr lang="en-US" sz="3200" dirty="0" err="1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недостаточное</a:t>
            </a:r>
            <a:r>
              <a:rPr lang="en-US" sz="3200" dirty="0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финансирование</a:t>
            </a:r>
            <a:r>
              <a:rPr lang="en-US" sz="3200" dirty="0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;</a:t>
            </a:r>
          </a:p>
          <a:p>
            <a:pPr>
              <a:lnSpc>
                <a:spcPts val="2800"/>
              </a:lnSpc>
            </a:pPr>
            <a:endParaRPr lang="en-US" sz="3200" dirty="0">
              <a:solidFill>
                <a:srgbClr val="FFFFFF"/>
              </a:solidFill>
              <a:latin typeface="Clear Sans Regular" charset="0"/>
              <a:cs typeface="Clear Sans Regular" charset="0"/>
            </a:endParaRPr>
          </a:p>
          <a:p>
            <a:pPr>
              <a:lnSpc>
                <a:spcPts val="2800"/>
              </a:lnSpc>
            </a:pPr>
            <a:r>
              <a:rPr lang="en-US" sz="3200" dirty="0" err="1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недостаточный</a:t>
            </a:r>
            <a:r>
              <a:rPr lang="en-US" sz="3200" dirty="0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опыт</a:t>
            </a:r>
            <a:r>
              <a:rPr lang="en-US" sz="3200" dirty="0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 в </a:t>
            </a:r>
            <a:r>
              <a:rPr lang="en-US" sz="3200" dirty="0" err="1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оказании</a:t>
            </a:r>
            <a:r>
              <a:rPr lang="en-US" sz="3200" dirty="0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данных</a:t>
            </a:r>
            <a:r>
              <a:rPr lang="en-US" sz="3200" dirty="0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видов</a:t>
            </a:r>
            <a:r>
              <a:rPr lang="en-US" sz="3200" dirty="0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услуг</a:t>
            </a:r>
            <a:r>
              <a:rPr lang="en-US" sz="3200" dirty="0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.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1600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1052868" y="4502050"/>
            <a:ext cx="6797381" cy="952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6" name="Group 6"/>
          <p:cNvGrpSpPr/>
          <p:nvPr/>
        </p:nvGrpSpPr>
        <p:grpSpPr>
          <a:xfrm>
            <a:off x="10966422" y="2253078"/>
            <a:ext cx="172891" cy="17289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EC9C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35158" y="-17626"/>
            <a:ext cx="8286406" cy="549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spc="-270" dirty="0" err="1">
                <a:solidFill>
                  <a:srgbClr val="FFFFFF"/>
                </a:solidFill>
                <a:latin typeface="Clear Sans Regular Bold"/>
              </a:rPr>
              <a:t>Оценка</a:t>
            </a:r>
            <a:r>
              <a:rPr lang="en-US" sz="9000" spc="-270" dirty="0">
                <a:solidFill>
                  <a:srgbClr val="FFFFFF"/>
                </a:solidFill>
                <a:latin typeface="Clear Sans Regular Bold"/>
              </a:rPr>
              <a:t> </a:t>
            </a:r>
            <a:r>
              <a:rPr lang="en-US" sz="9000" spc="-270" dirty="0" err="1">
                <a:solidFill>
                  <a:srgbClr val="FFFFFF"/>
                </a:solidFill>
                <a:latin typeface="Clear Sans Regular Bold"/>
              </a:rPr>
              <a:t>внешней</a:t>
            </a:r>
            <a:r>
              <a:rPr lang="en-US" sz="9000" spc="-270" dirty="0">
                <a:solidFill>
                  <a:srgbClr val="FFFFFF"/>
                </a:solidFill>
                <a:latin typeface="Clear Sans Regular Bold"/>
              </a:rPr>
              <a:t> </a:t>
            </a:r>
            <a:r>
              <a:rPr lang="en-US" sz="9000" spc="-270" dirty="0" err="1">
                <a:solidFill>
                  <a:srgbClr val="FFFFFF"/>
                </a:solidFill>
                <a:latin typeface="Clear Sans Regular Bold"/>
              </a:rPr>
              <a:t>среды</a:t>
            </a:r>
            <a:r>
              <a:rPr lang="en-US" sz="9000" spc="-270" dirty="0">
                <a:solidFill>
                  <a:srgbClr val="FFFFFF"/>
                </a:solidFill>
                <a:latin typeface="Clear Sans Regular Bold"/>
              </a:rPr>
              <a:t> SWOT – </a:t>
            </a:r>
            <a:r>
              <a:rPr lang="en-US" sz="9000" spc="-270" dirty="0" err="1">
                <a:solidFill>
                  <a:srgbClr val="FFFFFF"/>
                </a:solidFill>
                <a:latin typeface="Clear Sans Regular Bold"/>
              </a:rPr>
              <a:t>анализ</a:t>
            </a:r>
            <a:endParaRPr lang="en-US" sz="9000" spc="-270" dirty="0">
              <a:solidFill>
                <a:srgbClr val="FFFFFF"/>
              </a:solidFill>
              <a:latin typeface="Clear Sans Regular Bold"/>
            </a:endParaRPr>
          </a:p>
          <a:p>
            <a:pPr marL="0" lvl="0" indent="0">
              <a:lnSpc>
                <a:spcPts val="10800"/>
              </a:lnSpc>
              <a:spcBef>
                <a:spcPct val="0"/>
              </a:spcBef>
            </a:pPr>
            <a:endParaRPr lang="en-US" sz="9000" spc="-270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1518" y="4735785"/>
            <a:ext cx="5604470" cy="51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87"/>
              </a:lnSpc>
            </a:pPr>
            <a:r>
              <a:rPr lang="en-US" sz="3298" spc="-98">
                <a:solidFill>
                  <a:srgbClr val="FFFFFF"/>
                </a:solidFill>
                <a:latin typeface="Clear Sans Regular Bold"/>
              </a:rPr>
              <a:t>Сильные стороны: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0145" y="5430674"/>
            <a:ext cx="6797381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высокая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конкурентоспособность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;</a:t>
            </a:r>
          </a:p>
          <a:p>
            <a:pPr>
              <a:lnSpc>
                <a:spcPts val="2800"/>
              </a:lnSpc>
            </a:pPr>
            <a:endParaRPr lang="en-US" sz="3200" dirty="0">
              <a:solidFill>
                <a:srgbClr val="FFFFFF"/>
              </a:solidFill>
              <a:latin typeface="Clear Sans Regular"/>
            </a:endParaRPr>
          </a:p>
          <a:p>
            <a:pPr>
              <a:lnSpc>
                <a:spcPts val="2800"/>
              </a:lnSpc>
            </a:pP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выход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на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рынок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с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новым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информационным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lear Sans Regular"/>
              </a:rPr>
              <a:t>оборудованием</a:t>
            </a:r>
            <a:r>
              <a:rPr lang="en-US" sz="3200" dirty="0">
                <a:solidFill>
                  <a:srgbClr val="FFFFFF"/>
                </a:solidFill>
                <a:latin typeface="Clear Sans Regular"/>
              </a:rPr>
              <a:t>;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6369" y="4744740"/>
            <a:ext cx="682331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</a:pPr>
            <a:r>
              <a:rPr lang="en-US" sz="3500" spc="-105">
                <a:solidFill>
                  <a:srgbClr val="FFFFFF"/>
                </a:solidFill>
                <a:latin typeface="Clear Sans Regular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6369" y="7141999"/>
            <a:ext cx="682331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</a:pPr>
            <a:r>
              <a:rPr lang="en-US" sz="3500" spc="-105">
                <a:solidFill>
                  <a:srgbClr val="FFFFFF"/>
                </a:solidFill>
                <a:latin typeface="Clear Sans Regular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54138" y="5421856"/>
            <a:ext cx="6797381" cy="65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00"/>
              </a:lnSpc>
            </a:pPr>
            <a:r>
              <a:rPr lang="en-US" sz="3999" spc="-119" dirty="0" err="1">
                <a:solidFill>
                  <a:srgbClr val="FFFFFF"/>
                </a:solidFill>
                <a:latin typeface="Clear Sans Regular Bold"/>
              </a:rPr>
              <a:t>Угрозы</a:t>
            </a:r>
            <a:endParaRPr lang="en-US" sz="3999" spc="-119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333818" y="6596888"/>
            <a:ext cx="679738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err="1">
                <a:solidFill>
                  <a:srgbClr val="FFFFFF"/>
                </a:solidFill>
                <a:latin typeface="Clear Sans Regular"/>
              </a:rPr>
              <a:t>изменение</a:t>
            </a:r>
            <a:r>
              <a:rPr lang="en-US" sz="20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lear Sans Regular"/>
              </a:rPr>
              <a:t>уровня</a:t>
            </a:r>
            <a:r>
              <a:rPr lang="en-US" sz="20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lear Sans Regular"/>
              </a:rPr>
              <a:t>цен</a:t>
            </a:r>
            <a:r>
              <a:rPr lang="en-US" sz="20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lear Sans Regular"/>
              </a:rPr>
              <a:t>на</a:t>
            </a:r>
            <a:r>
              <a:rPr lang="en-US" sz="20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lear Sans Regular"/>
              </a:rPr>
              <a:t>рыке</a:t>
            </a:r>
            <a:r>
              <a:rPr lang="en-US" sz="2000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lear Sans Regular"/>
              </a:rPr>
              <a:t>услуг</a:t>
            </a:r>
            <a:r>
              <a:rPr lang="en-US" sz="2000" dirty="0">
                <a:solidFill>
                  <a:srgbClr val="FFFFFF"/>
                </a:solidFill>
                <a:latin typeface="Clear Sans Regular"/>
              </a:rPr>
              <a:t>;</a:t>
            </a:r>
          </a:p>
          <a:p>
            <a:pPr>
              <a:lnSpc>
                <a:spcPts val="2800"/>
              </a:lnSpc>
            </a:pPr>
            <a:endParaRPr lang="en-US" sz="2000" dirty="0">
              <a:solidFill>
                <a:srgbClr val="FFFFFF"/>
              </a:solidFill>
              <a:latin typeface="Clear Sans Regular"/>
            </a:endParaRPr>
          </a:p>
          <a:p>
            <a:pPr>
              <a:lnSpc>
                <a:spcPts val="2800"/>
              </a:lnSpc>
            </a:pPr>
            <a:r>
              <a:rPr lang="en-US" sz="2000" dirty="0" err="1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появление</a:t>
            </a:r>
            <a:r>
              <a:rPr lang="en-US" sz="2000" dirty="0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прямых</a:t>
            </a:r>
            <a:r>
              <a:rPr lang="en-US" sz="2000" dirty="0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lear Sans Regular" charset="0"/>
                <a:cs typeface="Clear Sans Regular" charset="0"/>
              </a:rPr>
              <a:t>конкурентов</a:t>
            </a:r>
            <a:endParaRPr lang="en-US" sz="2000" dirty="0">
              <a:solidFill>
                <a:srgbClr val="FFFFFF"/>
              </a:solidFill>
              <a:latin typeface="Clear Sans Regular" charset="0"/>
              <a:cs typeface="Clear Sans Regular" charset="0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1199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4477" y="5458584"/>
            <a:ext cx="682331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</a:pPr>
            <a:r>
              <a:rPr lang="en-US" sz="3500" spc="-105" dirty="0">
                <a:solidFill>
                  <a:srgbClr val="FFFFFF"/>
                </a:solidFill>
                <a:latin typeface="Clear Sans Regular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7161049"/>
            <a:ext cx="5604470" cy="51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87"/>
              </a:lnSpc>
            </a:pPr>
            <a:r>
              <a:rPr lang="en-US" sz="3298" spc="-98" dirty="0" err="1">
                <a:solidFill>
                  <a:srgbClr val="FFFFFF"/>
                </a:solidFill>
                <a:latin typeface="Clear Sans Regular Bold"/>
              </a:rPr>
              <a:t>Возможности</a:t>
            </a:r>
            <a:r>
              <a:rPr lang="en-US" sz="3298" spc="-98" dirty="0">
                <a:solidFill>
                  <a:srgbClr val="FFFFFF"/>
                </a:solidFill>
                <a:latin typeface="Clear Sans Regular Bold"/>
              </a:rPr>
              <a:t>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0144" y="8056512"/>
            <a:ext cx="6247455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0"/>
              </a:lnSpc>
              <a:spcBef>
                <a:spcPct val="0"/>
              </a:spcBef>
            </a:pPr>
            <a:r>
              <a:rPr lang="en-US" sz="3200" spc="-69" dirty="0" err="1">
                <a:solidFill>
                  <a:srgbClr val="FFFFFF"/>
                </a:solidFill>
                <a:latin typeface="Clear Sans Regular Bold"/>
              </a:rPr>
              <a:t>выход</a:t>
            </a:r>
            <a:r>
              <a:rPr lang="en-US" sz="3200" spc="-69" dirty="0">
                <a:solidFill>
                  <a:srgbClr val="FFFFFF"/>
                </a:solidFill>
                <a:latin typeface="Clear Sans Regular Bold"/>
              </a:rPr>
              <a:t> </a:t>
            </a:r>
            <a:r>
              <a:rPr lang="en-US" sz="3200" spc="-69" dirty="0" err="1">
                <a:solidFill>
                  <a:srgbClr val="FFFFFF"/>
                </a:solidFill>
                <a:latin typeface="Clear Sans Regular Bold"/>
              </a:rPr>
              <a:t>на</a:t>
            </a:r>
            <a:r>
              <a:rPr lang="en-US" sz="3200" spc="-69" dirty="0">
                <a:solidFill>
                  <a:srgbClr val="FFFFFF"/>
                </a:solidFill>
                <a:latin typeface="Clear Sans Regular Bold"/>
              </a:rPr>
              <a:t> </a:t>
            </a:r>
            <a:r>
              <a:rPr lang="en-US" sz="3200" spc="-69" dirty="0" err="1">
                <a:solidFill>
                  <a:srgbClr val="FFFFFF"/>
                </a:solidFill>
                <a:latin typeface="Clear Sans Regular Bold"/>
              </a:rPr>
              <a:t>новый</a:t>
            </a:r>
            <a:r>
              <a:rPr lang="en-US" sz="3200" spc="-69" dirty="0">
                <a:solidFill>
                  <a:srgbClr val="FFFFFF"/>
                </a:solidFill>
                <a:latin typeface="Clear Sans Regular Bold"/>
              </a:rPr>
              <a:t> </a:t>
            </a:r>
            <a:r>
              <a:rPr lang="en-US" sz="3200" spc="-69" dirty="0" err="1">
                <a:solidFill>
                  <a:srgbClr val="FFFFFF"/>
                </a:solidFill>
                <a:latin typeface="Clear Sans Regular Bold"/>
              </a:rPr>
              <a:t>сегмент</a:t>
            </a:r>
            <a:r>
              <a:rPr lang="en-US" sz="3200" spc="-69" dirty="0">
                <a:solidFill>
                  <a:srgbClr val="FFFFFF"/>
                </a:solidFill>
                <a:latin typeface="Clear Sans Regular Bold"/>
              </a:rPr>
              <a:t> </a:t>
            </a:r>
            <a:r>
              <a:rPr lang="en-US" sz="3200" spc="-69" dirty="0" err="1">
                <a:solidFill>
                  <a:srgbClr val="FFFFFF"/>
                </a:solidFill>
                <a:latin typeface="Clear Sans Regular Bold"/>
              </a:rPr>
              <a:t>рынка</a:t>
            </a:r>
            <a:endParaRPr lang="en-US" sz="3200" spc="-69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188404" y="1177923"/>
            <a:ext cx="682331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</a:pPr>
            <a:r>
              <a:rPr lang="en-US" sz="3500" spc="-105">
                <a:solidFill>
                  <a:srgbClr val="FFFFFF"/>
                </a:solidFill>
                <a:latin typeface="Clear Sans Regular"/>
              </a:rPr>
              <a:t>03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966422" y="3223710"/>
            <a:ext cx="172891" cy="172891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EC9CC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966422" y="3956389"/>
            <a:ext cx="172891" cy="172891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EC9CC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0974586" y="7437676"/>
            <a:ext cx="172891" cy="172891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EC9CC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985090" y="6704997"/>
            <a:ext cx="172891" cy="172891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EC9C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855809" y="8145326"/>
            <a:ext cx="172891" cy="172891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EC9CC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855809" y="6255204"/>
            <a:ext cx="172891" cy="172891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EC9CC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855809" y="5579564"/>
            <a:ext cx="172891" cy="172891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EC9CC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31" t="5431" r="21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32415" y="990600"/>
            <a:ext cx="13223169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19"/>
              </a:lnSpc>
            </a:pPr>
            <a:r>
              <a:rPr lang="en-US" sz="4399">
                <a:solidFill>
                  <a:srgbClr val="EFE7DD"/>
                </a:solidFill>
                <a:latin typeface="Clear Sans Regular Bold"/>
              </a:rPr>
              <a:t>ОПИСАНИЕ ПРОЕКТА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9366" y="3021574"/>
            <a:ext cx="15489267" cy="521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219"/>
              </a:lnSpc>
              <a:spcBef>
                <a:spcPct val="0"/>
              </a:spcBef>
            </a:pPr>
            <a:r>
              <a:rPr lang="en-US" sz="3728" u="none">
                <a:solidFill>
                  <a:srgbClr val="EFE7DD"/>
                </a:solidFill>
                <a:latin typeface="Clear Sans Regular Bold"/>
              </a:rPr>
              <a:t>        Основной вид деятельности предприятия: производство, переработка пластиковых деталей.</a:t>
            </a:r>
          </a:p>
          <a:p>
            <a:pPr marL="0" lvl="1" indent="0" algn="ctr">
              <a:lnSpc>
                <a:spcPts val="5219"/>
              </a:lnSpc>
              <a:spcBef>
                <a:spcPct val="0"/>
              </a:spcBef>
            </a:pPr>
            <a:r>
              <a:rPr lang="en-US" sz="3728" u="none">
                <a:solidFill>
                  <a:srgbClr val="EFE7DD"/>
                </a:solidFill>
                <a:latin typeface="Clear Sans Regular Bold"/>
              </a:rPr>
              <a:t>        На данный момент из средств связи на предприятии используется: Рация «Baofeng» и телефон.</a:t>
            </a:r>
          </a:p>
          <a:p>
            <a:pPr marL="0" lvl="1" indent="0" algn="ctr">
              <a:lnSpc>
                <a:spcPts val="5219"/>
              </a:lnSpc>
              <a:spcBef>
                <a:spcPct val="0"/>
              </a:spcBef>
            </a:pPr>
            <a:r>
              <a:rPr lang="en-US" sz="3728" u="none">
                <a:solidFill>
                  <a:srgbClr val="EFE7DD"/>
                </a:solidFill>
                <a:latin typeface="Clear Sans Regular Bold"/>
              </a:rPr>
              <a:t>        По нашему мнению необходимо внедрить новые информационные программы для повышения производительности предприятия, а так же привлечение новых сотрудников в сфере IT.</a:t>
            </a:r>
          </a:p>
          <a:p>
            <a:pPr marL="0" lvl="1" indent="0" algn="ctr">
              <a:lnSpc>
                <a:spcPts val="5219"/>
              </a:lnSpc>
              <a:spcBef>
                <a:spcPct val="0"/>
              </a:spcBef>
            </a:pPr>
            <a:endParaRPr lang="en-US" sz="3728" u="none">
              <a:solidFill>
                <a:srgbClr val="EFE7DD"/>
              </a:solidFill>
              <a:latin typeface="Clear Sans Regular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09722" y="7569425"/>
            <a:ext cx="6797381" cy="9525"/>
          </a:xfrm>
          <a:prstGeom prst="rect">
            <a:avLst/>
          </a:prstGeom>
          <a:solidFill>
            <a:srgbClr val="764B3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1999"/>
          </a:blip>
          <a:srcRect/>
          <a:stretch>
            <a:fillRect/>
          </a:stretch>
        </p:blipFill>
        <p:spPr>
          <a:xfrm>
            <a:off x="8386848" y="0"/>
            <a:ext cx="11086416" cy="1108641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18315" y="1019175"/>
            <a:ext cx="9486400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800"/>
              </a:lnSpc>
              <a:spcBef>
                <a:spcPct val="0"/>
              </a:spcBef>
            </a:pPr>
            <a:r>
              <a:rPr lang="en-US" sz="9000" spc="-270">
                <a:solidFill>
                  <a:srgbClr val="100F0D"/>
                </a:solidFill>
                <a:latin typeface="Clear Sans Regular Bold"/>
              </a:rPr>
              <a:t>План маркетинга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90800" y="3112735"/>
            <a:ext cx="1473794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  <a:spcBef>
                <a:spcPct val="0"/>
              </a:spcBef>
            </a:pPr>
            <a:r>
              <a:rPr lang="en-US" sz="3600" dirty="0">
                <a:solidFill>
                  <a:srgbClr val="100F0D"/>
                </a:solidFill>
                <a:latin typeface="Clear Sans Regular"/>
              </a:rPr>
              <a:t>«</a:t>
            </a:r>
            <a:r>
              <a:rPr lang="en-US" sz="3600" dirty="0" err="1">
                <a:solidFill>
                  <a:srgbClr val="100F0D"/>
                </a:solidFill>
                <a:latin typeface="Clear Sans Regular"/>
              </a:rPr>
              <a:t>Новое</a:t>
            </a:r>
            <a:r>
              <a:rPr lang="en-US" sz="3600" dirty="0">
                <a:solidFill>
                  <a:srgbClr val="100F0D"/>
                </a:solidFill>
                <a:latin typeface="Clear Sans Regular"/>
              </a:rPr>
              <a:t> </a:t>
            </a:r>
            <a:r>
              <a:rPr lang="en-US" sz="3600" dirty="0" err="1">
                <a:solidFill>
                  <a:srgbClr val="100F0D"/>
                </a:solidFill>
                <a:latin typeface="Clear Sans Regular"/>
              </a:rPr>
              <a:t>информационное</a:t>
            </a:r>
            <a:r>
              <a:rPr lang="en-US" sz="3600" dirty="0">
                <a:solidFill>
                  <a:srgbClr val="100F0D"/>
                </a:solidFill>
                <a:latin typeface="Clear Sans Regular"/>
              </a:rPr>
              <a:t> </a:t>
            </a:r>
            <a:r>
              <a:rPr lang="en-US" sz="3600" dirty="0" err="1">
                <a:solidFill>
                  <a:srgbClr val="100F0D"/>
                </a:solidFill>
                <a:latin typeface="Clear Sans Regular"/>
              </a:rPr>
              <a:t>оборудование</a:t>
            </a:r>
            <a:r>
              <a:rPr lang="en-US" sz="3600" dirty="0">
                <a:solidFill>
                  <a:srgbClr val="100F0D"/>
                </a:solidFill>
                <a:latin typeface="Clear Sans Regular"/>
              </a:rPr>
              <a:t> - </a:t>
            </a:r>
            <a:r>
              <a:rPr lang="en-US" sz="3600" dirty="0" err="1">
                <a:solidFill>
                  <a:srgbClr val="100F0D"/>
                </a:solidFill>
                <a:latin typeface="Clear Sans Regular"/>
              </a:rPr>
              <a:t>высокое</a:t>
            </a:r>
            <a:r>
              <a:rPr lang="en-US" sz="3600" dirty="0">
                <a:solidFill>
                  <a:srgbClr val="100F0D"/>
                </a:solidFill>
                <a:latin typeface="Clear Sans Regular"/>
              </a:rPr>
              <a:t> </a:t>
            </a:r>
            <a:r>
              <a:rPr lang="en-US" sz="3600" dirty="0" err="1">
                <a:solidFill>
                  <a:srgbClr val="100F0D"/>
                </a:solidFill>
                <a:latin typeface="Clear Sans Regular"/>
              </a:rPr>
              <a:t>место</a:t>
            </a:r>
            <a:r>
              <a:rPr lang="en-US" sz="3600" dirty="0">
                <a:solidFill>
                  <a:srgbClr val="100F0D"/>
                </a:solidFill>
                <a:latin typeface="Clear Sans Regular"/>
              </a:rPr>
              <a:t> </a:t>
            </a:r>
            <a:r>
              <a:rPr lang="en-US" sz="3600" dirty="0" err="1">
                <a:solidFill>
                  <a:srgbClr val="100F0D"/>
                </a:solidFill>
                <a:latin typeface="Clear Sans Regular"/>
              </a:rPr>
              <a:t>на</a:t>
            </a:r>
            <a:r>
              <a:rPr lang="en-US" sz="3600" dirty="0">
                <a:solidFill>
                  <a:srgbClr val="100F0D"/>
                </a:solidFill>
                <a:latin typeface="Clear Sans Regular"/>
              </a:rPr>
              <a:t> </a:t>
            </a:r>
            <a:r>
              <a:rPr lang="en-US" sz="3600" dirty="0" err="1">
                <a:solidFill>
                  <a:srgbClr val="100F0D"/>
                </a:solidFill>
                <a:latin typeface="Clear Sans Regular"/>
              </a:rPr>
              <a:t>рынке</a:t>
            </a:r>
            <a:r>
              <a:rPr lang="en-US" sz="3600" dirty="0">
                <a:solidFill>
                  <a:srgbClr val="100F0D"/>
                </a:solidFill>
                <a:latin typeface="Clear Sans Regular"/>
              </a:rPr>
              <a:t>»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11031" y="6207053"/>
            <a:ext cx="6797381" cy="65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00"/>
              </a:lnSpc>
            </a:pPr>
            <a:r>
              <a:rPr lang="en-US" sz="3999" spc="-119">
                <a:solidFill>
                  <a:srgbClr val="100F0D"/>
                </a:solidFill>
                <a:latin typeface="Clear Sans Regular Bold"/>
              </a:rPr>
              <a:t>Объявления в соц. сетях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31365" y="6207053"/>
            <a:ext cx="6797381" cy="65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00"/>
              </a:lnSpc>
            </a:pPr>
            <a:r>
              <a:rPr lang="en-US" sz="3999" spc="-119">
                <a:solidFill>
                  <a:srgbClr val="100F0D"/>
                </a:solidFill>
                <a:latin typeface="Clear Sans Regular Bold"/>
              </a:rPr>
              <a:t>Визитные карточки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47721" y="7963788"/>
            <a:ext cx="6797381" cy="65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00"/>
              </a:lnSpc>
            </a:pPr>
            <a:r>
              <a:rPr lang="en-US" sz="3999" spc="-119">
                <a:solidFill>
                  <a:srgbClr val="100F0D"/>
                </a:solidFill>
                <a:latin typeface="Clear Sans Regular Bold"/>
              </a:rPr>
              <a:t>Интернет ресуры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43352" y="4598447"/>
            <a:ext cx="4695706" cy="180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00F0D"/>
                </a:solidFill>
                <a:latin typeface="Open Sans"/>
              </a:rPr>
              <a:t>Наша реклама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00F0D"/>
              </a:solidFill>
              <a:latin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518</Words>
  <Application>Microsoft Office PowerPoint</Application>
  <PresentationFormat>Произвольный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Times New Roman</vt:lpstr>
      <vt:lpstr>Arimo</vt:lpstr>
      <vt:lpstr>Arial</vt:lpstr>
      <vt:lpstr>Clear Sans Regular</vt:lpstr>
      <vt:lpstr>Open Sans</vt:lpstr>
      <vt:lpstr>Open Sans Light</vt:lpstr>
      <vt:lpstr>Clear Sans Regular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ОГАПОУ «Белгородский индустриальный колледж»</dc:title>
  <dc:creator>Арсений Якушенко</dc:creator>
  <cp:lastModifiedBy>ДАНЯ</cp:lastModifiedBy>
  <cp:revision>7</cp:revision>
  <dcterms:created xsi:type="dcterms:W3CDTF">2006-08-16T00:00:00Z</dcterms:created>
  <dcterms:modified xsi:type="dcterms:W3CDTF">2021-11-13T07:33:21Z</dcterms:modified>
  <dc:identifier>DAEuCVBpF8I</dc:identifier>
</cp:coreProperties>
</file>