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6" r:id="rId9"/>
    <p:sldId id="295" r:id="rId10"/>
    <p:sldId id="269" r:id="rId11"/>
    <p:sldId id="270" r:id="rId12"/>
    <p:sldId id="272" r:id="rId13"/>
    <p:sldId id="273" r:id="rId14"/>
    <p:sldId id="296" r:id="rId15"/>
    <p:sldId id="27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81" r:id="rId24"/>
    <p:sldId id="284" r:id="rId25"/>
    <p:sldId id="297" r:id="rId26"/>
    <p:sldId id="298" r:id="rId27"/>
    <p:sldId id="299" r:id="rId28"/>
    <p:sldId id="282" r:id="rId29"/>
    <p:sldId id="304" r:id="rId30"/>
    <p:sldId id="305" r:id="rId31"/>
    <p:sldId id="306" r:id="rId32"/>
    <p:sldId id="308" r:id="rId33"/>
    <p:sldId id="300" r:id="rId34"/>
    <p:sldId id="309" r:id="rId35"/>
    <p:sldId id="301" r:id="rId36"/>
    <p:sldId id="321" r:id="rId37"/>
    <p:sldId id="322" r:id="rId38"/>
    <p:sldId id="323" r:id="rId39"/>
    <p:sldId id="324" r:id="rId40"/>
    <p:sldId id="325" r:id="rId41"/>
    <p:sldId id="302" r:id="rId42"/>
    <p:sldId id="326" r:id="rId43"/>
    <p:sldId id="303" r:id="rId44"/>
    <p:sldId id="327" r:id="rId45"/>
    <p:sldId id="328" r:id="rId4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Лист4!$A$1:$A$10</c:f>
              <c:strCache>
                <c:ptCount val="10"/>
                <c:pt idx="0">
                  <c:v>проблема 9</c:v>
                </c:pt>
                <c:pt idx="1">
                  <c:v>проблема 8</c:v>
                </c:pt>
                <c:pt idx="2">
                  <c:v>проблема 7</c:v>
                </c:pt>
                <c:pt idx="3">
                  <c:v>проблема 6</c:v>
                </c:pt>
                <c:pt idx="4">
                  <c:v>проблема 5</c:v>
                </c:pt>
                <c:pt idx="5">
                  <c:v>проблема 4</c:v>
                </c:pt>
                <c:pt idx="6">
                  <c:v>проблема 3</c:v>
                </c:pt>
                <c:pt idx="7">
                  <c:v>проблема 2</c:v>
                </c:pt>
                <c:pt idx="8">
                  <c:v>проблема 10</c:v>
                </c:pt>
                <c:pt idx="9">
                  <c:v>проблема 1</c:v>
                </c:pt>
              </c:strCache>
            </c:strRef>
          </c:cat>
          <c:val>
            <c:numRef>
              <c:f>Лист4!$B$1:$B$10</c:f>
            </c:numRef>
          </c:val>
        </c:ser>
        <c:ser>
          <c:idx val="1"/>
          <c:order val="1"/>
          <c:invertIfNegative val="0"/>
          <c:cat>
            <c:strRef>
              <c:f>Лист4!$A$1:$A$10</c:f>
              <c:strCache>
                <c:ptCount val="10"/>
                <c:pt idx="0">
                  <c:v>проблема 9</c:v>
                </c:pt>
                <c:pt idx="1">
                  <c:v>проблема 8</c:v>
                </c:pt>
                <c:pt idx="2">
                  <c:v>проблема 7</c:v>
                </c:pt>
                <c:pt idx="3">
                  <c:v>проблема 6</c:v>
                </c:pt>
                <c:pt idx="4">
                  <c:v>проблема 5</c:v>
                </c:pt>
                <c:pt idx="5">
                  <c:v>проблема 4</c:v>
                </c:pt>
                <c:pt idx="6">
                  <c:v>проблема 3</c:v>
                </c:pt>
                <c:pt idx="7">
                  <c:v>проблема 2</c:v>
                </c:pt>
                <c:pt idx="8">
                  <c:v>проблема 10</c:v>
                </c:pt>
                <c:pt idx="9">
                  <c:v>проблема 1</c:v>
                </c:pt>
              </c:strCache>
            </c:strRef>
          </c:cat>
          <c:val>
            <c:numRef>
              <c:f>Лист4!$C$1:$C$10</c:f>
              <c:numCache>
                <c:formatCode>0%</c:formatCode>
                <c:ptCount val="10"/>
                <c:pt idx="0">
                  <c:v>0.3086816720257235</c:v>
                </c:pt>
                <c:pt idx="1">
                  <c:v>0.30144694533762056</c:v>
                </c:pt>
                <c:pt idx="2">
                  <c:v>0.15434083601286175</c:v>
                </c:pt>
                <c:pt idx="3">
                  <c:v>5.7877813504823149E-2</c:v>
                </c:pt>
                <c:pt idx="4">
                  <c:v>5.7877813504823149E-2</c:v>
                </c:pt>
                <c:pt idx="5">
                  <c:v>3.8585209003215437E-2</c:v>
                </c:pt>
                <c:pt idx="6">
                  <c:v>2.8938906752411574E-2</c:v>
                </c:pt>
                <c:pt idx="7">
                  <c:v>2.0096463022508039E-2</c:v>
                </c:pt>
                <c:pt idx="8">
                  <c:v>1.607717041800643E-2</c:v>
                </c:pt>
                <c:pt idx="9">
                  <c:v>1.607717041800643E-2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4"/>
        <c:axId val="23467480"/>
        <c:axId val="162384384"/>
      </c:barChart>
      <c:lineChart>
        <c:grouping val="standard"/>
        <c:varyColors val="0"/>
        <c:ser>
          <c:idx val="2"/>
          <c:order val="2"/>
          <c:spPr>
            <a:ln w="38100"/>
          </c:spPr>
          <c:marker>
            <c:symbol val="none"/>
          </c:marker>
          <c:val>
            <c:numRef>
              <c:f>Лист4!$E$1:$E$10</c:f>
              <c:numCache>
                <c:formatCode>0%</c:formatCode>
                <c:ptCount val="10"/>
                <c:pt idx="0">
                  <c:v>0</c:v>
                </c:pt>
                <c:pt idx="1">
                  <c:v>0.3086816720257235</c:v>
                </c:pt>
                <c:pt idx="2">
                  <c:v>0.61012861736334401</c:v>
                </c:pt>
                <c:pt idx="3">
                  <c:v>0.76446945337620575</c:v>
                </c:pt>
                <c:pt idx="4">
                  <c:v>0.82234726688102888</c:v>
                </c:pt>
                <c:pt idx="5">
                  <c:v>0.88022508038585201</c:v>
                </c:pt>
                <c:pt idx="6">
                  <c:v>0.9188102893890675</c:v>
                </c:pt>
                <c:pt idx="7">
                  <c:v>0.94774919614147912</c:v>
                </c:pt>
                <c:pt idx="8">
                  <c:v>0.96784565916398713</c:v>
                </c:pt>
                <c:pt idx="9">
                  <c:v>0.98392282958199351</c:v>
                </c:pt>
              </c:numCache>
            </c:numRef>
          </c:val>
          <c:smooth val="0"/>
        </c:ser>
        <c:ser>
          <c:idx val="3"/>
          <c:order val="3"/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Лист4!$G$1:$G$10</c:f>
              <c:numCache>
                <c:formatCode>0%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7480"/>
        <c:axId val="162384384"/>
      </c:lineChart>
      <c:catAx>
        <c:axId val="23467480"/>
        <c:scaling>
          <c:orientation val="minMax"/>
        </c:scaling>
        <c:delete val="0"/>
        <c:axPos val="b"/>
        <c:minorGridlines>
          <c:spPr>
            <a:ln>
              <a:prstDash val="dash"/>
            </a:ln>
          </c:spPr>
        </c:minorGridlines>
        <c:numFmt formatCode="General" sourceLinked="0"/>
        <c:majorTickMark val="out"/>
        <c:minorTickMark val="none"/>
        <c:tickLblPos val="nextTo"/>
        <c:crossAx val="162384384"/>
        <c:crosses val="autoZero"/>
        <c:auto val="1"/>
        <c:lblAlgn val="ctr"/>
        <c:lblOffset val="100"/>
        <c:noMultiLvlLbl val="0"/>
      </c:catAx>
      <c:valAx>
        <c:axId val="1623843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467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40" b="1" i="0" u="none" strike="noStrike" baseline="0">
                <a:effectLst/>
              </a:rPr>
              <a:t>Степень удовлетворенности системой взаимодействия участниками процесса</a:t>
            </a:r>
            <a:endParaRPr lang="ru-RU"/>
          </a:p>
        </c:rich>
      </c:tx>
      <c:layout>
        <c:manualLayout>
          <c:xMode val="edge"/>
          <c:yMode val="edge"/>
          <c:x val="0.10264360854097482"/>
          <c:y val="2.267090987554652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Текущее состояние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Удовлетворенные, %</c:v>
                </c:pt>
                <c:pt idx="1">
                  <c:v>Не удовлетворенные, %</c:v>
                </c:pt>
                <c:pt idx="2">
                  <c:v>Воздержавшиеся, %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25</c:v>
                </c:pt>
                <c:pt idx="1">
                  <c:v>71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Целевое состояние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Удовлетворенные, %</c:v>
                </c:pt>
                <c:pt idx="1">
                  <c:v>Не удовлетворенные, %</c:v>
                </c:pt>
                <c:pt idx="2">
                  <c:v>Воздержавшиеся, %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75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Идеальное состояние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Удовлетворенные, %</c:v>
                </c:pt>
                <c:pt idx="1">
                  <c:v>Не удовлетворенные, %</c:v>
                </c:pt>
                <c:pt idx="2">
                  <c:v>Воздержавшиеся, %</c:v>
                </c:pt>
              </c:strCache>
            </c: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385952"/>
        <c:axId val="162384776"/>
        <c:axId val="0"/>
      </c:bar3DChart>
      <c:catAx>
        <c:axId val="16238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384776"/>
        <c:crosses val="autoZero"/>
        <c:auto val="1"/>
        <c:lblAlgn val="ctr"/>
        <c:lblOffset val="100"/>
        <c:noMultiLvlLbl val="0"/>
      </c:catAx>
      <c:valAx>
        <c:axId val="162384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85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69C664B3-1826-402D-9EB7-A02A42D4F444}">
      <dgm:prSet custT="1"/>
      <dgm:spPr/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Федеральный уровень - 0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Уровень ОУ - 10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Региональный уровень - 0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99449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0046" custScaleY="98170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X="100000" custScaleY="152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CC1C9-B475-4C58-BAA6-C09D1834E133}" type="presOf" srcId="{0AC2BAC5-374A-42F7-BE1C-6E608A2F1700}" destId="{C7CF46E9-AAFE-4235-8637-0902A4A7E5D9}" srcOrd="1" destOrd="0" presId="urn:microsoft.com/office/officeart/2005/8/layout/pyramid1"/>
    <dgm:cxn modelId="{2BCC27DA-A2F1-4413-9827-FA5F2B56CE84}" type="presOf" srcId="{0AC2BAC5-374A-42F7-BE1C-6E608A2F1700}" destId="{4F552445-6631-476A-8855-7B50182D0A43}" srcOrd="0" destOrd="0" presId="urn:microsoft.com/office/officeart/2005/8/layout/pyramid1"/>
    <dgm:cxn modelId="{F3D5FAB7-AA70-4418-9AB7-28AFDFEE60C2}" type="presOf" srcId="{9C944B29-053E-420E-86F9-C302CC076621}" destId="{D9ED7625-3912-44BF-BD0F-F04658112F59}" srcOrd="1" destOrd="0" presId="urn:microsoft.com/office/officeart/2005/8/layout/pyramid1"/>
    <dgm:cxn modelId="{7D9D0C1B-B4C7-4BB1-A494-FEF67CA2ED27}" type="presOf" srcId="{69C664B3-1826-402D-9EB7-A02A42D4F444}" destId="{B2E4C042-3344-4618-A4A1-6B9E30C7ACBF}" srcOrd="1" destOrd="0" presId="urn:microsoft.com/office/officeart/2005/8/layout/pyramid1"/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B30DFB63-F68B-4B18-8038-4E92EF59AFF5}" type="presOf" srcId="{740F1D15-EA88-400F-81DB-1650852482C4}" destId="{C7A70988-CF06-4BB8-8D85-44F97327A104}" srcOrd="0" destOrd="0" presId="urn:microsoft.com/office/officeart/2005/8/layout/pyramid1"/>
    <dgm:cxn modelId="{84B5BC2E-9B21-4340-9254-AADC34CC621D}" type="presOf" srcId="{69C664B3-1826-402D-9EB7-A02A42D4F444}" destId="{3E555A49-EE97-4153-B576-B06C31A599BD}" srcOrd="0" destOrd="0" presId="urn:microsoft.com/office/officeart/2005/8/layout/pyramid1"/>
    <dgm:cxn modelId="{F620CE58-CED6-4EA4-94F1-90DC8384F163}" type="presOf" srcId="{9C944B29-053E-420E-86F9-C302CC076621}" destId="{3D4B5841-C1F6-4AC0-9B7B-A9955E2D1A05}" srcOrd="0" destOrd="0" presId="urn:microsoft.com/office/officeart/2005/8/layout/pyramid1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D5915188-28FC-400A-BCDF-C67120B1FF52}" type="presParOf" srcId="{C7A70988-CF06-4BB8-8D85-44F97327A104}" destId="{9375C4AC-5F41-4291-81B1-FBE0353ED3D9}" srcOrd="0" destOrd="0" presId="urn:microsoft.com/office/officeart/2005/8/layout/pyramid1"/>
    <dgm:cxn modelId="{2DC3D4AC-68EB-475C-BCC1-10BA10AD744A}" type="presParOf" srcId="{9375C4AC-5F41-4291-81B1-FBE0353ED3D9}" destId="{3E555A49-EE97-4153-B576-B06C31A599BD}" srcOrd="0" destOrd="0" presId="urn:microsoft.com/office/officeart/2005/8/layout/pyramid1"/>
    <dgm:cxn modelId="{5D0E04E8-1115-44A3-B646-3A6E6BF700DE}" type="presParOf" srcId="{9375C4AC-5F41-4291-81B1-FBE0353ED3D9}" destId="{B2E4C042-3344-4618-A4A1-6B9E30C7ACBF}" srcOrd="1" destOrd="0" presId="urn:microsoft.com/office/officeart/2005/8/layout/pyramid1"/>
    <dgm:cxn modelId="{8FDEFE04-FF14-4F10-B73F-7375D06093C2}" type="presParOf" srcId="{C7A70988-CF06-4BB8-8D85-44F97327A104}" destId="{B9CB7E20-4F67-4597-BA8D-5A789F306092}" srcOrd="1" destOrd="0" presId="urn:microsoft.com/office/officeart/2005/8/layout/pyramid1"/>
    <dgm:cxn modelId="{4651B372-6B67-4858-B7AE-C008844E9FC3}" type="presParOf" srcId="{B9CB7E20-4F67-4597-BA8D-5A789F306092}" destId="{3D4B5841-C1F6-4AC0-9B7B-A9955E2D1A05}" srcOrd="0" destOrd="0" presId="urn:microsoft.com/office/officeart/2005/8/layout/pyramid1"/>
    <dgm:cxn modelId="{E8527D4C-45DC-4629-B1C7-A156162D33F0}" type="presParOf" srcId="{B9CB7E20-4F67-4597-BA8D-5A789F306092}" destId="{D9ED7625-3912-44BF-BD0F-F04658112F59}" srcOrd="1" destOrd="0" presId="urn:microsoft.com/office/officeart/2005/8/layout/pyramid1"/>
    <dgm:cxn modelId="{BAD1C118-0F32-437D-BBE0-18ABE03651C4}" type="presParOf" srcId="{C7A70988-CF06-4BB8-8D85-44F97327A104}" destId="{6E0A9BD5-18D7-42ED-B1E2-6144B05866DF}" srcOrd="2" destOrd="0" presId="urn:microsoft.com/office/officeart/2005/8/layout/pyramid1"/>
    <dgm:cxn modelId="{CA998CE3-7149-41C2-AA64-7B79B2712A4F}" type="presParOf" srcId="{6E0A9BD5-18D7-42ED-B1E2-6144B05866DF}" destId="{4F552445-6631-476A-8855-7B50182D0A43}" srcOrd="0" destOrd="0" presId="urn:microsoft.com/office/officeart/2005/8/layout/pyramid1"/>
    <dgm:cxn modelId="{630CAC94-F7B5-435A-A79D-A2F9A866BDD7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55A49-EE97-4153-B576-B06C31A599BD}">
      <dsp:nvSpPr>
        <dsp:cNvPr id="0" name=""/>
        <dsp:cNvSpPr/>
      </dsp:nvSpPr>
      <dsp:spPr>
        <a:xfrm>
          <a:off x="2887495" y="0"/>
          <a:ext cx="2285239" cy="1542611"/>
        </a:xfrm>
        <a:prstGeom prst="trapezoid">
          <a:avLst>
            <a:gd name="adj" fmla="val 7448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Федеральный уровень - 0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7495" y="0"/>
        <a:ext cx="2285239" cy="1542611"/>
      </dsp:txXfrm>
    </dsp:sp>
    <dsp:sp modelId="{3D4B5841-C1F6-4AC0-9B7B-A9955E2D1A05}">
      <dsp:nvSpPr>
        <dsp:cNvPr id="0" name=""/>
        <dsp:cNvSpPr/>
      </dsp:nvSpPr>
      <dsp:spPr>
        <a:xfrm>
          <a:off x="1747093" y="1542611"/>
          <a:ext cx="4555844" cy="1514381"/>
        </a:xfrm>
        <a:prstGeom prst="trapezoid">
          <a:avLst>
            <a:gd name="adj" fmla="val 74481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Региональный уровень - 0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4365" y="1542611"/>
        <a:ext cx="2961298" cy="1514381"/>
      </dsp:txXfrm>
    </dsp:sp>
    <dsp:sp modelId="{4F552445-6631-476A-8855-7B50182D0A43}">
      <dsp:nvSpPr>
        <dsp:cNvPr id="0" name=""/>
        <dsp:cNvSpPr/>
      </dsp:nvSpPr>
      <dsp:spPr>
        <a:xfrm>
          <a:off x="0" y="3056992"/>
          <a:ext cx="8060231" cy="2353947"/>
        </a:xfrm>
        <a:prstGeom prst="trapezoid">
          <a:avLst>
            <a:gd name="adj" fmla="val 744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Уровень ОУ - 10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0540" y="3056992"/>
        <a:ext cx="5239150" cy="2353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2DF58-4269-414E-87F9-A0C03015C676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BE75-78B4-41E0-91DD-C0A3832C9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5F6C-3A89-4A73-837C-1A03883F4E3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861" y="2530562"/>
            <a:ext cx="9885529" cy="1526533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Оптимизация процесса выдачи дубликатов документов </a:t>
            </a:r>
            <a:r>
              <a:rPr lang="ru-RU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об </a:t>
            </a:r>
            <a:r>
              <a:rPr lang="ru-RU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образовании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54629" y="0"/>
            <a:ext cx="10537371" cy="13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-1"/>
            <a:ext cx="1490856" cy="136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53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51419" y="1346266"/>
            <a:ext cx="607181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проблемы: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177" y="1893020"/>
            <a:ext cx="108727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задаваемые гражданином вопросы (основания для выдачи дубликатов, сроки выдачи дубликатов, необходимые документы и т.д.).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Переписывание личного заявления.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Неполный пакет документов.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выдачи только дубликата диплома, личное дело не требуется.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Несвоевременное определение оснований для получения дубликата.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приказа часто возвращается на доработку, разное количество виз.</a:t>
            </a:r>
          </a:p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Зачем служебная записка?</a:t>
            </a:r>
          </a:p>
          <a:p>
            <a:pPr marL="360000" lvl="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отсутствии ответственного бухгалтера никто не выдаёт БСО.</a:t>
            </a:r>
          </a:p>
          <a:p>
            <a:pPr marL="360000" lvl="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Трата времени сотрудника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подсказки по одним и тем же вопросам.</a:t>
            </a:r>
          </a:p>
          <a:p>
            <a:pPr marL="360000" lvl="0"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Гражданин недоволен сроками готовности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дубликатов.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3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пирамиды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54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88210" y="923809"/>
            <a:ext cx="552345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проблем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280134"/>
              </p:ext>
            </p:extLst>
          </p:nvPr>
        </p:nvGraphicFramePr>
        <p:xfrm>
          <a:off x="2228295" y="1447060"/>
          <a:ext cx="8060231" cy="541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1654629" y="-21265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rucsoc\Desktop\атрибутика БИК\БИК-в разных форматах\Знак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5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05345" y="1038520"/>
            <a:ext cx="6329778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Парето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654629" y="-21265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3867"/>
              </p:ext>
            </p:extLst>
          </p:nvPr>
        </p:nvGraphicFramePr>
        <p:xfrm>
          <a:off x="1524000" y="1612500"/>
          <a:ext cx="9919317" cy="488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89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87750" y="954251"/>
            <a:ext cx="579644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Исикавы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-21265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395154" y="3235896"/>
            <a:ext cx="1652954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временные потери</a:t>
            </a:r>
            <a:r>
              <a:rPr lang="ru-RU" sz="1400" b="1" dirty="0" smtClean="0"/>
              <a:t>:</a:t>
            </a:r>
            <a:endParaRPr lang="ru-RU" sz="1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4284" y="3606222"/>
            <a:ext cx="10140869" cy="13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42936" y="1509793"/>
            <a:ext cx="1657228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Неполный пакет документов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85974" y="1519333"/>
            <a:ext cx="1530128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Переписывание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личного заявления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38075" y="1527837"/>
            <a:ext cx="1553037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задаваемые гражданином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4403741">
            <a:off x="6314204" y="2955808"/>
            <a:ext cx="1264474" cy="11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10056" y="2487294"/>
            <a:ext cx="165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информирование  </a:t>
            </a:r>
            <a:r>
              <a:rPr lang="ru-RU" altLang="ru-RU" sz="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гражданина  только при личном общении или посредством телефона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3392" y="3013297"/>
            <a:ext cx="158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не используются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другие источники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информирования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12156" y="2384852"/>
            <a:ext cx="18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гражданин не имеет представления о процессе получения дубликатов</a:t>
            </a:r>
            <a:r>
              <a:rPr lang="ru-RU" altLang="ru-RU" sz="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документов об образовании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297202" y="2880133"/>
            <a:ext cx="468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992110" y="2764573"/>
            <a:ext cx="531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8718622" y="4828532"/>
            <a:ext cx="490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2264417" y="1517330"/>
            <a:ext cx="1634204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выдачи дубликата диплома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личное дело не требуется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254285" y="1524758"/>
            <a:ext cx="1775284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Несвоевременное определение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дубликата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82333" y="5128597"/>
            <a:ext cx="1657228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отсутствии ответственного бухгалтера никто не выдаёт БСО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6125371" y="5138137"/>
            <a:ext cx="1665950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Трата времени сотрудника ИВЦ на подсказки по одним и тем же вопросам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8012984" y="5146641"/>
            <a:ext cx="1553037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 недоволен сроками готовности дубликатов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2303814" y="5136134"/>
            <a:ext cx="1634204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 служебная записка?</a:t>
            </a: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93682" y="5143562"/>
            <a:ext cx="1775284" cy="8440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приказа часто возвращается на доработку, разное количество виз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79913" y="2471085"/>
            <a:ext cx="98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altLang="ru-RU" sz="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гражданин делает ошибки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99879" y="2816689"/>
            <a:ext cx="832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altLang="ru-RU" sz="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запись </a:t>
            </a:r>
            <a:r>
              <a:rPr lang="ru-RU" altLang="ru-RU" sz="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 диктовку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4403741">
            <a:off x="8314834" y="2927531"/>
            <a:ext cx="1264474" cy="11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8515865" y="3253752"/>
            <a:ext cx="468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 rot="4403741">
            <a:off x="4575979" y="2936035"/>
            <a:ext cx="1264474" cy="11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4403741">
            <a:off x="2611234" y="2936035"/>
            <a:ext cx="1264474" cy="11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4403741">
            <a:off x="808503" y="2927531"/>
            <a:ext cx="1264474" cy="116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691001" y="3099374"/>
            <a:ext cx="91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отсутствие образца </a:t>
            </a:r>
            <a:r>
              <a:rPr lang="ru-RU" altLang="ru-RU" sz="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личного заявления 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6500170" y="3417317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43344" y="3072154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286152" y="2718125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825520" y="2520854"/>
            <a:ext cx="125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для  заполнения дубликата диплома достаточно использовать данные из Книги регистрации выдачи дипломов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53368" y="2471085"/>
            <a:ext cx="9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отсутствие перечня необходимых документов</a:t>
            </a:r>
            <a:endParaRPr lang="ru-RU" altLang="ru-RU" sz="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653476" y="2952677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791012" y="3253752"/>
            <a:ext cx="490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2459298"/>
            <a:ext cx="125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потрачено время на обработку заявления гражданина, который может не иметь оснований на получение дубликата документа об образовании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843886" y="3320865"/>
            <a:ext cx="490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право 79"/>
          <p:cNvSpPr/>
          <p:nvPr/>
        </p:nvSpPr>
        <p:spPr>
          <a:xfrm rot="17761109" flipV="1">
            <a:off x="582833" y="4342750"/>
            <a:ext cx="1459097" cy="11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 rot="17761109" flipV="1">
            <a:off x="2391368" y="4374369"/>
            <a:ext cx="1459097" cy="11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17761109" flipV="1">
            <a:off x="4341430" y="4381909"/>
            <a:ext cx="1459097" cy="11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 rot="17761109" flipV="1">
            <a:off x="6106490" y="4364506"/>
            <a:ext cx="1459097" cy="11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17761109" flipV="1">
            <a:off x="8105650" y="4381909"/>
            <a:ext cx="1459097" cy="11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4135" y="3800323"/>
            <a:ext cx="1214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между структурными подразделениями не налажено взаимодействие в процессе выдачи дубликатов документов об образовании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843886" y="4670270"/>
            <a:ext cx="245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688686" y="3861877"/>
            <a:ext cx="13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процессе участвует большое количество структурных подразделений с разным документооборотом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2689927" y="4477378"/>
            <a:ext cx="358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503939" y="3923433"/>
            <a:ext cx="139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 smtClean="0"/>
              <a:t>отсутствие внутреннего </a:t>
            </a:r>
            <a:r>
              <a:rPr lang="ru-RU" sz="800" dirty="0"/>
              <a:t>локального акта регламентирующего взаимодействие между структурными подразделениями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4433110" y="4657805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468719" y="3770024"/>
            <a:ext cx="13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>
                <a:solidFill>
                  <a:schemeClr val="dk1"/>
                </a:solidFill>
              </a:rPr>
              <a:t>заполнение и печать дубликатов документов об образовании отличается от печати документов об образовании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6185127" y="4402707"/>
            <a:ext cx="492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287885" y="3905677"/>
            <a:ext cx="139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инструкции </a:t>
            </a:r>
            <a:r>
              <a:rPr lang="ru-RU" alt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заполнения и печати дубликатов документов об образовании в автоматизированной системе </a:t>
            </a:r>
            <a:r>
              <a:rPr lang="ru-RU" alt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«1С:Колледж»</a:t>
            </a:r>
            <a:endParaRPr lang="ru-RU" alt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6778847" y="4644725"/>
            <a:ext cx="5356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183739" y="4321175"/>
            <a:ext cx="157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800" dirty="0"/>
              <a:t>не </a:t>
            </a:r>
            <a:r>
              <a:rPr lang="ru-RU" sz="800" dirty="0" smtClean="0"/>
              <a:t>предоставление </a:t>
            </a:r>
            <a:r>
              <a:rPr lang="ru-RU" sz="800" dirty="0"/>
              <a:t>гражданину </a:t>
            </a:r>
            <a:r>
              <a:rPr lang="ru-RU" sz="800" dirty="0" smtClean="0"/>
              <a:t>дубликата </a:t>
            </a:r>
            <a:r>
              <a:rPr lang="ru-RU" sz="800" dirty="0"/>
              <a:t>документа об образовании в необходимый для него срок</a:t>
            </a:r>
          </a:p>
        </p:txBody>
      </p:sp>
    </p:spTree>
    <p:extLst>
      <p:ext uri="{BB962C8B-B14F-4D97-AF65-F5344CB8AC3E}">
        <p14:creationId xmlns:p14="http://schemas.microsoft.com/office/powerpoint/2010/main" val="16076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65673" y="1748226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с использованием механизма «5 почему?» и определение вклада в цель каждой решенной проблемы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3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388"/>
              </p:ext>
            </p:extLst>
          </p:nvPr>
        </p:nvGraphicFramePr>
        <p:xfrm>
          <a:off x="1056235" y="1522538"/>
          <a:ext cx="10766322" cy="36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8048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Часто задаваемые гражданином вопросы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Неполный пакет документов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8048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 что гражданин не имеет представления о процессе получения дубликатов документов об образовании (нет опыта)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80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гражданин не может составить собственное представление о выдаче дубликатов из общих  источников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 что </a:t>
                      </a:r>
                      <a:r>
                        <a:rPr lang="ru-RU" alt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только у нас гражданин может получить информацию о процессе выдачи дубликатов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мы не используем другие источники для информирования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5817" y="5196840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на официальном сайте страницу для информирования граждан о процессе выдачи дубликатов документов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 до 2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23751"/>
              </p:ext>
            </p:extLst>
          </p:nvPr>
        </p:nvGraphicFramePr>
        <p:xfrm>
          <a:off x="943897" y="2002775"/>
          <a:ext cx="10766322" cy="304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7604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Переписывание личного заявления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7604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 что гражданин</a:t>
                      </a:r>
                      <a:r>
                        <a:rPr lang="ru-RU" alt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делает ошибки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760416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 что ему приходится писать под диктовку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4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alt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что нет готового образца личного заявления</a:t>
                      </a: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897" y="5196824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личного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5 до 10 мин.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2449"/>
              </p:ext>
            </p:extLst>
          </p:nvPr>
        </p:nvGraphicFramePr>
        <p:xfrm>
          <a:off x="1056235" y="1515092"/>
          <a:ext cx="10766322" cy="363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450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Для выдачи только дубликата диплома, личное дело не требуется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для заполнения дубликата диплома не нужны данные из личного дела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для  заполнения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дубликата диплома достаточно использовать данные из Книги регистрации выдачи дипломов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5889272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мы применяем один и тот же алгоритм для выдачи дубликатов  дипломов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 дубликатов приложений к дипломам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3840883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что у нас нет внутреннего локального акта с описанием разных алгоритмов выдачи дубликатов документов об образовании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897" y="5548915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локальный акт с описанием алгоритмов процесса выдачи дубликатов документов об образовании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4 до 7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3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42904"/>
              </p:ext>
            </p:extLst>
          </p:nvPr>
        </p:nvGraphicFramePr>
        <p:xfrm>
          <a:off x="943442" y="1743695"/>
          <a:ext cx="1076632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Несвоевременное  определение оснований для получения дубликата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Потому что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потрачено время на обработку заявления гражданина, который может не иметь оснований на получение дубликата документа об образовании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оснований должно производится  в начале процесса выдачи дубликатов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что у нас нет внутреннего локального акта с описанием алгоритмов выдачи дубликатов документов об образовании 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897" y="5548915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локальный акт с описанием алгоритма процесса выдачи дубликатов документов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8 до 33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045406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61512"/>
              </p:ext>
            </p:extLst>
          </p:nvPr>
        </p:nvGraphicFramePr>
        <p:xfrm>
          <a:off x="723331" y="1633308"/>
          <a:ext cx="11109279" cy="4842978"/>
        </p:xfrm>
        <a:graphic>
          <a:graphicData uri="http://schemas.openxmlformats.org/drawingml/2006/table">
            <a:tbl>
              <a:tblPr/>
              <a:tblGrid>
                <a:gridCol w="845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1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2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4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Шаталов Олег Александрович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Областного государственного автономного профессионального образовательного учреждения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«Белгородский индустриальный колледж»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Выручаева Наталья Викторовна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учебной работе) ОГАПОУ «БИК»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Черкашина Галина Николаевна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учебной части ОГАПОУ «БИК»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Бакалова Евгения Евгеньевна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учебно-методической работе) ОГАПОУ «БИК»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мониторинга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Ефремов Иван Михайлович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Инженер-электроник ОГАПОУ «БИК»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Иваненко Марина Александровна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Юрисконсульт ОГАПОУ «БИК»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Потрясаев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Василий Иванович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отделением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Лапина Татьяна Юрьевна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отделением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Беляева Галина Николаевна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отделением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Латышев Олег Вячеславович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учебно-производственной работе) ОГАПОУ «БИК»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1654629" y="-1"/>
            <a:ext cx="10537371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63393" cy="117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52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14731"/>
              </p:ext>
            </p:extLst>
          </p:nvPr>
        </p:nvGraphicFramePr>
        <p:xfrm>
          <a:off x="956224" y="1611086"/>
          <a:ext cx="1076632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приказа часто возвращается на доработку, разное количество виз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Зачем служебная записка?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отсутствии ответственного бухгалтера никто не выдаёт БСО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между структурными подразделениями не налажено взаимодействие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процессе выдачи дубликатов документов об образовании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в процессе участвует большое количество структурных подразделений с разным документооборотом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что нет внутреннего локального акта регламентирующего взаимодействие между структурными подразделениями в процессе 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выдаче дубликатов документов об образовании и единые образцы документов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3886" y="5487955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разработать внутренний локальный акт, регламентирующий процесс выдачи дубликатов документов об образовании, единые образцы документов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от 9 до 55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0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82686"/>
              </p:ext>
            </p:extLst>
          </p:nvPr>
        </p:nvGraphicFramePr>
        <p:xfrm>
          <a:off x="943897" y="1478821"/>
          <a:ext cx="1076632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Трата времени сотрудника ИВЦ на подсказки по одним и тем же вопросам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с</a:t>
                      </a: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отрудники отделений не владеют или плохо владеют порядком заполнения и печати дубликатов документов об образовании в автоматизированной системе «1С:Колледж»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Потому что заполнение и печать дубликатов документов об образовании отличается от печати документов об образовании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Потому что нет инструкции по заполнения и печати дубликатов документов об образовании</a:t>
                      </a:r>
                      <a:r>
                        <a:rPr lang="ru-RU" alt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автоматизированной системе «1С:Колледж»</a:t>
                      </a:r>
                      <a:endParaRPr lang="ru-RU" alt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3886" y="5761261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разработать инструкцию по заполнения и печати дубликатов документов об образовании в автоматизированной системе </a:t>
            </a:r>
            <a:r>
              <a:rPr lang="ru-RU" alt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«1С:Колледж</a:t>
            </a:r>
            <a:r>
              <a:rPr lang="ru-RU" alt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</a:t>
            </a:r>
            <a:endParaRPr lang="ru-RU" alt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2 до 8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5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02754"/>
              </p:ext>
            </p:extLst>
          </p:nvPr>
        </p:nvGraphicFramePr>
        <p:xfrm>
          <a:off x="843886" y="1545575"/>
          <a:ext cx="1076632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>
                  <a:extLst>
                    <a:ext uri="{9D8B030D-6E8A-4147-A177-3AD203B41FA5}">
                      <a16:colId xmlns="" xmlns:a16="http://schemas.microsoft.com/office/drawing/2014/main" val="1017859623"/>
                    </a:ext>
                  </a:extLst>
                </a:gridCol>
                <a:gridCol w="8908025">
                  <a:extLst>
                    <a:ext uri="{9D8B030D-6E8A-4147-A177-3AD203B41FA5}">
                      <a16:colId xmlns="" xmlns:a16="http://schemas.microsoft.com/office/drawing/2014/main" val="13561874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Гражданин недоволен сроками готовности дубликатов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13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 не предоставили гражданину дубликат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документа об образовании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в необходимый для него срок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57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мы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ограничивались  сроками выдачи дубликатов документов об образовании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  в федеральном и региональном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законодательстве не установлен срок выдачи дубликатов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документов об образовании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что срок выдачи должен регламентироваться  внутренними локальными актами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Потому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что у нас нет внутреннего локального акта о выдаче дубликатов документов об образовании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897" y="5685061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локальный акт с установлением срока выдачи дубликатов документов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19 до 69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1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идеальной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41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914" y="933224"/>
            <a:ext cx="8686800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65" y="1306286"/>
            <a:ext cx="9135217" cy="53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577" y="933224"/>
            <a:ext cx="9511473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57" y="1325806"/>
            <a:ext cx="9176120" cy="55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67577" y="933224"/>
            <a:ext cx="9511473" cy="37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 (продолжение)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5" y="1315072"/>
            <a:ext cx="8536456" cy="55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913" y="933224"/>
            <a:ext cx="9023201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(окончание)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31" y="1282206"/>
            <a:ext cx="8460755" cy="55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7.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целевой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271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226090" y="841980"/>
            <a:ext cx="972007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(начало)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61946"/>
            <a:ext cx="9497325" cy="54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226090" y="841980"/>
            <a:ext cx="972007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(продолжение)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03" y="1377511"/>
            <a:ext cx="8887920" cy="53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3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226090" y="841980"/>
            <a:ext cx="972007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(продолжение)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76" y="1377511"/>
            <a:ext cx="8423299" cy="54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2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226090" y="841980"/>
            <a:ext cx="972007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(окончание)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73" y="1314852"/>
            <a:ext cx="8425246" cy="55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51769" y="1483492"/>
            <a:ext cx="11054687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по решению проблем и определение сроков их решения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161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5"/>
          <p:cNvSpPr>
            <a:spLocks noGrp="1"/>
          </p:cNvSpPr>
          <p:nvPr>
            <p:ph type="ctrTitle"/>
          </p:nvPr>
        </p:nvSpPr>
        <p:spPr>
          <a:xfrm>
            <a:off x="1234504" y="1038520"/>
            <a:ext cx="10084526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реализации проекта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61916"/>
              </p:ext>
            </p:extLst>
          </p:nvPr>
        </p:nvGraphicFramePr>
        <p:xfrm>
          <a:off x="493049" y="1640922"/>
          <a:ext cx="11234353" cy="4384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3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17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2989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«ежа»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работ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778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4, 5, 6, 7, 8, 10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Регламент выдачи дубликатов документов об образовании в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ОГАПОУ «Белгородский индустриальный колледж»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15.06.2019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15.08.2019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181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  личного заявления гражданина на выдачу дубликатов документов об образовании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15.06.2019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15.08.2019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181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официальном сайте колледжа страницу с информацией о выдаче дубликатов об образовании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10.06.2019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11.06.2019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181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6, 7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единый образец приказа о выдаче дубликата документов об образовании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15.06.2019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15.08.2019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989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Разработать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инструкцию по работе в автоматизированной системе печати документов об образовании</a:t>
                      </a:r>
                    </a:p>
                    <a:p>
                      <a:pPr marL="360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Разработать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инструкцию по работе с принтером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15.06.2019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15.08.2019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81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3886" y="1986610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«Уголка решенных проблем»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708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8576" y="1465724"/>
            <a:ext cx="11054687" cy="10895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Часто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задаваемые гражданином вопросы (основания для выдачи дубликатов, сроки выдачи дубликатов, необходимые документы и т.д.).</a:t>
            </a:r>
            <a:b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Неполный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пакет документов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83076" y="2851497"/>
            <a:ext cx="973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ответственного исполнителя за выдачу дубликата диплома об образовании.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страницы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сайте колледжа.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57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088" y="1668882"/>
            <a:ext cx="6693257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Переписывание личного заявления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85422" y="2301082"/>
            <a:ext cx="97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образец заявления на выдачу документов 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35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9599" y="1774746"/>
            <a:ext cx="10652696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В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случае выдачи только дубликата диплома, личное дело не требуется.</a:t>
            </a:r>
            <a:b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Несвоевременное определение оснований для получения дубликата.</a:t>
            </a:r>
            <a:b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В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отсутствии ответственного бухгалтера никто не выдаёт БСО.</a:t>
            </a:r>
            <a:b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10. Гражданин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недоволен сроками готовности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дубликатов.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4197" y="3597220"/>
            <a:ext cx="104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Разработать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Регламент выдачи дубликатов документов об образовании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ОГАПОУ «Белгородский индустриальный колледж».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76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8477" y="1977905"/>
            <a:ext cx="10652696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 Проект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приказа часто возвращается на доработку, разное количество виз.</a:t>
            </a:r>
            <a:b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Зачем служебная записка?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4197" y="3089388"/>
            <a:ext cx="104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Разработать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единый образец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приказа о выдачи ответственному лицу БСО.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629" y="0"/>
            <a:ext cx="10537371" cy="6741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32256"/>
              </p:ext>
            </p:extLst>
          </p:nvPr>
        </p:nvGraphicFramePr>
        <p:xfrm>
          <a:off x="163773" y="1168170"/>
          <a:ext cx="11892103" cy="5572175"/>
        </p:xfrm>
        <a:graphic>
          <a:graphicData uri="http://schemas.openxmlformats.org/drawingml/2006/table">
            <a:tbl>
              <a:tblPr/>
              <a:tblGrid>
                <a:gridCol w="6261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0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51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Шаталов О.А. директор ОГАПОУ «БИК».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Оптимизация процесса выдачи дубликатов документов  об образовании.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обращения гражданина -  до выдачи дубликата документа об образовании.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Выручаева Н.В., заместитель директора ОГАПОУ «БИК».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Черкашина Г.Н., Бакалова Е.Е., Ефремов И.М., Иваненко М.А., Латышев О.В., Потрясаев В.И., Лапина Т.Ю., Беляева Г.Н.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Ограничение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интересов граждан при возникновении необходимости в документе об образовании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Наличие граждан, неудовлетворенных сроками выдачи дубликатов документов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(35%).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Рост числа обращений за дубликатами документов об образовании (48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Наличие рисков выдачи дубликатов документов лицам, не имеющим право на их получение (2%).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8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 проекта: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процесса на 35 %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эффект:</a:t>
                      </a:r>
                      <a:endParaRPr lang="ru-RU" alt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Высвобождение времени сотрудников, участвующих в процессе.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Повышение удовлетворённости граждан вследствие уменьшения сроков ожидания.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мероприятий проекта: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Старт проекта: 15.06.2019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ситуации: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текущей карты процесса: 15.06.2019 г.-16.06.2019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выявление проблем: 16.06.2019 г.  - 17.06.2019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идеальной карты процесса: 18.06.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процесса: 17.06.2019 г. - 18.06.2019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мероприятий: 16.06.2019 г. - 19.06.2019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Защита карточки проекта: 22.06.2019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Внедрение улучшений: 22.06.2019 г. – 01.12.2019 г.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Проверка и корректировка удовлетворенности: 23.11.2019 г.  - 27.11.2019 г 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Закрытие проекта: 02.03.2020 г.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77920"/>
              </p:ext>
            </p:extLst>
          </p:nvPr>
        </p:nvGraphicFramePr>
        <p:xfrm>
          <a:off x="230820" y="3779435"/>
          <a:ext cx="6143345" cy="168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46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91455" marR="91455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(при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обращении граждан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(час.)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удовлетворенности сотрудников (%).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 условий работы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приемной комиссии для оптимизации процесса.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0917" y="571593"/>
            <a:ext cx="465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084456" cy="100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966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8477" y="2310303"/>
            <a:ext cx="10652696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0000"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9. Трата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времени сотрудника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ИВЦ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подсказки по одним и тем же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вопросам.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4197" y="3089388"/>
            <a:ext cx="104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Разработать инструкцию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сотрудника отделения по работе в автоматизированной системе печати документов об образовании и по работе с принтером. </a:t>
            </a:r>
          </a:p>
        </p:txBody>
      </p:sp>
    </p:spTree>
    <p:extLst>
      <p:ext uri="{BB962C8B-B14F-4D97-AF65-F5344CB8AC3E}">
        <p14:creationId xmlns:p14="http://schemas.microsoft.com/office/powerpoint/2010/main" val="395674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3886" y="203057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чек-листа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815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5"/>
          <p:cNvSpPr>
            <a:spLocks noGrp="1"/>
          </p:cNvSpPr>
          <p:nvPr>
            <p:ph type="ctrTitle"/>
          </p:nvPr>
        </p:nvSpPr>
        <p:spPr>
          <a:xfrm>
            <a:off x="2546751" y="798286"/>
            <a:ext cx="7578379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проекта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76747"/>
              </p:ext>
            </p:extLst>
          </p:nvPr>
        </p:nvGraphicFramePr>
        <p:xfrm>
          <a:off x="603682" y="1550127"/>
          <a:ext cx="11258298" cy="514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04">
                  <a:extLst>
                    <a:ext uri="{9D8B030D-6E8A-4147-A177-3AD203B41FA5}">
                      <a16:colId xmlns="" xmlns:a16="http://schemas.microsoft.com/office/drawing/2014/main" val="709483713"/>
                    </a:ext>
                  </a:extLst>
                </a:gridCol>
                <a:gridCol w="3398934">
                  <a:extLst>
                    <a:ext uri="{9D8B030D-6E8A-4147-A177-3AD203B41FA5}">
                      <a16:colId xmlns="" xmlns:a16="http://schemas.microsoft.com/office/drawing/2014/main" val="2368047077"/>
                    </a:ext>
                  </a:extLst>
                </a:gridCol>
                <a:gridCol w="7244260">
                  <a:extLst>
                    <a:ext uri="{9D8B030D-6E8A-4147-A177-3AD203B41FA5}">
                      <a16:colId xmlns="" xmlns:a16="http://schemas.microsoft.com/office/drawing/2014/main" val="882454858"/>
                    </a:ext>
                  </a:extLst>
                </a:gridCol>
              </a:tblGrid>
              <a:tr h="43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35668298"/>
                  </a:ext>
                </a:extLst>
              </a:tr>
              <a:tr h="6225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задаваемые гражданином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ответственного исполнителя;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страницы на официальном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сайте колледжа «Выпускникам. Выдача дубликатов документов об образовании» 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0065051"/>
                  </a:ext>
                </a:extLst>
              </a:tr>
              <a:tr h="3006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Переписывание личного заявления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образца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личного заявления.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194551"/>
                  </a:ext>
                </a:extLst>
              </a:tr>
              <a:tr h="6225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Неполный пакет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случаев выдачи дубликатов и необходимых для этого документов;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 на странице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сайте колледжа «Выпускникам. Выдача дубликатов документов об образовании» 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696821"/>
                  </a:ext>
                </a:extLst>
              </a:tr>
              <a:tr h="4879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выдачи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дубликата диплома, личное дело не требуется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единый алгоритм процесса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выдачи дубликатов документов об образовании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532310"/>
                  </a:ext>
                </a:extLst>
              </a:tr>
              <a:tr h="476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определение оснований для получения дубликата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диплома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единый алгоритм процесса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выдачи дубликатов документов об образовании;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инструкцию для сотрудника 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198514"/>
                  </a:ext>
                </a:extLst>
              </a:tr>
              <a:tr h="476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приказа часто возвращается на доработку, разное количество виз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образец приказа;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инструкцию для сотрудника 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4360065"/>
                  </a:ext>
                </a:extLst>
              </a:tr>
              <a:tr h="2668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 служебная записка?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Отменить.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422024"/>
                  </a:ext>
                </a:extLst>
              </a:tr>
              <a:tr h="4446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отсутствии ответственного бухгалтера никто не выдает БСО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единый алгоритм процесса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выдачи дубликатов документов об образовании;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инструкцию для сотрудника бухгалтерии.</a:t>
                      </a:r>
                    </a:p>
                  </a:txBody>
                  <a:tcPr/>
                </a:tc>
              </a:tr>
              <a:tr h="4446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Трата времени сотрудника ИВЦ на подсказки по одним и тем же вопросам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инструкцию для сотрудника отделения;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рабочего места.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6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 не доволен сроками готовности дубликата диплома об образовании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максимального срока выдачи дубликатов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 об образовании.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34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110798"/>
            <a:ext cx="11054687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69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81097" y="1055388"/>
            <a:ext cx="1105468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системой взаимодействия участниками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63150"/>
              </p:ext>
            </p:extLst>
          </p:nvPr>
        </p:nvGraphicFramePr>
        <p:xfrm>
          <a:off x="479396" y="2201663"/>
          <a:ext cx="11303999" cy="251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458">
                  <a:extLst>
                    <a:ext uri="{9D8B030D-6E8A-4147-A177-3AD203B41FA5}">
                      <a16:colId xmlns="" xmlns:a16="http://schemas.microsoft.com/office/drawing/2014/main" val="2368047077"/>
                    </a:ext>
                  </a:extLst>
                </a:gridCol>
                <a:gridCol w="2380233">
                  <a:extLst>
                    <a:ext uri="{9D8B030D-6E8A-4147-A177-3AD203B41FA5}">
                      <a16:colId xmlns="" xmlns:a16="http://schemas.microsoft.com/office/drawing/2014/main" val="882454858"/>
                    </a:ext>
                  </a:extLst>
                </a:gridCol>
                <a:gridCol w="2343705"/>
                <a:gridCol w="2914603"/>
              </a:tblGrid>
              <a:tr h="114796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состояние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Идеальное состояние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35668298"/>
                  </a:ext>
                </a:extLst>
              </a:tr>
              <a:tr h="4554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Удовлетворенные,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70065051"/>
                  </a:ext>
                </a:extLst>
              </a:tr>
              <a:tr h="3686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удовлетворенные,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1194551"/>
                  </a:ext>
                </a:extLst>
              </a:tr>
              <a:tr h="4367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Воздержавшиеся,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69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730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250501"/>
              </p:ext>
            </p:extLst>
          </p:nvPr>
        </p:nvGraphicFramePr>
        <p:xfrm>
          <a:off x="2319337" y="1188242"/>
          <a:ext cx="8342745" cy="495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304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524705" y="2252459"/>
            <a:ext cx="11054687" cy="20867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843884" y="798286"/>
            <a:ext cx="1105468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213205"/>
            <a:ext cx="3831771" cy="5624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10" y="1306286"/>
            <a:ext cx="4596857" cy="26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524705" y="1255263"/>
            <a:ext cx="11054687" cy="40811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карты текущего состояния процесса «Как есть» от входа до выхода с выявлением проблем, влияющих на длительность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5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843886" y="777869"/>
            <a:ext cx="11054687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(начало)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67" y="1175967"/>
            <a:ext cx="8952654" cy="56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843886" y="777869"/>
            <a:ext cx="11054687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(окончание)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64" y="1173116"/>
            <a:ext cx="9578209" cy="56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4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2667</Words>
  <Application>Microsoft Office PowerPoint</Application>
  <PresentationFormat>Широкоэкранный</PresentationFormat>
  <Paragraphs>443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Оптимизация процесса выдачи дубликатов документов  об образовании </vt:lpstr>
      <vt:lpstr>Команда проекта</vt:lpstr>
      <vt:lpstr>Шаг 1.   Составление паспорта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4.   Построение пирамиды проблем</vt:lpstr>
      <vt:lpstr>Пирамида проблем</vt:lpstr>
      <vt:lpstr>Построение диаграммы Парето</vt:lpstr>
      <vt:lpstr>Построение диаграммы Исикавы</vt:lpstr>
      <vt:lpstr>Шаг 5.   Поиск решения проблем с использованием механизма «5 почему?» и определение вклада в цель каждой решенной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6.   Составление идеальной карты процесса</vt:lpstr>
      <vt:lpstr>Карта идеального состояния процесса (начало)</vt:lpstr>
      <vt:lpstr>Карта идеального состояния процесса (продолжение)</vt:lpstr>
      <vt:lpstr>Презентация PowerPoint</vt:lpstr>
      <vt:lpstr>Карта идеального состояния процесса (окончание)</vt:lpstr>
      <vt:lpstr>Шаг 7.   Построение целевой карты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Шаг 8.   Разработка плана мероприятий по решению проблем и определение сроков их решения</vt:lpstr>
      <vt:lpstr>План мероприятий реализации проекта</vt:lpstr>
      <vt:lpstr>Шаг 9.   Создание «Уголка решенных проблем»</vt:lpstr>
      <vt:lpstr>1. Часто задаваемые гражданином вопросы (основания для выдачи дубликатов, сроки выдачи дубликатов, необходимые документы и т.д.). 3. Неполный пакет документов.</vt:lpstr>
      <vt:lpstr>2 – Переписывание личного заявления.</vt:lpstr>
      <vt:lpstr>4. В случае выдачи только дубликата диплома, личное дело не требуется. 5. Несвоевременное определение оснований для получения дубликата. 8. В отсутствии ответственного бухгалтера никто не выдаёт БСО. 10. Гражданин недоволен сроками готовности дубликатов.</vt:lpstr>
      <vt:lpstr>6. Проект приказа часто возвращается на доработку, разное количество виз. 7. Зачем служебная записка?</vt:lpstr>
      <vt:lpstr>9. Трата времени сотрудника ИВЦ на подсказки по одним и тем же вопросам.</vt:lpstr>
      <vt:lpstr>Шаг 10.   Подготовка чек-листа</vt:lpstr>
      <vt:lpstr>Чек-лист проекта</vt:lpstr>
      <vt:lpstr>Шаг 11.   Проведение производственного анализа проекта</vt:lpstr>
      <vt:lpstr>Степень удовлетворенности системой взаимодействия участниками процесса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преподавателя к учебному занятию с использованием ИКТ</dc:title>
  <dc:creator>1</dc:creator>
  <cp:lastModifiedBy>Беляева Галина Николаевна</cp:lastModifiedBy>
  <cp:revision>180</cp:revision>
  <cp:lastPrinted>2020-02-10T11:19:32Z</cp:lastPrinted>
  <dcterms:created xsi:type="dcterms:W3CDTF">2019-10-30T10:17:21Z</dcterms:created>
  <dcterms:modified xsi:type="dcterms:W3CDTF">2020-02-11T06:39:28Z</dcterms:modified>
</cp:coreProperties>
</file>