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CD42D-D937-497D-B26E-E00B0A0E9167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5AF77-94A3-4EA7-825D-0DEC27817C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1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5AF77-94A3-4EA7-825D-0DEC27817C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05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5AF77-94A3-4EA7-825D-0DEC27817C9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551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5AF77-94A3-4EA7-825D-0DEC27817C9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3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B9CC3D-1CEB-45CE-AC92-7D2B2D93208B}" type="datetimeFigureOut">
              <a:rPr lang="ru-RU" smtClean="0"/>
              <a:t>02.02.2023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BC81E1-C12E-4162-838D-7AD2F39AB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gainternet.ru/hotlin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ncol.ru/" TargetMode="External"/><Relationship Id="rId5" Type="http://schemas.openxmlformats.org/officeDocument/2006/relationships/hyperlink" Target="mailto:cib@belregion.ru" TargetMode="External"/><Relationship Id="rId4" Type="http://schemas.openxmlformats.org/officeDocument/2006/relationships/hyperlink" Target="mailto:Centrmolin@belregion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936104"/>
          </a:xfrm>
        </p:spPr>
        <p:txBody>
          <a:bodyPr/>
          <a:lstStyle/>
          <a:p>
            <a:pPr marL="0" indent="0">
              <a:buNone/>
            </a:pPr>
            <a:br>
              <a:rPr lang="ru-RU" sz="3200" dirty="0">
                <a:latin typeface="Century Gothic" pitchFamily="34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568952" cy="64807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43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ОГАПОУ «Белгородский индустриальный колледж»</a:t>
            </a:r>
            <a:br>
              <a:rPr lang="ru-RU" sz="43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1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</a:t>
            </a:r>
            <a:r>
              <a:rPr lang="ru-RU" sz="5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</a:t>
            </a:r>
            <a:endParaRPr lang="ru-RU" sz="5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как институт предупреждения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экстремизма и терроризма. 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</a:p>
          <a:p>
            <a:pPr marL="0" indent="0" algn="ctr">
              <a:buNone/>
            </a:pP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Педагог-психолог: Потёмкина Татьяна Ивановна </a:t>
            </a:r>
          </a:p>
          <a:p>
            <a:pPr marL="0" indent="0" algn="ctr">
              <a:buNone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User\Desktop\kiberata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50" y="2886475"/>
            <a:ext cx="381642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CC041E5-03B4-4993-B3CE-CA993C3577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2906942"/>
            <a:ext cx="3600400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50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892480" cy="66247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Если вы подозреваете, что ваш ребенок попал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под влияние  экстремистской организации,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паникуйте,  но действуйте  быстро  и решительно: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Не осуждайте категорически увлечение подростка,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манера точно натолкнется на протест. Попытайтесь выяснить причину экстремистского настроения, аккуратно обсудите, зачем ему это нужно.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Начните «контрпропаганду». Говорите о том, что человек сможет гораздо больше сделать для переустройства мира, если будет учиться дальше и как можно лучше, став, таким образом, профессионалом и авторитетом в обществе, за которым пойдут и к которому прислушаются. Приводите больше примеров из истории и личной жизни о событиях, когда люди разных национальностей и рас вместе добивались определенных целей. Обязательным условием такого общения являются мягкость и ненавязчивость.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Ограничьте общение подростка со знакомыми, оказывающими на него негативное влияние, попытайтесь изолировать от лидера </a:t>
            </a:r>
            <a:r>
              <a:rPr lang="ru-RU" sz="2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диструктивной</a:t>
            </a: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Обратитесь за психологической поддержкой по телефону доверия. В каждом регионе, муниципальном образовании есть службы психологической помощи несовершеннолетним и их родителям. На сайте органов исполнительной власти можно найти телефоны экстренных служб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Объясните, что за участие в экстремистской деятельности в сети Интернет в российском законодательстве предусмотрены соответствующие нормы в уголовном и административном кодексах</a:t>
            </a:r>
          </a:p>
        </p:txBody>
      </p:sp>
      <p:pic>
        <p:nvPicPr>
          <p:cNvPr id="4098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3"/>
            <a:ext cx="237626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47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44624"/>
            <a:ext cx="8928992" cy="676875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безопасного использования сети Интернет.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4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Сохраняйте доверительные отношения со своими детьми, чтобы они в любой экстренной ситуации могли обратиться к вам за помощью, не встретив негатив или агрессию.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Помните, что все ваши негативные высказывания и оценки социальной ситуации в стране, мире, городе или семье, негативно влияют на детей – они «впитывают» их и транслируют дальше в социум, пропустив через призму собственного понимания.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 можно больше общайтесь с детьми, старайтесь их услышать, задавайте вопросы, стимулируйте рассказывать о том, что происходит в их жизни, о том, что они чувствуют и думают. Если подросток не находит поддержки у близких людей, он идет туда, где его выслушают и дадут совет - в социальные сети, где не нужно объяснять, почему так произошло, и где он не получит «плохой» оценки.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Соблюдайте сами правила безопасного поведения в сети Интернет и транслируйте эти правила в вашей семье.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Используйте программы по защите детей в сети. Существуют программы, которые позволяют защитить ребенка от посещения нежелательных сайтов. Например, программа «Интернет-Цензор» – это фильтр, блокирующий посещение потенциально опасных для здоровья и психики подростка сайтов, а также сайтов деструктивной направленности, противоречащих законодательству РФ. Эта бесплатная программа обеспечивает родителям полный контроль за деятельностью детей в сети. Программа надежно защищена от взлома и обхода фильтрации.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Научите детей никогда не сообщать личную информацию по электронной почте, в чатах, мессенджерах </a:t>
            </a:r>
            <a:r>
              <a:rPr lang="ru-RU" sz="6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Viber</a:t>
            </a: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</a:t>
            </a: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</a:t>
            </a: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Telegram, социальных сетях, регистрационных формах, личных профилях и при регистрации на конкурсы в Интернете.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7.Расскажите детям об ответственном поведении в Интернете, о том, что нельзя использовать Сеть для хулиганства, сплетен или угроз другим.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150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84EDB6D-E25D-4F78-B563-E2BDFAFDB1EE}"/>
              </a:ext>
            </a:extLst>
          </p:cNvPr>
          <p:cNvSpPr/>
          <p:nvPr/>
        </p:nvSpPr>
        <p:spPr>
          <a:xfrm>
            <a:off x="683568" y="332657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ОБРАТИТЬСЯ ЗА ПОМОЩЬЮ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27A674C-5BDE-4D91-B772-E1E7A5A2B5D1}"/>
              </a:ext>
            </a:extLst>
          </p:cNvPr>
          <p:cNvSpPr/>
          <p:nvPr/>
        </p:nvSpPr>
        <p:spPr>
          <a:xfrm>
            <a:off x="251520" y="794323"/>
            <a:ext cx="8784976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Единый общероссийский телефон доверия для подростков и родителей: 8-800-200-01-22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Ассоциация «Лига безопасного Интернета»: 8-800-700-56-76                	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http://ligainternet.ru/hotline/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Роскомнадзор: https://eais.rkn.gov.ru/feedback/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(4722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23-27-12</a:t>
            </a:r>
          </a:p>
          <a:p>
            <a:pPr marL="342900" indent="-342900" algn="just">
              <a:buFontTx/>
              <a:buChar char="-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Полиция России: 02 (102, 112)</a:t>
            </a:r>
          </a:p>
          <a:p>
            <a:pPr marL="342900" indent="-342900" algn="just">
              <a:buFontTx/>
              <a:buChar char="-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ОГБОУ БРЦ ПМСС «Белгородский региональный центр психолого-медико-социального сопровождения»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(4722)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20-53-88</a:t>
            </a:r>
          </a:p>
          <a:p>
            <a:pPr marL="342900" indent="-342900" algn="just">
              <a:buFontTx/>
              <a:buChar char="-"/>
            </a:pP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МКЦ ЦМИ–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молодёжно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консультационный центр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(4722)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23-29-14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Centrmolin@belregion.ru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ЦИБ Центр информационной безопасности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(4722) 25-03-89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cib@belregion.ru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Педагог-психолог ОГАПОУ «Белгородский индустриальный колледж»   </a:t>
            </a:r>
            <a:r>
              <a:rPr lang="en-US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(4722)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26-25-26  -  Потемкина Татьяна Ивановна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Полезную для Вас информацию можно получить на официальном сайте колледжа: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www.bincol.ru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«Обучающемуся»  -  «Родителям»</a:t>
            </a: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74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6264696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собрания: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Роль семьи в предупреждении вовлечения подростков во влияние экстремистской деятельности.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Основные понятия о экстремизме, поведенческих признаках его проявлений и причинах.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Практические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 родителям по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экстремизма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несовершеннолетних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 Куда обратиться за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</a:t>
            </a:r>
          </a:p>
        </p:txBody>
      </p:sp>
      <p:pic>
        <p:nvPicPr>
          <p:cNvPr id="6" name="Picture 2" descr="C:\Users\User\Desktop\viewIma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4392488" cy="345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0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33670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Yu Gothic UI Semibold" pitchFamily="34" charset="-128"/>
                <a:cs typeface="Times New Roman" panose="02020603050405020304" pitchFamily="18" charset="0"/>
              </a:rPr>
              <a:t>Семья как институт предупреждения </a:t>
            </a:r>
          </a:p>
          <a:p>
            <a:pPr marL="45720" indent="0" algn="ctr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Yu Gothic UI Semibold" pitchFamily="34" charset="-128"/>
                <a:cs typeface="Times New Roman" panose="02020603050405020304" pitchFamily="18" charset="0"/>
              </a:rPr>
              <a:t>экстремизма и терроризма.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Yu Gothic UI Semibold" pitchFamily="34" charset="-128"/>
                <a:cs typeface="Times New Roman" panose="02020603050405020304" pitchFamily="18" charset="0"/>
              </a:rPr>
              <a:t>Известно, что человек как личность начинается в семье. Роль семьи на сегодняшний день особенно важна: в ситуации обостряющихся межэтнических конфликтов на первый план выходит проблема воспитания неконфликтной личности, одной из главных черт которой должна быть толерантность.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Yu Gothic UI Semibold" pitchFamily="34" charset="-128"/>
                <a:cs typeface="Times New Roman" panose="02020603050405020304" pitchFamily="18" charset="0"/>
              </a:rPr>
              <a:t>Именно семья в большей мере определяет физическое и психическое благополучие ребенка.  Семейный климат имеет существенное значение в профилактике негативных социальных явлений. Семья призвана сыграть большую роль как «ниша», помогающая адаптироваться человеку в трудных и быстроменяющихся условиях современной жизни</a:t>
            </a:r>
            <a:r>
              <a:rPr lang="ru-RU" sz="2600" dirty="0">
                <a:solidFill>
                  <a:srgbClr val="002060"/>
                </a:solidFill>
                <a:latin typeface="Yu Gothic UI Semibold" pitchFamily="34" charset="-128"/>
                <a:ea typeface="Yu Gothic UI Semibold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934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568952" cy="633670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«группой риска» для пропаганды экстремистов является молодежь, примерно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14 лет. В эту пору начинается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человека  как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 личности. </a:t>
            </a:r>
            <a:endParaRPr lang="ru-RU" sz="24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Мотивами вступления в экстремистскую группу являются:</a:t>
            </a:r>
          </a:p>
          <a:p>
            <a:pPr marL="4572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направление на активную деятельность, стремление к индивидуальному самовыражению и общению с людьми, разделяющими их убеждения; </a:t>
            </a:r>
          </a:p>
          <a:p>
            <a:pPr marL="45720" indent="0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-ориентация на агрессивное поведение, независимость.</a:t>
            </a:r>
          </a:p>
          <a:p>
            <a:pPr marL="45720" indent="0" algn="just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Попадание подростка под влияние экстремистской группы легче предупредить, чем впоследствии бороться с этой проблемой.</a:t>
            </a:r>
          </a:p>
        </p:txBody>
      </p:sp>
      <p:pic>
        <p:nvPicPr>
          <p:cNvPr id="2050" name="Picture 2" descr="C:\Users\User\Desktop\IMG_92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80728"/>
            <a:ext cx="341716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81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8640"/>
            <a:ext cx="8712968" cy="4176464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(лат. </a:t>
            </a:r>
            <a:r>
              <a:rPr lang="ru-RU" sz="26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extremus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крайний) — это ориентация на крайне радикальные идеи и цели, достижение которых осуществляется в основном силовыми, а также нелегитимными и противоправными методами и средствами (например, разжигание религиозной, расовой ненависти, вооруженные выступления, партизанские войны и т.д.).</a:t>
            </a:r>
          </a:p>
          <a:p>
            <a:pPr algn="just"/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Экстремистская деятельность </a:t>
            </a:r>
            <a:r>
              <a:rPr lang="ru-RU" sz="2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(экстремизм) - это насильственное изменение основ конституционного строя и нарушение целостности Российской Федерации</a:t>
            </a:r>
          </a:p>
        </p:txBody>
      </p:sp>
      <p:pic>
        <p:nvPicPr>
          <p:cNvPr id="3074" name="Picture 2" descr="C:\Users\User\Desktop\1ad298c3c0c19bf884434c5a43a7b63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4383114"/>
            <a:ext cx="3744416" cy="214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5722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83114"/>
            <a:ext cx="3672407" cy="214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81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749980" cy="6653021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Молодежный экстремизм на территории Российской Федерации представляет собой трехуровневую систему: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первый уровень (организационный) предполагает формальное и неформальное членство в организациях и движениях экстремистского толка (в движениях скинхедов, футбольных фанатов);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второй уровень (ментальный) представлен экстремистскими высказываниями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средствах массовой коммуникации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(экстремистские идеи, ценностные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ориентации);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третий уровень (поведенческий),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котором проявляются конкретные 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и поступки экстремистского толка.</a:t>
            </a:r>
          </a:p>
        </p:txBody>
      </p:sp>
      <p:pic>
        <p:nvPicPr>
          <p:cNvPr id="5122" name="Picture 2" descr="C:\Users\User\Desktop\1626864425_21-kartinkin-com-p-ekstremizm-art-art-krasivo-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72" y="3212976"/>
            <a:ext cx="322160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38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16" y="188640"/>
            <a:ext cx="8712968" cy="648072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причины появления склонности к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Yu Gothic UI Semibold" pitchFamily="34" charset="-128"/>
                <a:cs typeface="Times New Roman" panose="02020603050405020304" pitchFamily="18" charset="0"/>
              </a:rPr>
              <a:t>экстремизму </a:t>
            </a:r>
          </a:p>
          <a:p>
            <a:pPr marL="4572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Стили семейного воспитания:</a:t>
            </a:r>
            <a:endParaRPr lang="ru-RU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вседозволенность, бесконтрольность со стороны родителей и отсутствие понимания «что такое хорошо, что такое плохо»;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невнимание к интересам ребенка, его желаниям, восприятие их как неважных, несущественных.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Дети из таких семей быстро попадают под чужое влияние. Они не имеют возможности в семье и, поэтому, не умеют высказывать свое мнение, делиться своими проблемами и настроениями. Привлечение в экстремистскую деятельность становится для них способом реализации потребности в общении, принятии и понимании.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радикальные убеждения родителей. Чаще всего они напрямую влияют на формирование личных убеждений детей и их ценностные ориентации.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Стрессовые ситуации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повлекшие за собой дезинтеграцию в обществе (психологические травмы, перфекционизм, депрессия, изоляция в коллективе);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Личностные психологические особенности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(агрессивность, внушаемость, некритичность, акцентуации характера и т.п.).</a:t>
            </a:r>
          </a:p>
        </p:txBody>
      </p:sp>
    </p:spTree>
    <p:extLst>
      <p:ext uri="{BB962C8B-B14F-4D97-AF65-F5344CB8AC3E}">
        <p14:creationId xmlns:p14="http://schemas.microsoft.com/office/powerpoint/2010/main" val="558629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5516" y="133164"/>
            <a:ext cx="8712968" cy="660820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в поведении, свидетельствующие о влиянии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экстремистской идеологии.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Манера поведения становится резкой, грубой, начинает прогрессировать ненормативная, либо жаргонная лексика; имеет место проявление агрессивных действий по отношению к сверстникам (драки, обзывания, порча имущества, игнорирование и т.д.), желание унизить другого, получение удовольствия от своего доминирования.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Высокая внушаемость, импульсивность, склонность к немедленным действиям.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Подражание герою отрицательного характера, его героизация (возможен элемент жертвенности), игнорирование авторитета взрослых (учителей, родителей и т.д.)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Внешний вид и стиль одежды подростка резко выделяют его из ряда сверстников, прослеживаются признаки определённой субкультуры.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На компьютере, за которым занимается подросток, можно обнаружить много ссылок, сохранённых файлов с текстами, роликами или изображениями экстремистско-политического содержания.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Появляются предметы нестандартной символики, предметы, похожие на оружие или другая атрибутика.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Подросток проводит много времени за компьютером, посещая сайты и/или занимаясь самообразованием, не связанные с учебной программой.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Резко увеличивается число разговоров или комментариев на политические, социальные темы; выделяются признаки нетерпимости и резких суждений; с энтузиазмом и интересом рассказывает ровесникам о сюжетах и героях фильмов агрессивного содержания (может ассоциировать себя с главным героем).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Появляются несвойственные ранее увлечения и вредные привычки. </a:t>
            </a:r>
          </a:p>
        </p:txBody>
      </p:sp>
    </p:spTree>
    <p:extLst>
      <p:ext uri="{BB962C8B-B14F-4D97-AF65-F5344CB8AC3E}">
        <p14:creationId xmlns:p14="http://schemas.microsoft.com/office/powerpoint/2010/main" val="322649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4624"/>
            <a:ext cx="8784976" cy="662473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 общения в семье, которые помогут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существенно снизить риск попадания вашего ребенка под влияние пропаганды экстремистов: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Разговаривайте с ребенком. Важно знать с кем он общается, как проводит время и что его волнует. Обсуждайте политическую, социальную и экономическую обстановку в мире, межэтнические отношения. Подростку трудно разобраться в хитросплетениях мирового социума и экстремистские группы зачастую пользуются этим, трактуя определенные события в пользу своей идеологии.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Обеспечьте досуг ребенка. Спортивные секции, кружки по интересам, общественные организации, военно-патриотические клубы дадут возможность для  самореализации и самовыражения подростка, значительно  расширят круг общения. </a:t>
            </a:r>
          </a:p>
          <a:p>
            <a:pPr marL="0" indent="45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Контролируйте информацию, которую получает ребенок. Обращайте внимание какие передачи смотрит, какие книги читает, на каких сайтах бывает. Говорите на темы, которыми он интересуется. СМИ является мощным орудием в пропаганде экстремистов.</a:t>
            </a:r>
          </a:p>
        </p:txBody>
      </p:sp>
    </p:spTree>
    <p:extLst>
      <p:ext uri="{BB962C8B-B14F-4D97-AF65-F5344CB8AC3E}">
        <p14:creationId xmlns:p14="http://schemas.microsoft.com/office/powerpoint/2010/main" val="19842820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866</TotalTime>
  <Words>1625</Words>
  <Application>Microsoft Office PowerPoint</Application>
  <PresentationFormat>Экран (4:3)</PresentationFormat>
  <Paragraphs>116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Yu Gothic UI Semibold</vt:lpstr>
      <vt:lpstr>Calibri</vt:lpstr>
      <vt:lpstr>Century Gothic</vt:lpstr>
      <vt:lpstr>Georgia</vt:lpstr>
      <vt:lpstr>Times New Roman</vt:lpstr>
      <vt:lpstr>Trebuchet MS</vt:lpstr>
      <vt:lpstr>Воздушный поток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User</dc:creator>
  <cp:lastModifiedBy>Потемкина Татьяна Ивановна</cp:lastModifiedBy>
  <cp:revision>70</cp:revision>
  <dcterms:created xsi:type="dcterms:W3CDTF">2022-10-07T12:07:06Z</dcterms:created>
  <dcterms:modified xsi:type="dcterms:W3CDTF">2023-02-02T07:30:55Z</dcterms:modified>
</cp:coreProperties>
</file>