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9" r:id="rId4"/>
    <p:sldId id="293" r:id="rId5"/>
    <p:sldId id="331" r:id="rId6"/>
    <p:sldId id="310" r:id="rId7"/>
    <p:sldId id="300" r:id="rId8"/>
    <p:sldId id="305" r:id="rId9"/>
    <p:sldId id="304" r:id="rId10"/>
    <p:sldId id="303" r:id="rId11"/>
    <p:sldId id="306" r:id="rId12"/>
    <p:sldId id="311" r:id="rId13"/>
    <p:sldId id="312" r:id="rId14"/>
    <p:sldId id="297" r:id="rId15"/>
    <p:sldId id="314" r:id="rId16"/>
    <p:sldId id="325" r:id="rId17"/>
    <p:sldId id="326" r:id="rId18"/>
    <p:sldId id="327" r:id="rId19"/>
    <p:sldId id="328" r:id="rId20"/>
    <p:sldId id="324" r:id="rId21"/>
    <p:sldId id="329" r:id="rId22"/>
    <p:sldId id="330" r:id="rId23"/>
    <p:sldId id="285" r:id="rId2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36FA5B"/>
    <a:srgbClr val="BE35FB"/>
    <a:srgbClr val="004C22"/>
    <a:srgbClr val="006600"/>
    <a:srgbClr val="CBF2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78841" autoAdjust="0"/>
  </p:normalViewPr>
  <p:slideViewPr>
    <p:cSldViewPr snapToGrid="0">
      <p:cViewPr varScale="1">
        <p:scale>
          <a:sx n="67" d="100"/>
          <a:sy n="67" d="100"/>
        </p:scale>
        <p:origin x="-984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D44267-E1E1-4853-BEDA-042FAF3DD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7E959B-87DC-4ACC-822A-B7A5F2118CC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- администрация образовательной организации (заместитель директора по воспитательной работе),</a:t>
          </a:r>
          <a:endParaRPr lang="ru-RU" dirty="0">
            <a:solidFill>
              <a:schemeClr val="tx1"/>
            </a:solidFill>
          </a:endParaRPr>
        </a:p>
      </dgm:t>
    </dgm:pt>
    <dgm:pt modelId="{13220073-5DA4-4B61-B476-C13E1A894724}" type="parTrans" cxnId="{DFA961F1-0078-4FEE-AD67-2ADF8822A19C}">
      <dgm:prSet/>
      <dgm:spPr/>
      <dgm:t>
        <a:bodyPr/>
        <a:lstStyle/>
        <a:p>
          <a:endParaRPr lang="ru-RU"/>
        </a:p>
      </dgm:t>
    </dgm:pt>
    <dgm:pt modelId="{95688A63-E37C-42D1-A580-5A064D5E3BA4}" type="sibTrans" cxnId="{DFA961F1-0078-4FEE-AD67-2ADF8822A19C}">
      <dgm:prSet/>
      <dgm:spPr/>
      <dgm:t>
        <a:bodyPr/>
        <a:lstStyle/>
        <a:p>
          <a:endParaRPr lang="ru-RU"/>
        </a:p>
      </dgm:t>
    </dgm:pt>
    <dgm:pt modelId="{CA20C477-BA10-41DF-8782-47F1CFF69FC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- педагоги (классные </a:t>
          </a:r>
          <a:r>
            <a:rPr lang="ru-RU" dirty="0" smtClean="0">
              <a:solidFill>
                <a:schemeClr val="tx1"/>
              </a:solidFill>
            </a:rPr>
            <a:t>руководители (кураторы), </a:t>
          </a:r>
          <a:r>
            <a:rPr lang="ru-RU" dirty="0" smtClean="0">
              <a:solidFill>
                <a:schemeClr val="tx1"/>
              </a:solidFill>
            </a:rPr>
            <a:t>учителя-предметники, воспитатели),</a:t>
          </a:r>
          <a:endParaRPr lang="ru-RU" dirty="0">
            <a:solidFill>
              <a:schemeClr val="tx1"/>
            </a:solidFill>
          </a:endParaRPr>
        </a:p>
      </dgm:t>
    </dgm:pt>
    <dgm:pt modelId="{98BC55CF-8444-4447-ACA0-3FEAB63E01CD}" type="parTrans" cxnId="{0EEDBA32-3F49-429B-BA53-3098B1B609A5}">
      <dgm:prSet/>
      <dgm:spPr/>
      <dgm:t>
        <a:bodyPr/>
        <a:lstStyle/>
        <a:p>
          <a:endParaRPr lang="ru-RU"/>
        </a:p>
      </dgm:t>
    </dgm:pt>
    <dgm:pt modelId="{FEBA343B-B6E5-42E5-864B-0A114D958722}" type="sibTrans" cxnId="{0EEDBA32-3F49-429B-BA53-3098B1B609A5}">
      <dgm:prSet/>
      <dgm:spPr/>
      <dgm:t>
        <a:bodyPr/>
        <a:lstStyle/>
        <a:p>
          <a:endParaRPr lang="ru-RU"/>
        </a:p>
      </dgm:t>
    </dgm:pt>
    <dgm:pt modelId="{F74F7DDD-11F4-4DAA-8AF9-18163D5497D1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- педагоги- психологи (педагоги-психологи образовательной организации и/или других учреждений),</a:t>
          </a:r>
          <a:endParaRPr lang="ru-RU" dirty="0">
            <a:solidFill>
              <a:schemeClr val="tx1"/>
            </a:solidFill>
          </a:endParaRPr>
        </a:p>
      </dgm:t>
    </dgm:pt>
    <dgm:pt modelId="{FE1B4840-9062-4B7B-9424-F679D1B36E65}" type="parTrans" cxnId="{75F64F0C-946E-473C-A20A-321C986AC6B7}">
      <dgm:prSet/>
      <dgm:spPr/>
      <dgm:t>
        <a:bodyPr/>
        <a:lstStyle/>
        <a:p>
          <a:endParaRPr lang="ru-RU"/>
        </a:p>
      </dgm:t>
    </dgm:pt>
    <dgm:pt modelId="{B50914CF-FD2F-4AB8-9797-F6F2EEDAA1BE}" type="sibTrans" cxnId="{75F64F0C-946E-473C-A20A-321C986AC6B7}">
      <dgm:prSet/>
      <dgm:spPr/>
      <dgm:t>
        <a:bodyPr/>
        <a:lstStyle/>
        <a:p>
          <a:endParaRPr lang="ru-RU"/>
        </a:p>
      </dgm:t>
    </dgm:pt>
    <dgm:pt modelId="{910CFB08-DCBA-434C-A846-8D6148DC97E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- социальные педагоги.</a:t>
          </a:r>
          <a:endParaRPr lang="ru-RU" dirty="0">
            <a:solidFill>
              <a:schemeClr val="tx1"/>
            </a:solidFill>
          </a:endParaRPr>
        </a:p>
      </dgm:t>
    </dgm:pt>
    <dgm:pt modelId="{A797EDB1-4B32-4CAE-8146-B1C436C837E7}" type="parTrans" cxnId="{CC59560D-A809-4CB9-AB2D-EF44CA85E368}">
      <dgm:prSet/>
      <dgm:spPr/>
      <dgm:t>
        <a:bodyPr/>
        <a:lstStyle/>
        <a:p>
          <a:endParaRPr lang="ru-RU"/>
        </a:p>
      </dgm:t>
    </dgm:pt>
    <dgm:pt modelId="{E354698B-5979-4D56-8614-F26035A8C8D8}" type="sibTrans" cxnId="{CC59560D-A809-4CB9-AB2D-EF44CA85E368}">
      <dgm:prSet/>
      <dgm:spPr/>
      <dgm:t>
        <a:bodyPr/>
        <a:lstStyle/>
        <a:p>
          <a:endParaRPr lang="ru-RU"/>
        </a:p>
      </dgm:t>
    </dgm:pt>
    <dgm:pt modelId="{8D47E766-C8A0-4710-9147-7445B2BE8BB3}" type="pres">
      <dgm:prSet presAssocID="{E3D44267-E1E1-4853-BEDA-042FAF3DD6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0B4483-BFA7-409A-AD92-7BD1CE80E17C}" type="pres">
      <dgm:prSet presAssocID="{C07E959B-87DC-4ACC-822A-B7A5F2118CC5}" presName="parentText" presStyleLbl="node1" presStyleIdx="0" presStyleCnt="4" custLinFactNeighborX="-816">
        <dgm:presLayoutVars>
          <dgm:chMax val="0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52985BB4-45E5-455C-9920-1DD120C9AA13}" type="pres">
      <dgm:prSet presAssocID="{95688A63-E37C-42D1-A580-5A064D5E3BA4}" presName="spacer" presStyleCnt="0"/>
      <dgm:spPr/>
    </dgm:pt>
    <dgm:pt modelId="{43BAFB68-210A-43D2-AD09-5AA99AB9AF20}" type="pres">
      <dgm:prSet presAssocID="{CA20C477-BA10-41DF-8782-47F1CFF69FC6}" presName="parentText" presStyleLbl="node1" presStyleIdx="1" presStyleCnt="4" custLinFactNeighborX="124" custLinFactNeighborY="52917">
        <dgm:presLayoutVars>
          <dgm:chMax val="0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8CC396F1-53FE-4A5C-B906-BFDC709589E8}" type="pres">
      <dgm:prSet presAssocID="{FEBA343B-B6E5-42E5-864B-0A114D958722}" presName="spacer" presStyleCnt="0"/>
      <dgm:spPr/>
    </dgm:pt>
    <dgm:pt modelId="{CC0C80A6-183E-469B-951D-B16F8E17F940}" type="pres">
      <dgm:prSet presAssocID="{F74F7DDD-11F4-4DAA-8AF9-18163D5497D1}" presName="parentText" presStyleLbl="node1" presStyleIdx="2" presStyleCnt="4" custLinFactNeighborX="495" custLinFactNeighborY="35278">
        <dgm:presLayoutVars>
          <dgm:chMax val="0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  <dgm:pt modelId="{3AA05773-7E12-4550-ACD3-2BFDF94DE28E}" type="pres">
      <dgm:prSet presAssocID="{B50914CF-FD2F-4AB8-9797-F6F2EEDAA1BE}" presName="spacer" presStyleCnt="0"/>
      <dgm:spPr/>
    </dgm:pt>
    <dgm:pt modelId="{751F6330-C8B6-48AF-8ECE-B4559376BD99}" type="pres">
      <dgm:prSet presAssocID="{910CFB08-DCBA-434C-A846-8D6148DC97E0}" presName="parentText" presStyleLbl="node1" presStyleIdx="3" presStyleCnt="4" custLinFactNeighborX="-124" custLinFactNeighborY="-25270">
        <dgm:presLayoutVars>
          <dgm:chMax val="0"/>
          <dgm:bulletEnabled val="1"/>
        </dgm:presLayoutVars>
      </dgm:prSet>
      <dgm:spPr>
        <a:prstGeom prst="cube">
          <a:avLst/>
        </a:prstGeom>
      </dgm:spPr>
      <dgm:t>
        <a:bodyPr/>
        <a:lstStyle/>
        <a:p>
          <a:endParaRPr lang="ru-RU"/>
        </a:p>
      </dgm:t>
    </dgm:pt>
  </dgm:ptLst>
  <dgm:cxnLst>
    <dgm:cxn modelId="{DFA961F1-0078-4FEE-AD67-2ADF8822A19C}" srcId="{E3D44267-E1E1-4853-BEDA-042FAF3DD6AB}" destId="{C07E959B-87DC-4ACC-822A-B7A5F2118CC5}" srcOrd="0" destOrd="0" parTransId="{13220073-5DA4-4B61-B476-C13E1A894724}" sibTransId="{95688A63-E37C-42D1-A580-5A064D5E3BA4}"/>
    <dgm:cxn modelId="{CC59560D-A809-4CB9-AB2D-EF44CA85E368}" srcId="{E3D44267-E1E1-4853-BEDA-042FAF3DD6AB}" destId="{910CFB08-DCBA-434C-A846-8D6148DC97E0}" srcOrd="3" destOrd="0" parTransId="{A797EDB1-4B32-4CAE-8146-B1C436C837E7}" sibTransId="{E354698B-5979-4D56-8614-F26035A8C8D8}"/>
    <dgm:cxn modelId="{16650462-4862-48ED-9A77-7A31582EC911}" type="presOf" srcId="{E3D44267-E1E1-4853-BEDA-042FAF3DD6AB}" destId="{8D47E766-C8A0-4710-9147-7445B2BE8BB3}" srcOrd="0" destOrd="0" presId="urn:microsoft.com/office/officeart/2005/8/layout/vList2"/>
    <dgm:cxn modelId="{75F64F0C-946E-473C-A20A-321C986AC6B7}" srcId="{E3D44267-E1E1-4853-BEDA-042FAF3DD6AB}" destId="{F74F7DDD-11F4-4DAA-8AF9-18163D5497D1}" srcOrd="2" destOrd="0" parTransId="{FE1B4840-9062-4B7B-9424-F679D1B36E65}" sibTransId="{B50914CF-FD2F-4AB8-9797-F6F2EEDAA1BE}"/>
    <dgm:cxn modelId="{0EEDBA32-3F49-429B-BA53-3098B1B609A5}" srcId="{E3D44267-E1E1-4853-BEDA-042FAF3DD6AB}" destId="{CA20C477-BA10-41DF-8782-47F1CFF69FC6}" srcOrd="1" destOrd="0" parTransId="{98BC55CF-8444-4447-ACA0-3FEAB63E01CD}" sibTransId="{FEBA343B-B6E5-42E5-864B-0A114D958722}"/>
    <dgm:cxn modelId="{2C881D5E-4149-4F26-9BD7-CCC0796A8F64}" type="presOf" srcId="{CA20C477-BA10-41DF-8782-47F1CFF69FC6}" destId="{43BAFB68-210A-43D2-AD09-5AA99AB9AF20}" srcOrd="0" destOrd="0" presId="urn:microsoft.com/office/officeart/2005/8/layout/vList2"/>
    <dgm:cxn modelId="{2D3C7BDC-FB16-4231-8BE6-8BB072A2555F}" type="presOf" srcId="{C07E959B-87DC-4ACC-822A-B7A5F2118CC5}" destId="{D60B4483-BFA7-409A-AD92-7BD1CE80E17C}" srcOrd="0" destOrd="0" presId="urn:microsoft.com/office/officeart/2005/8/layout/vList2"/>
    <dgm:cxn modelId="{93FB2E60-309F-43BE-9C21-01E7043B38C8}" type="presOf" srcId="{F74F7DDD-11F4-4DAA-8AF9-18163D5497D1}" destId="{CC0C80A6-183E-469B-951D-B16F8E17F940}" srcOrd="0" destOrd="0" presId="urn:microsoft.com/office/officeart/2005/8/layout/vList2"/>
    <dgm:cxn modelId="{30441EA3-EE90-4131-8642-CA6F678C4E57}" type="presOf" srcId="{910CFB08-DCBA-434C-A846-8D6148DC97E0}" destId="{751F6330-C8B6-48AF-8ECE-B4559376BD99}" srcOrd="0" destOrd="0" presId="urn:microsoft.com/office/officeart/2005/8/layout/vList2"/>
    <dgm:cxn modelId="{AA5E6DBD-B692-4A35-8E75-626FC6A0D716}" type="presParOf" srcId="{8D47E766-C8A0-4710-9147-7445B2BE8BB3}" destId="{D60B4483-BFA7-409A-AD92-7BD1CE80E17C}" srcOrd="0" destOrd="0" presId="urn:microsoft.com/office/officeart/2005/8/layout/vList2"/>
    <dgm:cxn modelId="{50E0B294-6B2D-4FB6-A84A-9C8B2757EF02}" type="presParOf" srcId="{8D47E766-C8A0-4710-9147-7445B2BE8BB3}" destId="{52985BB4-45E5-455C-9920-1DD120C9AA13}" srcOrd="1" destOrd="0" presId="urn:microsoft.com/office/officeart/2005/8/layout/vList2"/>
    <dgm:cxn modelId="{9EFF9D59-7362-438D-88A6-1FD3BADBAA62}" type="presParOf" srcId="{8D47E766-C8A0-4710-9147-7445B2BE8BB3}" destId="{43BAFB68-210A-43D2-AD09-5AA99AB9AF20}" srcOrd="2" destOrd="0" presId="urn:microsoft.com/office/officeart/2005/8/layout/vList2"/>
    <dgm:cxn modelId="{CD8CD78E-4023-409E-880D-844842B518CC}" type="presParOf" srcId="{8D47E766-C8A0-4710-9147-7445B2BE8BB3}" destId="{8CC396F1-53FE-4A5C-B906-BFDC709589E8}" srcOrd="3" destOrd="0" presId="urn:microsoft.com/office/officeart/2005/8/layout/vList2"/>
    <dgm:cxn modelId="{2D35A8CD-1984-4097-BACD-DDAD5A17D5D0}" type="presParOf" srcId="{8D47E766-C8A0-4710-9147-7445B2BE8BB3}" destId="{CC0C80A6-183E-469B-951D-B16F8E17F940}" srcOrd="4" destOrd="0" presId="urn:microsoft.com/office/officeart/2005/8/layout/vList2"/>
    <dgm:cxn modelId="{0E70C8D6-083D-42F2-B397-0DD2C21558AF}" type="presParOf" srcId="{8D47E766-C8A0-4710-9147-7445B2BE8BB3}" destId="{3AA05773-7E12-4550-ACD3-2BFDF94DE28E}" srcOrd="5" destOrd="0" presId="urn:microsoft.com/office/officeart/2005/8/layout/vList2"/>
    <dgm:cxn modelId="{84ADAEFD-F3B8-42E3-964F-52BCA76FC95A}" type="presParOf" srcId="{8D47E766-C8A0-4710-9147-7445B2BE8BB3}" destId="{751F6330-C8B6-48AF-8ECE-B4559376BD99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682079D-E9C0-4E55-A98D-0C77935EBF24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DEBFBF-AE7C-4592-8491-8C49C671E7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86B580-1FE8-4D5C-A463-84049CDAEA3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777790-FB7F-4531-B753-5BA8AEB3AED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DEBFBF-AE7C-4592-8491-8C49C671E7A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DEBFBF-AE7C-4592-8491-8C49C671E7A3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19DBE-F098-4E91-9B2B-7980689F4549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AE97-F5E0-488D-BAC1-491015E88D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0DA3-8297-4E47-8F5F-E958B50996F0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7EEF-5C2E-44F0-B84A-32E37919BC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CDC95-FE12-47F5-B73C-8578D9D3CC73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DF284-43A2-44AB-8845-30E091D920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FADB5-13AF-490A-9749-B86BFFFB1C28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5865-B489-4447-996C-6EB5157B94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322D2-384D-4635-B2D3-B545E47D234A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8069D-1E13-4109-B2F6-FCDCE3D9BE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E588-F9D7-4C1D-A321-799E38810A1B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5E2-6829-45AB-BF75-3E564DBF8B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48458-3A79-43DE-835C-4113DBCAD30A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AE2FF-1DA5-448B-9F2C-54BD15A86E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1222-B3E2-46C1-9458-6D15B349B506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FE49-1303-49E2-B31A-1AB929233A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ED7D-FA57-411F-9435-66F765398161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858AB-1050-44F0-8E62-B437422436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D0D0-6C4C-40A8-86F3-283357CBEA1F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9646-4115-401C-98CB-C7F01C08B7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0DA54-4B23-48EA-9258-5DD996C96073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ECEFC-5A03-4F5D-9843-17B80F460F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05F40B-A1D2-41BB-8EF0-75BFC9C533A8}" type="datetimeFigureOut">
              <a:rPr lang="ru-RU"/>
              <a:pPr>
                <a:defRPr/>
              </a:pPr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7AADB3-A686-4658-862B-EDB03CC196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486400" y="460375"/>
            <a:ext cx="5181600" cy="392113"/>
          </a:xfrm>
        </p:spPr>
        <p:txBody>
          <a:bodyPr/>
          <a:lstStyle/>
          <a:p>
            <a:endParaRPr lang="ru-RU" sz="8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300" y="2301875"/>
            <a:ext cx="10280650" cy="3184525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i="1" dirty="0" smtClean="0"/>
              <a:t>Психолого-педагогическое сопровождение обучающихся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i="1" dirty="0" smtClean="0"/>
              <a:t>группы  суицидального риска</a:t>
            </a:r>
            <a:endParaRPr lang="ru-RU" sz="4000" b="1" i="1" dirty="0"/>
          </a:p>
        </p:txBody>
      </p:sp>
      <p:pic>
        <p:nvPicPr>
          <p:cNvPr id="2052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2088" y="190500"/>
            <a:ext cx="607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57277" y="242889"/>
          <a:ext cx="10929936" cy="6545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3312"/>
                <a:gridCol w="3643312"/>
                <a:gridCol w="3643312"/>
              </a:tblGrid>
              <a:tr h="54292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профилактической работы</a:t>
                      </a:r>
                      <a:endParaRPr lang="ru-RU" sz="26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10376">
                <a:tc>
                  <a:txBody>
                    <a:bodyPr/>
                    <a:lstStyle/>
                    <a:p>
                      <a:pPr marL="21590" indent="17970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Предоставление результатов психолого-педагогической диагностики педагогическому коллективу, родителям, а также рекомендаций по сопровождению обучающегося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Заместитель директора, курирующий воспитательную работу, социальный педагог, педагог-психолог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Сводные статистические и аналитические материалы по результатам психолого-педагогической диагностики обучающихся, протоколы педагогических советов, ППк.</a:t>
                      </a:r>
                    </a:p>
                  </a:txBody>
                  <a:tcPr marL="68580" marR="68580" marT="0" marB="0"/>
                </a:tc>
              </a:tr>
              <a:tr h="2710376">
                <a:tc>
                  <a:txBody>
                    <a:bodyPr/>
                    <a:lstStyle/>
                    <a:p>
                      <a:pPr marL="0" indent="357188" algn="just"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latin typeface="+mn-lt"/>
                          <a:ea typeface="Times New Roman"/>
                          <a:cs typeface="Times New Roman"/>
                        </a:rPr>
                        <a:t>Организация и проведение просветительской работы с родителями обучающихся по вопросам профилактики суицидального риска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Заместитель директора, курирующий воспитательную работу, педагог-психолог, социальный педагог, классные руководители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Протоколы родительских собраний;</a:t>
                      </a:r>
                    </a:p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Анализ воспитательной работы 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лицея</a:t>
                      </a:r>
                      <a:r>
                        <a:rPr lang="ru-RU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(техникума и др.)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, учебной</a:t>
                      </a:r>
                      <a:r>
                        <a:rPr lang="ru-RU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группы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57263" y="242888"/>
          <a:ext cx="11044238" cy="636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526"/>
                <a:gridCol w="3586163"/>
                <a:gridCol w="3257549"/>
              </a:tblGrid>
              <a:tr h="56810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профилактической работы</a:t>
                      </a:r>
                      <a:endParaRPr lang="ru-RU" sz="26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86229">
                <a:tc>
                  <a:txBody>
                    <a:bodyPr/>
                    <a:lstStyle/>
                    <a:p>
                      <a:pPr marL="0" indent="357188" algn="just"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latin typeface="+mn-lt"/>
                          <a:ea typeface="Times New Roman"/>
                          <a:cs typeface="Times New Roman"/>
                        </a:rPr>
                        <a:t>Организация </a:t>
                      </a:r>
                      <a:r>
                        <a:rPr lang="ru-RU" sz="2400" spc="10" dirty="0" smtClean="0">
                          <a:latin typeface="+mn-lt"/>
                          <a:ea typeface="Times New Roman"/>
                          <a:cs typeface="Times New Roman"/>
                        </a:rPr>
                        <a:t>психокоррекционной </a:t>
                      </a:r>
                      <a:r>
                        <a:rPr lang="ru-RU" sz="2400" spc="10" dirty="0">
                          <a:latin typeface="+mn-lt"/>
                          <a:ea typeface="Times New Roman"/>
                          <a:cs typeface="Times New Roman"/>
                        </a:rPr>
                        <a:t>работы с несовершеннолетними по формированию ценностных ориентаций, здорового образа жизни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Педагог-психолог, социальный педагог, классные руководители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Журнал учета деятельности 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педагога–психолога</a:t>
                      </a: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, социального педагога;</a:t>
                      </a:r>
                    </a:p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Анализ воспитательной работы лицея</a:t>
                      </a:r>
                      <a:r>
                        <a:rPr lang="ru-RU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(техникума и др.)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, учебной</a:t>
                      </a:r>
                      <a:r>
                        <a:rPr lang="ru-RU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группы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5013">
                <a:tc>
                  <a:txBody>
                    <a:bodyPr/>
                    <a:lstStyle/>
                    <a:p>
                      <a:pPr marL="0" indent="357188" algn="just"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latin typeface="+mn-lt"/>
                          <a:ea typeface="Times New Roman"/>
                          <a:cs typeface="Times New Roman"/>
                        </a:rPr>
                        <a:t>Организация и проведение просветительской работы с педагогическим коллективом по вопросам профилактики суицидального риска и действиям в кризисной ситуации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Заместитель директора, курирующий воспитательную работу, педагог-психолог, социальный педагог, классные руководители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Протоколы педагогических, методических советов, программы семинаров-практикумов.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971550" y="-1"/>
            <a:ext cx="1078522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Организация профилактической работы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случае </a:t>
            </a:r>
            <a:r>
              <a:rPr lang="ru-RU" sz="2400" b="1" i="1" dirty="0" smtClean="0">
                <a:latin typeface="+mn-lt"/>
                <a:ea typeface="Times New Roman" pitchFamily="18" charset="0"/>
                <a:cs typeface="Times New Roman" pitchFamily="18" charset="0"/>
              </a:rPr>
              <a:t>завершенного суицида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(парасуицида)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(администрация ОО, заместитель директора, курирующий воспитательную работу, социальный педагог, педагог-психолог, классные руководители)</a:t>
            </a: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indent="442913"/>
            <a:r>
              <a:rPr lang="ru-RU" sz="2400" b="1" i="1" dirty="0">
                <a:latin typeface="+mn-lt"/>
              </a:rPr>
              <a:t>Необходимо:</a:t>
            </a:r>
            <a:endParaRPr lang="ru-RU" sz="2400" dirty="0">
              <a:latin typeface="+mn-lt"/>
            </a:endParaRPr>
          </a:p>
          <a:p>
            <a:pPr indent="442913" algn="just"/>
            <a:r>
              <a:rPr lang="ru-RU" sz="2400" dirty="0">
                <a:latin typeface="+mn-lt"/>
              </a:rPr>
              <a:t>- проведение экстренного педагогического совета с целью принятия конкретных управленческих решений по повышению эффективности профилактической работы в ОО (возможно с приглашением специалистов центров-ППМСП);</a:t>
            </a:r>
          </a:p>
          <a:p>
            <a:pPr indent="442913" algn="just"/>
            <a:r>
              <a:rPr lang="ru-RU" sz="2400" dirty="0">
                <a:latin typeface="+mn-lt"/>
              </a:rPr>
              <a:t>- мероприятия с родителями (законными представителями) обучающихся (возможно проведение родительского собрания с целью определения ситуации «как есть», пресечения разговоров и сплетен, определения необходимой и достаточной информации для детей,  возможно с приглашением специалистов центров-ППМСП);</a:t>
            </a: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971551" y="0"/>
            <a:ext cx="11220449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Организация профилактической работы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 случае самоубийства (парасуицида)</a:t>
            </a: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indent="357188"/>
            <a:r>
              <a:rPr lang="ru-RU" sz="2400" b="1" i="1" dirty="0">
                <a:latin typeface="+mn-lt"/>
              </a:rPr>
              <a:t>Необходимо</a:t>
            </a:r>
            <a:r>
              <a:rPr lang="ru-RU" sz="2400" b="1" i="1" dirty="0" smtClean="0">
                <a:latin typeface="+mn-lt"/>
              </a:rPr>
              <a:t>:</a:t>
            </a:r>
          </a:p>
          <a:p>
            <a:pPr indent="357188" algn="just"/>
            <a:r>
              <a:rPr lang="ru-RU" sz="2400" dirty="0">
                <a:latin typeface="+mn-lt"/>
              </a:rPr>
              <a:t>- проведение мероприятий с детьми: беседа о произошедшем трагическом событии, о том, что ситуацию уже изменить нельзя, что нет неразрешимых вопросов в жизни до тех пор, пока человек жив. О ценности жизни как таковой. Проведение диагностических обследований с использованием методики «Сигнал» возможно спустя 2-3 недели после трагических событий. Необходимо наблюдение педагогов и родителей за состоянием и поведением детей. Занятия по снятию психоэмоциональной напряженности для одноклассников суицидента в течение месяца после трагических событий (возможно с приглашением специалистов центров-ППМСП);</a:t>
            </a:r>
          </a:p>
          <a:p>
            <a:pPr indent="357188" algn="just"/>
            <a:r>
              <a:rPr lang="ru-RU" sz="2400" b="1" i="1" dirty="0" smtClean="0">
                <a:latin typeface="+mn-lt"/>
              </a:rPr>
              <a:t>Мониторинг </a:t>
            </a:r>
            <a:r>
              <a:rPr lang="ru-RU" sz="2400" b="1" i="1" dirty="0">
                <a:latin typeface="+mn-lt"/>
              </a:rPr>
              <a:t>ситуации:</a:t>
            </a:r>
            <a:r>
              <a:rPr lang="ru-RU" sz="2400" dirty="0">
                <a:latin typeface="+mn-lt"/>
              </a:rPr>
              <a:t> анализ эмоционального состояния и социальной ситуации, интересов, ближайшего окружения, выступающих факторами возникновения кризисного состояния, социальной ситуации (классные руководители, педагог-психолог, социальный педагог).</a:t>
            </a:r>
          </a:p>
          <a:p>
            <a:endParaRPr lang="ru-RU" sz="2400" dirty="0">
              <a:latin typeface="+mn-lt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7600" y="254000"/>
            <a:ext cx="10883900" cy="58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smtClean="0">
                <a:latin typeface="+mn-lt"/>
              </a:rPr>
              <a:t>Ответственность </a:t>
            </a:r>
            <a:r>
              <a:rPr lang="ru-RU" sz="2400" dirty="0">
                <a:latin typeface="+mn-lt"/>
              </a:rPr>
              <a:t>за организацию деятельности по психолого-педагогическому сопровождению обучающихся группы суицидального риска в образовательной организации возлагается на заместителя директора образовательной организации, курирующего воспитательную работу. </a:t>
            </a:r>
          </a:p>
          <a:p>
            <a:pPr indent="357188" algn="just"/>
            <a:r>
              <a:rPr lang="ru-RU" sz="2400" dirty="0">
                <a:latin typeface="+mn-lt"/>
              </a:rPr>
              <a:t>Вопрос о необходимости психолого-педагогического сопровождения </a:t>
            </a:r>
            <a:r>
              <a:rPr lang="ru-RU" sz="2400" dirty="0" smtClean="0">
                <a:latin typeface="+mn-lt"/>
              </a:rPr>
              <a:t>несовершеннолетних с </a:t>
            </a:r>
            <a:r>
              <a:rPr lang="ru-RU" sz="2400" dirty="0">
                <a:latin typeface="+mn-lt"/>
              </a:rPr>
              <a:t>высоким уровнем суицидального риска необходимо рассмотреть в системе деятельности психолого-педагогического </a:t>
            </a:r>
            <a:r>
              <a:rPr lang="ru-RU" sz="2400" dirty="0" smtClean="0">
                <a:latin typeface="+mn-lt"/>
              </a:rPr>
              <a:t>консилиума </a:t>
            </a:r>
            <a:r>
              <a:rPr lang="ru-RU" sz="2400" dirty="0">
                <a:latin typeface="+mn-lt"/>
              </a:rPr>
              <a:t>(ППк) образовательной </a:t>
            </a:r>
            <a:r>
              <a:rPr lang="ru-RU" sz="2400" dirty="0" smtClean="0">
                <a:latin typeface="+mn-lt"/>
              </a:rPr>
              <a:t>организации или Совета профилактики. </a:t>
            </a:r>
            <a:endParaRPr lang="ru-RU" sz="2400" dirty="0" smtClean="0">
              <a:latin typeface="+mn-lt"/>
            </a:endParaRPr>
          </a:p>
          <a:p>
            <a:pPr indent="357188" algn="just"/>
            <a:r>
              <a:rPr lang="ru-RU" sz="2400" b="1" dirty="0" smtClean="0">
                <a:latin typeface="+mn-lt"/>
              </a:rPr>
              <a:t>Все </a:t>
            </a:r>
            <a:r>
              <a:rPr lang="ru-RU" sz="2400" b="1" dirty="0">
                <a:latin typeface="+mn-lt"/>
              </a:rPr>
              <a:t>материалы психолого-педагогического сопровождения (результаты диагностики, программы сопровождения) должны храниться в образовательной организации до момента окончания обучения несовершеннолетним.</a:t>
            </a:r>
          </a:p>
          <a:p>
            <a:pPr indent="357188" algn="just"/>
            <a:r>
              <a:rPr lang="ru-RU" sz="2400" dirty="0">
                <a:latin typeface="+mn-lt"/>
              </a:rPr>
              <a:t>При отсутствии в образовательной организации педагога-психолога, рекомендуется привлечение психолога из других образовательных организаций (в том числе специалистов ППМС - центров</a:t>
            </a:r>
            <a:r>
              <a:rPr lang="ru-RU" sz="2400" dirty="0" smtClean="0">
                <a:latin typeface="+mn-lt"/>
              </a:rPr>
              <a:t>).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20503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271463"/>
            <a:ext cx="105013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smtClean="0">
                <a:latin typeface="+mn-lt"/>
              </a:rPr>
              <a:t>Выявление </a:t>
            </a:r>
            <a:r>
              <a:rPr lang="ru-RU" sz="2400" dirty="0">
                <a:latin typeface="+mn-lt"/>
              </a:rPr>
              <a:t>группы суицидального </a:t>
            </a:r>
            <a:r>
              <a:rPr lang="ru-RU" sz="2400" dirty="0" smtClean="0">
                <a:latin typeface="+mn-lt"/>
              </a:rPr>
              <a:t>риска </a:t>
            </a:r>
            <a:r>
              <a:rPr lang="ru-RU" sz="2400" dirty="0" smtClean="0">
                <a:latin typeface="+mn-lt"/>
              </a:rPr>
              <a:t>позволяет педагогам </a:t>
            </a:r>
            <a:r>
              <a:rPr lang="ru-RU" sz="2400" dirty="0">
                <a:latin typeface="+mn-lt"/>
              </a:rPr>
              <a:t>своевременно оказывать психолого-педагогическую поддержку обучающимся и организовывать комплексное сопровождение.</a:t>
            </a:r>
          </a:p>
          <a:p>
            <a:pPr indent="357188" algn="just"/>
            <a:r>
              <a:rPr lang="ru-RU" sz="2400" dirty="0">
                <a:latin typeface="+mn-lt"/>
              </a:rPr>
              <a:t>Выявление данной группы риска осуществляется посредством психодиагностического обследования. </a:t>
            </a:r>
            <a:endParaRPr lang="ru-RU" sz="2400" dirty="0" smtClean="0">
              <a:latin typeface="+mn-lt"/>
            </a:endParaRPr>
          </a:p>
          <a:p>
            <a:pPr indent="357188" algn="just"/>
            <a:endParaRPr lang="ru-RU" sz="1200" dirty="0" smtClean="0">
              <a:latin typeface="+mn-lt"/>
            </a:endParaRPr>
          </a:p>
          <a:p>
            <a:pPr indent="357188" algn="just"/>
            <a:r>
              <a:rPr lang="ru-RU" sz="2400" i="1" dirty="0">
                <a:latin typeface="+mn-lt"/>
              </a:rPr>
              <a:t>Психологическая диагностика суицидального поведения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несовершеннолетних осуществляется </a:t>
            </a:r>
            <a:r>
              <a:rPr lang="ru-RU" sz="2400" dirty="0">
                <a:latin typeface="+mn-lt"/>
              </a:rPr>
              <a:t>в двух направлениях: профилактики и адаптации-коррекции. </a:t>
            </a:r>
            <a:endParaRPr lang="ru-RU" sz="2400" dirty="0" smtClean="0">
              <a:latin typeface="+mn-lt"/>
            </a:endParaRPr>
          </a:p>
          <a:p>
            <a:pPr indent="357188" algn="just"/>
            <a:r>
              <a:rPr lang="ru-RU" sz="2400" dirty="0" smtClean="0">
                <a:latin typeface="+mn-lt"/>
              </a:rPr>
              <a:t>Цель </a:t>
            </a:r>
            <a:r>
              <a:rPr lang="ru-RU" sz="2400" dirty="0">
                <a:latin typeface="+mn-lt"/>
              </a:rPr>
              <a:t>диагностики в профилактике – раннее предупреждение суицидального </a:t>
            </a:r>
            <a:r>
              <a:rPr lang="ru-RU" sz="2400" dirty="0" smtClean="0">
                <a:latin typeface="+mn-lt"/>
              </a:rPr>
              <a:t>поведения. </a:t>
            </a:r>
            <a:endParaRPr lang="ru-RU" sz="2400" dirty="0" smtClean="0">
              <a:latin typeface="+mn-lt"/>
            </a:endParaRPr>
          </a:p>
          <a:p>
            <a:pPr indent="357188" algn="just"/>
            <a:endParaRPr lang="ru-RU" sz="1200" dirty="0" smtClean="0">
              <a:latin typeface="+mn-lt"/>
            </a:endParaRPr>
          </a:p>
          <a:p>
            <a:pPr indent="357188" algn="just"/>
            <a:r>
              <a:rPr lang="ru-RU" sz="2400" dirty="0" smtClean="0">
                <a:latin typeface="+mn-lt"/>
              </a:rPr>
              <a:t>Цель </a:t>
            </a:r>
            <a:r>
              <a:rPr lang="ru-RU" sz="2400" dirty="0">
                <a:latin typeface="+mn-lt"/>
              </a:rPr>
              <a:t>диагностики в процессе адаптации и коррекции поведения – отслеживание эффективности психолого–педагогического воздействия при поиске и определении антисуицидальных факторов, в снижении кризисного напряжения, в решении деструктивных личностных проблем</a:t>
            </a:r>
            <a:r>
              <a:rPr lang="ru-RU" sz="2400" dirty="0" smtClean="0">
                <a:latin typeface="+mn-lt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20503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271465"/>
            <a:ext cx="1050131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ctr"/>
            <a:r>
              <a:rPr lang="ru-RU" sz="2800" b="1" dirty="0">
                <a:latin typeface="+mn-lt"/>
              </a:rPr>
              <a:t>М</a:t>
            </a:r>
            <a:r>
              <a:rPr lang="ru-RU" sz="2800" b="1" dirty="0" smtClean="0">
                <a:latin typeface="+mn-lt"/>
              </a:rPr>
              <a:t>ониторинг по выявлению у обучающихся степени выраженности суицидального риска </a:t>
            </a:r>
          </a:p>
          <a:p>
            <a:pPr indent="357188"/>
            <a:r>
              <a:rPr lang="ru-RU" sz="2400" dirty="0" smtClean="0">
                <a:latin typeface="+mn-lt"/>
              </a:rPr>
              <a:t>целесообразнее проводить в 2 этапа:</a:t>
            </a:r>
          </a:p>
          <a:p>
            <a:pPr indent="357188"/>
            <a:endParaRPr lang="ru-RU" sz="2400" dirty="0" smtClean="0">
              <a:latin typeface="+mn-lt"/>
            </a:endParaRPr>
          </a:p>
          <a:p>
            <a:pPr lvl="0" indent="357188" algn="just">
              <a:buFontTx/>
              <a:buChar char="-"/>
            </a:pPr>
            <a:r>
              <a:rPr lang="ru-RU" sz="2400" dirty="0" smtClean="0">
                <a:latin typeface="+mn-lt"/>
              </a:rPr>
              <a:t>на этапе педагогического скрининга проводится групповая диагностика </a:t>
            </a:r>
            <a:r>
              <a:rPr lang="ru-RU" sz="2400" dirty="0" smtClean="0">
                <a:latin typeface="+mn-lt"/>
              </a:rPr>
              <a:t>всего студенческого коллектива (</a:t>
            </a:r>
            <a:r>
              <a:rPr lang="ru-RU" sz="2400" dirty="0" smtClean="0">
                <a:latin typeface="+mn-lt"/>
              </a:rPr>
              <a:t>группы</a:t>
            </a:r>
            <a:r>
              <a:rPr lang="ru-RU" sz="2400" dirty="0" smtClean="0">
                <a:latin typeface="+mn-lt"/>
              </a:rPr>
              <a:t>, </a:t>
            </a:r>
            <a:r>
              <a:rPr lang="ru-RU" sz="2400" dirty="0" smtClean="0">
                <a:latin typeface="+mn-lt"/>
              </a:rPr>
              <a:t>параллели и др.) для определения степени выраженности суицидальных намерений. На основе полученных результатов принимается решение о включении обучающихся в список группы риска развития кризисного состояния.</a:t>
            </a:r>
          </a:p>
          <a:p>
            <a:pPr lvl="0" indent="357188" algn="just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 algn="just">
              <a:buFontTx/>
              <a:buChar char="-"/>
            </a:pPr>
            <a:r>
              <a:rPr lang="ru-RU" sz="2400" dirty="0" smtClean="0">
                <a:latin typeface="+mn-lt"/>
              </a:rPr>
              <a:t>на втором этапе педагогом-психологом проводится углубленная диагностика обучающихся выделенной группы суицидального риска, направленная на выявление проблем и ресурсов для определения стратегий помощи в рамках комплексного сопровождения в условиях образовательной организации.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20503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271463"/>
            <a:ext cx="105013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 algn="just"/>
            <a:r>
              <a:rPr lang="ru-RU" sz="2400" b="1" i="1" dirty="0" smtClean="0">
                <a:latin typeface="+mn-lt"/>
              </a:rPr>
              <a:t>При </a:t>
            </a:r>
            <a:r>
              <a:rPr lang="ru-RU" sz="2400" b="1" i="1" dirty="0">
                <a:latin typeface="+mn-lt"/>
              </a:rPr>
              <a:t>подготовке к проведению педагогического скрининга </a:t>
            </a:r>
            <a:r>
              <a:rPr lang="ru-RU" sz="2400" dirty="0">
                <a:latin typeface="+mn-lt"/>
              </a:rPr>
              <a:t>по выявлению степени выраженности суицидальных намерений возникает вопрос об эффективности использования тех или иных психодиагностических методик. </a:t>
            </a:r>
            <a:endParaRPr lang="ru-RU" sz="2400" dirty="0" smtClean="0">
              <a:latin typeface="+mn-lt"/>
            </a:endParaRPr>
          </a:p>
          <a:p>
            <a:pPr lvl="0" indent="357188" algn="just"/>
            <a:endParaRPr lang="ru-RU" sz="2400" dirty="0">
              <a:latin typeface="+mn-lt"/>
            </a:endParaRPr>
          </a:p>
          <a:p>
            <a:pPr lvl="0" indent="357188" algn="just"/>
            <a:r>
              <a:rPr lang="ru-RU" sz="2400" dirty="0" smtClean="0">
                <a:latin typeface="+mn-lt"/>
              </a:rPr>
              <a:t>Требования - условия </a:t>
            </a:r>
            <a:r>
              <a:rPr lang="ru-RU" sz="2400" dirty="0">
                <a:latin typeface="+mn-lt"/>
              </a:rPr>
              <a:t>к </a:t>
            </a:r>
            <a:r>
              <a:rPr lang="ru-RU" sz="2400" dirty="0" smtClean="0">
                <a:latin typeface="+mn-lt"/>
              </a:rPr>
              <a:t>психодиагностике </a:t>
            </a:r>
            <a:r>
              <a:rPr lang="ru-RU" sz="2400" dirty="0">
                <a:latin typeface="+mn-lt"/>
              </a:rPr>
              <a:t>суицидального </a:t>
            </a:r>
            <a:r>
              <a:rPr lang="ru-RU" sz="2400" dirty="0" smtClean="0">
                <a:latin typeface="+mn-lt"/>
              </a:rPr>
              <a:t>поведения несовершеннолетних:</a:t>
            </a:r>
            <a:endParaRPr lang="ru-RU" sz="2400" dirty="0">
              <a:latin typeface="+mn-lt"/>
            </a:endParaRPr>
          </a:p>
          <a:p>
            <a:pPr lvl="0" indent="357188" algn="just"/>
            <a:r>
              <a:rPr lang="ru-RU" sz="2400" dirty="0">
                <a:latin typeface="+mn-lt"/>
              </a:rPr>
              <a:t>- возможность скринингового применения;</a:t>
            </a:r>
          </a:p>
          <a:p>
            <a:pPr lvl="0" indent="357188" algn="just"/>
            <a:r>
              <a:rPr lang="ru-RU" sz="2400" dirty="0">
                <a:latin typeface="+mn-lt"/>
              </a:rPr>
              <a:t>- соответствие вопросов возрасту респондентов (понятен детям от 9—10 лет);</a:t>
            </a:r>
          </a:p>
          <a:p>
            <a:pPr lvl="0" indent="357188" algn="just"/>
            <a:r>
              <a:rPr lang="ru-RU" sz="2400" dirty="0">
                <a:latin typeface="+mn-lt"/>
              </a:rPr>
              <a:t>- охват разных маркеров суицидального поведения;</a:t>
            </a:r>
          </a:p>
          <a:p>
            <a:pPr lvl="0" indent="357188" algn="just"/>
            <a:r>
              <a:rPr lang="ru-RU" sz="2400" dirty="0">
                <a:latin typeface="+mn-lt"/>
              </a:rPr>
              <a:t>- по возможности, отсутствие прямых вопросов о суицидальных мыслях; достаточно быстрое заполнение (не больше получаса)</a:t>
            </a: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91381" y="221224"/>
            <a:ext cx="1081056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271463"/>
            <a:ext cx="10501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1192776" y="206939"/>
            <a:ext cx="1079581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В качестве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методов для первичного выявления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несовершеннолетних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группы суицидального риска целесообразнее использовать методики педагогической диагностики – например: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r>
              <a:rPr lang="ru-RU" sz="2400" dirty="0" smtClean="0">
                <a:latin typeface="+mn-lt"/>
              </a:rPr>
              <a:t>- «</a:t>
            </a:r>
            <a:r>
              <a:rPr lang="ru-RU" sz="2400" dirty="0">
                <a:latin typeface="+mn-lt"/>
              </a:rPr>
              <a:t>Таблица факторов наличия кризисной ситуации», </a:t>
            </a:r>
            <a:endParaRPr lang="ru-RU" sz="2400" dirty="0" smtClean="0">
              <a:latin typeface="+mn-lt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+mn-lt"/>
              </a:rPr>
              <a:t>«</a:t>
            </a:r>
            <a:r>
              <a:rPr lang="ru-RU" sz="2400" dirty="0">
                <a:latin typeface="+mn-lt"/>
              </a:rPr>
              <a:t>Карта факторов суицидального риска» заполняются классным </a:t>
            </a:r>
            <a:r>
              <a:rPr lang="ru-RU" sz="2400" dirty="0" smtClean="0">
                <a:latin typeface="+mn-lt"/>
              </a:rPr>
              <a:t>руководителем;</a:t>
            </a:r>
          </a:p>
          <a:p>
            <a:pPr>
              <a:buFontTx/>
              <a:buChar char="-"/>
            </a:pPr>
            <a:endParaRPr lang="ru-RU" sz="2400" dirty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 - опросник </a:t>
            </a:r>
            <a:r>
              <a:rPr lang="ru-RU" sz="2400" dirty="0">
                <a:latin typeface="+mn-lt"/>
              </a:rPr>
              <a:t>«Предварительная оценка состояния психического здоровья» </a:t>
            </a:r>
            <a:r>
              <a:rPr lang="ru-RU" sz="2400" dirty="0" smtClean="0">
                <a:latin typeface="+mn-lt"/>
              </a:rPr>
              <a:t>(В.Н</a:t>
            </a:r>
            <a:r>
              <a:rPr lang="ru-RU" sz="2400" dirty="0">
                <a:latin typeface="+mn-lt"/>
              </a:rPr>
              <a:t>. </a:t>
            </a:r>
            <a:r>
              <a:rPr lang="ru-RU" sz="2400" dirty="0" smtClean="0">
                <a:latin typeface="+mn-lt"/>
              </a:rPr>
              <a:t>Краснова), </a:t>
            </a:r>
          </a:p>
          <a:p>
            <a:r>
              <a:rPr lang="ru-RU" sz="2400" dirty="0" smtClean="0">
                <a:latin typeface="+mn-lt"/>
              </a:rPr>
              <a:t>- методика </a:t>
            </a:r>
            <a:r>
              <a:rPr lang="ru-RU" sz="2400" dirty="0">
                <a:latin typeface="+mn-lt"/>
              </a:rPr>
              <a:t>самооценки школьных ситуаций О.Кондаша и др. выполняются обучающимися.</a:t>
            </a:r>
          </a:p>
          <a:p>
            <a:pPr lvl="0" indent="450850" algn="just"/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91381" y="221224"/>
            <a:ext cx="1081056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38" y="271463"/>
            <a:ext cx="10501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pPr lvl="0" indent="357188">
              <a:buFontTx/>
              <a:buChar char="-"/>
            </a:pPr>
            <a:endParaRPr lang="ru-RU" sz="2400" dirty="0" smtClean="0">
              <a:latin typeface="+mn-lt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1135626" y="221226"/>
            <a:ext cx="10795819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57188"/>
            <a:r>
              <a:rPr lang="ru-RU" sz="2400" dirty="0" smtClean="0">
                <a:latin typeface="+mn-lt"/>
              </a:rPr>
              <a:t>По </a:t>
            </a:r>
            <a:r>
              <a:rPr lang="ru-RU" sz="2400" dirty="0">
                <a:latin typeface="+mn-lt"/>
              </a:rPr>
              <a:t>итогам диагностики определяется степень выраженности суицидальных намерений, определяется группа суицидального риска и определяется стратегия психолого-педагогической помощи в рамках программы комплексного сопровождения.</a:t>
            </a:r>
          </a:p>
          <a:p>
            <a:pPr indent="357188"/>
            <a:r>
              <a:rPr lang="ru-RU" sz="2400" b="1" i="1" dirty="0">
                <a:latin typeface="+mn-lt"/>
              </a:rPr>
              <a:t>В случае выявления высокого риска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i="1" dirty="0">
                <a:latin typeface="+mn-lt"/>
              </a:rPr>
              <a:t>потенциального суицида </a:t>
            </a:r>
            <a:r>
              <a:rPr lang="ru-RU" sz="2400" dirty="0">
                <a:latin typeface="+mn-lt"/>
              </a:rPr>
              <a:t>у одного или нескольких обучающихся педагог-психолог образовательной организации</a:t>
            </a:r>
            <a:r>
              <a:rPr lang="ru-RU" sz="2400" dirty="0" smtClean="0">
                <a:latin typeface="+mn-lt"/>
              </a:rPr>
              <a:t>:</a:t>
            </a:r>
          </a:p>
          <a:p>
            <a:pPr indent="357188"/>
            <a:endParaRPr lang="ru-RU" sz="2400" dirty="0">
              <a:latin typeface="+mn-lt"/>
            </a:endParaRPr>
          </a:p>
          <a:p>
            <a:pPr indent="357188" algn="just">
              <a:buAutoNum type="arabicPeriod"/>
            </a:pPr>
            <a:r>
              <a:rPr lang="ru-RU" sz="2400" dirty="0" smtClean="0">
                <a:latin typeface="+mn-lt"/>
              </a:rPr>
              <a:t>Информирует </a:t>
            </a:r>
            <a:r>
              <a:rPr lang="ru-RU" sz="2400" dirty="0">
                <a:latin typeface="+mn-lt"/>
              </a:rPr>
              <a:t>о суицидальных намерениях обучающихся узкий круг лиц, которые могут повлиять на принятие мер по снижению риска (администрацию, классного руководителя), согласовывает с ними дальнейшие действия. </a:t>
            </a:r>
            <a:endParaRPr lang="ru-RU" sz="2400" dirty="0" smtClean="0">
              <a:latin typeface="+mn-lt"/>
            </a:endParaRPr>
          </a:p>
          <a:p>
            <a:pPr indent="357188" algn="just"/>
            <a:endParaRPr lang="ru-RU" sz="2400" dirty="0">
              <a:latin typeface="+mn-lt"/>
            </a:endParaRPr>
          </a:p>
          <a:p>
            <a:pPr algn="just"/>
            <a:r>
              <a:rPr lang="ru-RU" sz="2400" dirty="0">
                <a:latin typeface="+mn-lt"/>
              </a:rPr>
              <a:t>2. </a:t>
            </a:r>
            <a:r>
              <a:rPr lang="ru-RU" sz="2400" dirty="0" smtClean="0">
                <a:latin typeface="+mn-lt"/>
              </a:rPr>
              <a:t>Осуществляет </a:t>
            </a:r>
            <a:r>
              <a:rPr lang="ru-RU" sz="2400" dirty="0">
                <a:latin typeface="+mn-lt"/>
              </a:rPr>
              <a:t>кризисную психологическую помощь обучающемуся с суицидальными намерениями. При необходимости, согласовывает свои действия с другими специалистами (социально-психологическими, психолого-педагогическими центрами, иными антикризисными службами).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279400"/>
            <a:ext cx="965915" cy="713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Одной из основных проблем современного общества принято считать суицидальное поведение. Каждую минуту в мире кто-то предпринимает попытку преднамеренного самоубийства. По данным ВОЗ, в большинстве экономически развитых странах мира самоубийство входит в первую десятку причин смерти.</a:t>
            </a:r>
          </a:p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О том, что проблема подросткового суицида актуальна для нашего региона, говорит статистика: </a:t>
            </a:r>
          </a:p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В 2020 году зарегистрировано </a:t>
            </a:r>
            <a:r>
              <a:rPr lang="ru-RU" sz="3200" b="1" dirty="0">
                <a:latin typeface="+mn-lt"/>
                <a:cs typeface="+mn-cs"/>
              </a:rPr>
              <a:t>13 случаев гибели </a:t>
            </a:r>
            <a:r>
              <a:rPr lang="ru-RU" sz="3200" dirty="0">
                <a:latin typeface="+mn-lt"/>
                <a:cs typeface="+mn-cs"/>
              </a:rPr>
              <a:t>несовершеннолетних, </a:t>
            </a:r>
          </a:p>
          <a:p>
            <a:pPr indent="355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из них </a:t>
            </a:r>
            <a:r>
              <a:rPr lang="ru-RU" sz="3200" b="1" dirty="0">
                <a:latin typeface="+mn-lt"/>
                <a:cs typeface="+mn-cs"/>
              </a:rPr>
              <a:t>5 случаев </a:t>
            </a:r>
            <a:r>
              <a:rPr lang="ru-RU" sz="3200" dirty="0">
                <a:latin typeface="+mn-lt"/>
                <a:cs typeface="+mn-cs"/>
              </a:rPr>
              <a:t>- завершенные суицидальные попытки.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06128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171450"/>
            <a:ext cx="12192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Примерный порядок выявления и сопровождения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обучающихся группы суицидального риска в ОО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62" y="1287991"/>
          <a:ext cx="10858501" cy="4998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625"/>
                <a:gridCol w="3000376"/>
                <a:gridCol w="2428875"/>
                <a:gridCol w="2714625"/>
              </a:tblGrid>
              <a:tr h="372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latin typeface="+mn-lt"/>
                          <a:ea typeface="Arial Unicode MS"/>
                          <a:cs typeface="Times New Roman"/>
                        </a:rPr>
                        <a:t>Этап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latin typeface="+mn-lt"/>
                          <a:ea typeface="Arial Unicode MS"/>
                          <a:cs typeface="Times New Roman"/>
                        </a:rPr>
                        <a:t>Содержание работы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latin typeface="+mn-lt"/>
                          <a:ea typeface="Arial Unicode MS"/>
                          <a:cs typeface="Times New Roman"/>
                        </a:rPr>
                        <a:t>Сроки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latin typeface="+mn-lt"/>
                          <a:ea typeface="Arial Unicode MS"/>
                          <a:cs typeface="Times New Roman"/>
                        </a:rPr>
                        <a:t>Ответственные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911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Организация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Подготовка приказа по ОО об организации и проведении мониторинга по выявлению обучающихся суицидального риска.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Август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Директор ОО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52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Обучение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Организация и проведение обучения классных руководителей по заполнению скрининговых методик.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Сентябрь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Зам. директора по учебно-воспитательной работе,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педагог-психолог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06128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171450"/>
            <a:ext cx="12192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Примерный порядок выявления и сопровождения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обучающихся группы суицидального риска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 Unicode MS" pitchFamily="34" charset="-128"/>
              <a:cs typeface="Times New Roman" pitchFamily="18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62" y="1100138"/>
          <a:ext cx="10801352" cy="5828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338"/>
                <a:gridCol w="2933942"/>
                <a:gridCol w="2466734"/>
                <a:gridCol w="2700338"/>
              </a:tblGrid>
              <a:tr h="34284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Диагностика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Групповая диагностика обучающихся «Шкала тревожности» (Кондаш).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Проведение углубленной диагностики обучающихся группы «суицидального риска».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Октябрь,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февраль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Педагоги-психологи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9908">
                <a:tc>
                  <a:txBody>
                    <a:bodyPr/>
                    <a:lstStyle/>
                    <a:p>
                      <a:pPr marL="7620" indent="-2857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43940" algn="l"/>
                        </a:tabLst>
                      </a:pPr>
                      <a:r>
                        <a:rPr lang="ru-RU" sz="2200" kern="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Разработка программы сопровождения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Проведение плановых заседаний ППк. 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(Совета профилактики)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Проведение внеплановых </a:t>
                      </a:r>
                      <a:r>
                        <a:rPr lang="ru-RU" sz="2200" kern="100" dirty="0" err="1" smtClean="0">
                          <a:latin typeface="+mn-lt"/>
                          <a:ea typeface="Arial Unicode MS"/>
                          <a:cs typeface="Times New Roman"/>
                        </a:rPr>
                        <a:t>ППк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 (Совета профилактики).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По графику работы </a:t>
                      </a:r>
                      <a:r>
                        <a:rPr lang="ru-RU" sz="2200" kern="100" dirty="0" err="1" smtClean="0">
                          <a:latin typeface="+mn-lt"/>
                          <a:ea typeface="Arial Unicode MS"/>
                          <a:cs typeface="Times New Roman"/>
                        </a:rPr>
                        <a:t>ППк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 (Совета профилактики)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По 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необходимости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Зам. директора по УВР, классный руководитель,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педагог-психолог, педагоги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06128" y="221224"/>
            <a:ext cx="10884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171450"/>
            <a:ext cx="12192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Примерный порядок выявления и сопровождения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Arial Unicode MS" pitchFamily="34" charset="-128"/>
                <a:cs typeface="Times New Roman" pitchFamily="18" charset="0"/>
              </a:rPr>
              <a:t>обучающихся группы суицидального риска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50" y="1071564"/>
          <a:ext cx="11334753" cy="6104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2065"/>
                <a:gridCol w="2880896"/>
                <a:gridCol w="2880896"/>
                <a:gridCol w="2880896"/>
              </a:tblGrid>
              <a:tr h="1895856">
                <a:tc>
                  <a:txBody>
                    <a:bodyPr/>
                    <a:lstStyle/>
                    <a:p>
                      <a:pPr marL="266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72540" algn="l"/>
                        </a:tabLst>
                      </a:pPr>
                      <a:r>
                        <a:rPr lang="ru-RU" sz="2200" kern="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Реализация программы сопровождения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Реализация программ индвидуального сопровождения обучающихся группы «суицидального риска».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В соответствии со сроком реализации программ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Куратор, педагог-психолог, педагоги.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48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Оценка </a:t>
                      </a:r>
                      <a:endParaRPr lang="ru-RU" sz="2200" kern="100" dirty="0" smtClean="0">
                        <a:latin typeface="+mn-lt"/>
                        <a:ea typeface="Arial Unicode MS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результативности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Экспертная оценка состояния обучающегося (классный  руководитель, родители).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Проведение диагностического обследования.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Проведение 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заседания </a:t>
                      </a:r>
                      <a:r>
                        <a:rPr lang="ru-RU" sz="2200" kern="100" dirty="0" err="1" smtClean="0">
                          <a:latin typeface="+mn-lt"/>
                          <a:ea typeface="Arial Unicode MS"/>
                          <a:cs typeface="Times New Roman"/>
                        </a:rPr>
                        <a:t>ППк</a:t>
                      </a:r>
                      <a:r>
                        <a:rPr lang="ru-RU" sz="2200" kern="100" dirty="0" smtClean="0">
                          <a:latin typeface="+mn-lt"/>
                          <a:ea typeface="Arial Unicode MS"/>
                          <a:cs typeface="Times New Roman"/>
                        </a:rPr>
                        <a:t> (Совета профилактики).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552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В соответствии со сроком реализации программы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Зам. директора по УВР, классный руководитель, 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00" dirty="0">
                          <a:latin typeface="+mn-lt"/>
                          <a:ea typeface="Arial Unicode MS"/>
                          <a:cs typeface="Times New Roman"/>
                        </a:rPr>
                        <a:t>педагог-психолог, педагоги</a:t>
                      </a:r>
                      <a:endParaRPr lang="ru-RU" sz="2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ПРИНЦИПЫ ВОСПИТАНИЯ В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СОПРОВОЖДЕНИИ ДЕВИАНТНОГО ПОДРОСТКА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6975" y="193675"/>
            <a:ext cx="1069022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4096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3425" y="715963"/>
            <a:ext cx="8377238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828800" y="2298700"/>
            <a:ext cx="9170988" cy="386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002060"/>
                </a:solidFill>
              </a:rPr>
              <a:t>Спасибо за внимание!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1112838" y="317500"/>
            <a:ext cx="10841037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 dirty="0">
                <a:latin typeface="Calibri" pitchFamily="34" charset="0"/>
                <a:cs typeface="Times New Roman" pitchFamily="18" charset="0"/>
              </a:rPr>
              <a:t>Подростки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и юноши наиболее </a:t>
            </a:r>
            <a:r>
              <a:rPr lang="ru-RU" sz="2800" dirty="0">
                <a:latin typeface="Calibri" pitchFamily="34" charset="0"/>
                <a:cs typeface="Times New Roman" pitchFamily="18" charset="0"/>
              </a:rPr>
              <a:t>остро подвержены «суицидальному заражению» за счёт незрелой психики, </a:t>
            </a:r>
          </a:p>
          <a:p>
            <a:pPr indent="450850" algn="just">
              <a:buFontTx/>
              <a:buChar char="-"/>
            </a:pPr>
            <a:r>
              <a:rPr lang="ru-RU" sz="2800" dirty="0">
                <a:latin typeface="Calibri" pitchFamily="34" charset="0"/>
                <a:cs typeface="Times New Roman" pitchFamily="18" charset="0"/>
              </a:rPr>
              <a:t>ещё несформировавшихся ценностей, </a:t>
            </a:r>
          </a:p>
          <a:p>
            <a:pPr indent="450850" algn="just">
              <a:buFontTx/>
              <a:buChar char="-"/>
            </a:pPr>
            <a:r>
              <a:rPr lang="ru-RU" sz="2800" dirty="0">
                <a:latin typeface="Calibri" pitchFamily="34" charset="0"/>
                <a:cs typeface="Times New Roman" pitchFamily="18" charset="0"/>
              </a:rPr>
              <a:t>лёгкого влияния толпы. </a:t>
            </a:r>
          </a:p>
          <a:p>
            <a:pPr indent="450850" algn="just"/>
            <a:endParaRPr lang="ru-RU" sz="2800" dirty="0">
              <a:latin typeface="Calibri" pitchFamily="34" charset="0"/>
              <a:cs typeface="Times New Roman" pitchFamily="18" charset="0"/>
            </a:endParaRPr>
          </a:p>
          <a:p>
            <a:pPr indent="450850" algn="just"/>
            <a:r>
              <a:rPr lang="ru-RU" sz="2800" dirty="0">
                <a:latin typeface="Calibri" pitchFamily="34" charset="0"/>
                <a:cs typeface="Times New Roman" pitchFamily="18" charset="0"/>
              </a:rPr>
              <a:t>Смерть воспринимается как игра, жизнь теряет ценность. «Покончить с собой» становится «крутым», смелым поступком.</a:t>
            </a:r>
          </a:p>
          <a:p>
            <a:pPr indent="450850" algn="just"/>
            <a:r>
              <a:rPr lang="ru-RU" sz="2800" dirty="0">
                <a:latin typeface="Calibri" pitchFamily="34" charset="0"/>
                <a:cs typeface="Times New Roman" pitchFamily="18" charset="0"/>
              </a:rPr>
              <a:t>Все это происходит на фоне бездействия или незнания родителей о степени проблем взрослеющих детей.</a:t>
            </a:r>
            <a:endParaRPr lang="ru-RU" sz="2800" dirty="0">
              <a:latin typeface="Calibri" pitchFamily="34" charset="0"/>
              <a:ea typeface="Times New Roman" pitchFamily="18" charset="0"/>
            </a:endParaRPr>
          </a:p>
          <a:p>
            <a:pPr indent="450850" algn="just" eaLnBrk="0" hangingPunct="0"/>
            <a:r>
              <a:rPr lang="ru-RU" sz="28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Суицидальные попытки подростков часто взаимосвязаны с другими формами отклоняющегося поведения - хулиганством, воровством, бродяжничеством, алкоголизмом.</a:t>
            </a: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086678" y="271463"/>
            <a:ext cx="10787270" cy="631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Совершая суицид, дети, а нередко и многие подростки, прямо не предусматривают смертельного исхода. В отличие от взрослых у них отсутствуют четкие границы между истинной суицидальной попыткой и демонстративно – шантажирующим аутоагрессивным (агрессия, направленная на самого себя) поступком. Это заставляет в практических целях все виды аутоагрессии у </a:t>
            </a:r>
            <a:r>
              <a:rPr kumimoji="0" lang="ru-RU" sz="2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несовершеннолетних</a:t>
            </a:r>
            <a:r>
              <a:rPr kumimoji="0" lang="ru-RU" sz="2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рассматривать </a:t>
            </a:r>
            <a:r>
              <a:rPr kumimoji="0" lang="ru-RU" sz="2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как разновидности суицидального поведения.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dirty="0">
              <a:latin typeface="+mn-lt"/>
              <a:cs typeface="Times New Roman" pitchFamily="18" charset="0"/>
            </a:endParaRPr>
          </a:p>
          <a:p>
            <a:pPr indent="449263" algn="just"/>
            <a:r>
              <a:rPr lang="ru-RU" sz="2600" dirty="0">
                <a:latin typeface="+mn-lt"/>
              </a:rPr>
              <a:t>Выявление группы суицидального риска является одним из приоритетных направлений деятельности образовательной организации в рамках профилактики суицидального поведения обучающихся.Данная приоритетность обусловлена тем, что своевременная организация комплексного сопровождения, осуществление психолого-педагогической работы с выявленной категорией </a:t>
            </a:r>
            <a:r>
              <a:rPr lang="ru-RU" sz="2600" dirty="0" smtClean="0">
                <a:latin typeface="+mn-lt"/>
              </a:rPr>
              <a:t>обучающихся может </a:t>
            </a:r>
            <a:r>
              <a:rPr lang="ru-RU" sz="2600" dirty="0">
                <a:latin typeface="+mn-lt"/>
              </a:rPr>
              <a:t>значительно снизить риски суицидальных действий.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</a:t>
            </a:r>
          </a:p>
        </p:txBody>
      </p:sp>
      <p:sp>
        <p:nvSpPr>
          <p:cNvPr id="22531" name="TextBox 8"/>
          <p:cNvSpPr txBox="1">
            <a:spLocks noChangeArrowheads="1"/>
          </p:cNvSpPr>
          <p:nvPr/>
        </p:nvSpPr>
        <p:spPr bwMode="auto">
          <a:xfrm>
            <a:off x="820738" y="334963"/>
            <a:ext cx="10690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6815138" algn="l"/>
              </a:tabLst>
            </a:pPr>
            <a:r>
              <a:rPr lang="ru-RU" sz="2400" b="1" dirty="0" smtClean="0">
                <a:latin typeface="Calibri" pitchFamily="34" charset="0"/>
              </a:rPr>
              <a:t>В выявлении группы риска в ОО задействованы:</a:t>
            </a:r>
            <a:endParaRPr lang="ru-RU" sz="2400" dirty="0">
              <a:latin typeface="Calibri" pitchFamily="34" charset="0"/>
            </a:endParaRPr>
          </a:p>
          <a:p>
            <a:pPr algn="ctr"/>
            <a:endParaRPr lang="ru-RU" sz="2000" b="1" dirty="0">
              <a:latin typeface="Calibri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493949" y="1043188"/>
          <a:ext cx="10264462" cy="505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086678" y="437322"/>
            <a:ext cx="107872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>
              <a:latin typeface="+mn-lt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1135626" y="265471"/>
            <a:ext cx="10648335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Выявление несовершеннолетних с суицидальным поведением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обучающиеся «группы риска» по результатам диагностики суицидального риска;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наличие/отсутствие у несовершеннолетнего маркеров суицидального поведения;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несовершеннолетние, проявляющие самоповреждающее поведение, заявляющие и поддерживающие тему суицида во взаимоотношениях с педагогами и сверстниками.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Анализ персональных страниц обучающегося в сети "Интернет",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направленной на выявление негативного, суицидального контента (классные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руководители (кураторы),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педагог-психолог).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4857" y="0"/>
            <a:ext cx="104447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+mn-lt"/>
              </a:rPr>
              <a:t> В случае выявления</a:t>
            </a:r>
          </a:p>
          <a:p>
            <a:pPr algn="ctr"/>
            <a:r>
              <a:rPr lang="ru-RU" sz="2800" b="1" i="1" dirty="0" smtClean="0">
                <a:latin typeface="+mn-lt"/>
              </a:rPr>
              <a:t>Незамедлительное информирование</a:t>
            </a:r>
          </a:p>
          <a:p>
            <a:pPr algn="ctr"/>
            <a:endParaRPr lang="ru-RU" sz="2800" b="1" i="1" dirty="0">
              <a:latin typeface="+mn-lt"/>
            </a:endParaRPr>
          </a:p>
          <a:p>
            <a:pPr algn="ctr"/>
            <a:endParaRPr lang="ru-RU" sz="2800" i="1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25" y="942975"/>
          <a:ext cx="11191875" cy="56149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2811"/>
                <a:gridCol w="3229863"/>
                <a:gridCol w="3459201"/>
              </a:tblGrid>
              <a:tr h="2611514"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2000" spc="10" dirty="0" smtClean="0">
                          <a:latin typeface="+mn-lt"/>
                          <a:ea typeface="Times New Roman"/>
                          <a:cs typeface="Times New Roman"/>
                        </a:rPr>
                        <a:t>В случае 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выявления несовершеннолетнего с высоким уровнем суицидального риска: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- администрации школы;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- школьного психолога (социального педагога, заместителя директора, курирующий воспитательную работу)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Классные руководители, учителя – предметники, медицинский работник.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Служебная записка</a:t>
                      </a:r>
                    </a:p>
                  </a:txBody>
                  <a:tcPr marL="68580" marR="68580" marT="0" marB="0"/>
                </a:tc>
              </a:tr>
              <a:tr h="3003473"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2000" spc="10" dirty="0" smtClean="0">
                          <a:latin typeface="+mn-lt"/>
                          <a:ea typeface="Times New Roman"/>
                          <a:cs typeface="Times New Roman"/>
                        </a:rPr>
                        <a:t>Получение профильной помощи:</a:t>
                      </a:r>
                      <a:endParaRPr lang="ru-RU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spc="10" dirty="0" smtClean="0">
                          <a:latin typeface="+mn-lt"/>
                          <a:ea typeface="Times New Roman"/>
                          <a:cs typeface="Times New Roman"/>
                        </a:rPr>
                        <a:t>- предоставление родителям (под роспись) рекомендаций о получении профильной психолого-медико-социальной помощи вне школы, с обязательным предоставлением перечня организаций, предоставляющих такую помощь</a:t>
                      </a:r>
                      <a:endParaRPr lang="ru-RU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Администрация ОО, заместитель директора, курирующий воспитательную работу, социальный педагог, педагог-психолог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685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Журнал консультаций/бесед при руководителе ОО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54742" y="0"/>
          <a:ext cx="11040034" cy="682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5105"/>
                <a:gridCol w="3133164"/>
                <a:gridCol w="3361765"/>
              </a:tblGrid>
              <a:tr h="403412">
                <a:tc gridSpan="3">
                  <a:txBody>
                    <a:bodyPr/>
                    <a:lstStyle/>
                    <a:p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Информирование других субъектов межведомственного взаимодействия</a:t>
                      </a:r>
                      <a:endParaRPr lang="ru-RU" sz="24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24633"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Органы управления образованием (Департамент образования, управление образования)</a:t>
                      </a: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 – в случае завершенного суицида (а также попытки), а также для осуществления мероприятий по профилактики суицидального поведения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Администрация ОО, ответственный в ОО за ведение работы по профилактике безнадзорности и правонарушений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Телефонный звонок в течение часа при завершенном суициде (попытке); информационное письмо (в течение одного рабочего дня)</a:t>
                      </a:r>
                    </a:p>
                  </a:txBody>
                  <a:tcPr marL="68580" marR="68580" marT="0" marB="0"/>
                </a:tc>
              </a:tr>
              <a:tr h="2024633"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b="1" spc="10" dirty="0">
                          <a:latin typeface="+mn-lt"/>
                          <a:ea typeface="Times New Roman"/>
                          <a:cs typeface="Times New Roman"/>
                        </a:rPr>
                        <a:t>Медицинскую </a:t>
                      </a:r>
                      <a:r>
                        <a:rPr lang="ru-RU" sz="1800" b="1" spc="10" dirty="0" smtClean="0">
                          <a:latin typeface="+mn-lt"/>
                          <a:ea typeface="Times New Roman"/>
                          <a:cs typeface="Times New Roman"/>
                        </a:rPr>
                        <a:t>организацию </a:t>
                      </a: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в случае </a:t>
                      </a: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парасуицида для </a:t>
                      </a: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осуществления мероприятий по профилактике суицидального поведения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Администрация ОО, ответственный в ОО за ведение работы по профилактике безнадзорности и правонарушений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Телефонный звонок в течение часа при завершенном суициде (попытке);Служебная записка, информационное письмо и пр.</a:t>
                      </a:r>
                    </a:p>
                  </a:txBody>
                  <a:tcPr marL="68580" marR="68580" marT="0" marB="0"/>
                </a:tc>
              </a:tr>
              <a:tr h="2313866"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КДН и ЗП</a:t>
                      </a: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 – о возможной угрозе жизни и здоровью обучающегося (в том числе и при отказе родителей/законных представителей от выполнения рекомендаций специалистов ОО), а также для осуществления мероприятий по профилактики суицидального поведения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360363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Администрация ОО, ответственный в ОО за ведение работы по профилактике безнадзорности и правонарушений несовершеннолетних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  <a:cs typeface="Times New Roman"/>
                        </a:rPr>
                        <a:t>Служебная записка, информационное письмо и пр.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6591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Психолого-педагогическое сопровождение обучающихся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группы суицидального риска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88" y="193675"/>
            <a:ext cx="106918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35422" y="0"/>
          <a:ext cx="11156579" cy="7024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6803"/>
                <a:gridCol w="2616121"/>
                <a:gridCol w="5633655"/>
              </a:tblGrid>
              <a:tr h="53345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Сбор и уточнение информации о несовершеннолетнем</a:t>
                      </a:r>
                      <a:endParaRPr lang="ru-RU" sz="2400" i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i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91290">
                <a:tc>
                  <a:txBody>
                    <a:bodyPr/>
                    <a:lstStyle/>
                    <a:p>
                      <a:pPr indent="226060" algn="l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- психолого- педагогическая характеристика несовершеннолетнего;</a:t>
                      </a:r>
                    </a:p>
                    <a:p>
                      <a:pPr indent="226060" algn="l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- медицинские и иные документы;</a:t>
                      </a:r>
                    </a:p>
                    <a:p>
                      <a:pPr indent="226060" algn="l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- документы, необходимые для подтверждения степени участия родителей в воспитании и содержании ребёнка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Заместитель директора, курирующий воспитательную работу, социальный педагог, педагог-психолог, классные </a:t>
                      </a: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руководители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1295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Протоколы заседаний ПП-консилиума (при наличии ППк);</a:t>
                      </a:r>
                    </a:p>
                    <a:p>
                      <a:pPr indent="201295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Протоколы заседаний Совета профилактики;</a:t>
                      </a:r>
                    </a:p>
                    <a:p>
                      <a:pPr indent="201295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Зафиксированные мероприятия по социальному (социальный педагог), педагогическому (классный руководитель) и психологическому (педагог-психолог) сопровождению;</a:t>
                      </a:r>
                    </a:p>
                    <a:p>
                      <a:pPr indent="201295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Заключение по результатам диагностики с рекомендациями по дальнейшему сопровождению;</a:t>
                      </a:r>
                    </a:p>
                    <a:p>
                      <a:pPr indent="201295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Карты индивидуального сопровождения несовершеннолетних «группы риска» (социальный педагог, педагог-психолог, классный руководитель)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1998</Words>
  <Application>Microsoft Office PowerPoint</Application>
  <PresentationFormat>Произвольный</PresentationFormat>
  <Paragraphs>229</Paragraphs>
  <Slides>23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Мученик науки</cp:lastModifiedBy>
  <cp:revision>100</cp:revision>
  <dcterms:created xsi:type="dcterms:W3CDTF">2021-01-06T11:19:15Z</dcterms:created>
  <dcterms:modified xsi:type="dcterms:W3CDTF">2021-02-09T07:26:16Z</dcterms:modified>
</cp:coreProperties>
</file>