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7" r:id="rId11"/>
    <p:sldId id="268" r:id="rId12"/>
    <p:sldId id="269" r:id="rId13"/>
    <p:sldId id="265" r:id="rId14"/>
    <p:sldId id="266" r:id="rId15"/>
    <p:sldId id="264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97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47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76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24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8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44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87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5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04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53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0367E-37E6-42BD-84B0-DE3CB6281971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1B14-7523-4E00-A1B7-D68B6FE4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67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 целостного описания актуального педагогического опыта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661248"/>
            <a:ext cx="4352528" cy="528464"/>
          </a:xfrm>
        </p:spPr>
        <p:txBody>
          <a:bodyPr>
            <a:normAutofit fontScale="92500" lnSpcReduction="20000"/>
          </a:bodyPr>
          <a:lstStyle/>
          <a:p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Зам.директора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по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УМР</a:t>
            </a:r>
          </a:p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Беляева Г.Н.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6265" y="620688"/>
            <a:ext cx="4285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ОГАОУ СПО 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Белгородский индустриальный колледж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54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Раздел 2.ТЕХНОЛОГИЯ ОПИСАНИЯ ОПЫТА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1600" dirty="0" smtClean="0"/>
              <a:t>Описание технологии осуществляется в следующей последовательности:</a:t>
            </a:r>
          </a:p>
          <a:p>
            <a:pPr marL="0" indent="0">
              <a:buNone/>
            </a:pPr>
            <a:r>
              <a:rPr lang="ru-RU" sz="1600" dirty="0" smtClean="0"/>
              <a:t>1.Описание цели (под целью педагогической деятельности понимается мысленное представление конечного результата).</a:t>
            </a:r>
          </a:p>
          <a:p>
            <a:pPr marL="0" indent="0">
              <a:buNone/>
            </a:pPr>
            <a:r>
              <a:rPr lang="ru-RU" sz="1600" dirty="0" smtClean="0"/>
              <a:t>2.Постановка задач, способствующих достижению данной цели.</a:t>
            </a:r>
          </a:p>
          <a:p>
            <a:pPr marL="0" indent="0">
              <a:buNone/>
            </a:pPr>
            <a:r>
              <a:rPr lang="ru-RU" sz="1600" dirty="0" smtClean="0"/>
              <a:t>3. Описание изменений, вносимых автором опыта в содержание образования (при наличии </a:t>
            </a:r>
            <a:r>
              <a:rPr lang="ru-RU" sz="1600" dirty="0"/>
              <a:t>т</a:t>
            </a:r>
            <a:r>
              <a:rPr lang="ru-RU" sz="1600" dirty="0" smtClean="0"/>
              <a:t>аковых).</a:t>
            </a:r>
          </a:p>
          <a:p>
            <a:pPr marL="0" indent="0">
              <a:buNone/>
            </a:pPr>
            <a:r>
              <a:rPr lang="ru-RU" sz="1600" dirty="0" smtClean="0"/>
              <a:t>4. Описание содержания обучения (формы, методы, приемы и виды учебно-воспитательной работы, преобладающие виды деятельности, их оптимальный выбор в соответствии с возрастными особенностями учащихся, ссылки на приложения обязательны).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9447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Раздел 3. РЕЗУЛЬТАТИВНОСТЬ ОПЫТА</a:t>
            </a:r>
          </a:p>
          <a:p>
            <a:pPr marL="0" indent="0" algn="just">
              <a:buNone/>
            </a:pPr>
            <a:r>
              <a:rPr lang="ru-RU" sz="2300" dirty="0" smtClean="0"/>
              <a:t>           Диагностические данные актуального педагогического опыта берутся за последние 3 года (2 года) по одной и той же диагностической методике  в сравнении предыдущего состояния данной группы студентов (что было) и настоящего (как стало).</a:t>
            </a:r>
          </a:p>
          <a:p>
            <a:pPr marL="0" indent="0" algn="just">
              <a:buNone/>
            </a:pPr>
            <a:r>
              <a:rPr lang="ru-RU" sz="2300" dirty="0" smtClean="0"/>
              <a:t>          Результативность опыта исследуется строго по заявленной теме. Подтверждается положительная динамика, делаются необходимые выводы.</a:t>
            </a:r>
          </a:p>
          <a:p>
            <a:pPr marL="0" indent="0" algn="just">
              <a:buNone/>
            </a:pPr>
            <a:endParaRPr lang="ru-RU" sz="2300" dirty="0" smtClean="0"/>
          </a:p>
          <a:p>
            <a:pPr marL="0" indent="0" algn="just">
              <a:buNone/>
            </a:pPr>
            <a:r>
              <a:rPr lang="ru-RU" sz="2300" dirty="0" smtClean="0"/>
              <a:t>          Для преподавателей ведущих только на одном курсе, исследуется динамика  аналогичной группы студентов за 3 года.(например: 2011-12 </a:t>
            </a:r>
            <a:r>
              <a:rPr lang="ru-RU" sz="2300" dirty="0" err="1" smtClean="0"/>
              <a:t>уч.год</a:t>
            </a:r>
            <a:r>
              <a:rPr lang="ru-RU" sz="2300" dirty="0" smtClean="0"/>
              <a:t> - 11ТЭО, 2012-13 </a:t>
            </a:r>
            <a:r>
              <a:rPr lang="ru-RU" sz="2300" dirty="0" err="1" smtClean="0"/>
              <a:t>уч.год</a:t>
            </a:r>
            <a:r>
              <a:rPr lang="ru-RU" sz="2300" dirty="0" smtClean="0"/>
              <a:t> – 11ТЭО, 2013-14 </a:t>
            </a:r>
            <a:r>
              <a:rPr lang="ru-RU" sz="2300" dirty="0" err="1" smtClean="0"/>
              <a:t>уч.год</a:t>
            </a:r>
            <a:r>
              <a:rPr lang="ru-RU" sz="2300" dirty="0" smtClean="0"/>
              <a:t>. -11 ТЭО</a:t>
            </a:r>
            <a:r>
              <a:rPr lang="ru-RU" dirty="0" smtClean="0"/>
              <a:t>)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800" b="1" dirty="0" smtClean="0"/>
              <a:t>Типичные ошибки</a:t>
            </a:r>
            <a:r>
              <a:rPr lang="ru-RU" dirty="0" smtClean="0"/>
              <a:t>:</a:t>
            </a:r>
          </a:p>
          <a:p>
            <a:pPr algn="just"/>
            <a:r>
              <a:rPr lang="ru-RU" sz="1900" dirty="0" smtClean="0"/>
              <a:t>отсутствие ссылок на конкретные методики диагностики;</a:t>
            </a:r>
          </a:p>
          <a:p>
            <a:pPr algn="just"/>
            <a:r>
              <a:rPr lang="ru-RU" sz="1900" dirty="0" smtClean="0"/>
              <a:t>отсутствие комментариев к приводимым графикам и таблицам, качественным коэффициентам и показателям;</a:t>
            </a:r>
          </a:p>
          <a:p>
            <a:pPr algn="just"/>
            <a:r>
              <a:rPr lang="ru-RU" sz="1900" dirty="0" smtClean="0"/>
              <a:t>результативность опыта не демонстрирует динамику позитивных изменений;</a:t>
            </a:r>
          </a:p>
          <a:p>
            <a:pPr algn="just"/>
            <a:r>
              <a:rPr lang="ru-RU" sz="1900" dirty="0" smtClean="0"/>
              <a:t>результативность опыта не отражает заявленную тему.</a:t>
            </a:r>
          </a:p>
        </p:txBody>
      </p:sp>
    </p:spTree>
    <p:extLst>
      <p:ext uri="{BB962C8B-B14F-4D97-AF65-F5344CB8AC3E}">
        <p14:creationId xmlns:p14="http://schemas.microsoft.com/office/powerpoint/2010/main" val="35547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  <a:t>ПРИЛОЖЕНИЯ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1800" dirty="0" smtClean="0"/>
              <a:t>Содержание приложений к опыту строго зависит от темы опыта и соответствует ссылкам в его описании.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Это методические материалы (методы, приемы и т.д.)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Объем приложений не бо</a:t>
            </a:r>
            <a:r>
              <a:rPr lang="ru-RU" sz="1800" dirty="0"/>
              <a:t>лее 20 страниц.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b="1" dirty="0" smtClean="0"/>
              <a:t>Типичные ошибки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отсутствует список приложений;</a:t>
            </a:r>
          </a:p>
          <a:p>
            <a:r>
              <a:rPr lang="ru-RU" sz="1800" dirty="0" smtClean="0"/>
              <a:t>приложения не всегда пронумерованы в двух вариантах: № приложения (вверху) и № страницы (внизу);</a:t>
            </a:r>
          </a:p>
          <a:p>
            <a:r>
              <a:rPr lang="ru-RU" sz="1800" dirty="0" smtClean="0"/>
              <a:t>методические разработки уроков, занятий и внеклассных мероприятий не имеют списков литературы и сопровождаются краткими пояснительными записками (дисциплина, курс, УМК, уровень изучения ….)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089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80648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,Bold"/>
              </a:rPr>
              <a:t>Типичные 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,Bold"/>
              </a:rPr>
              <a:t>ошибки при описании и оформлении актуального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,Bold"/>
              </a:rPr>
              <a:t>педагогического опыта.</a:t>
            </a:r>
          </a:p>
          <a:p>
            <a:pPr lvl="0"/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,Bold"/>
            </a:endParaRPr>
          </a:p>
          <a:p>
            <a:pPr marL="342900" lvl="0" indent="-342900" algn="just"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Игнорирование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требования Положения о работе по избранной теме на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протяжении не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менее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2-3-х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лет (т.е. работа по обобщению АПО на всех уровнях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должна планироваться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в перспективе с привязкой к этому условию, а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отбор кандидатов для обобщения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на областной уровень не должен быть стихийно-случайным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).</a:t>
            </a:r>
          </a:p>
          <a:p>
            <a:pPr marL="342900" lvl="0" indent="-342900" algn="just"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Главным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критерием отбора должна являться высокая результативность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работы педагога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(судя по некоторым представляемым материалам, педагоги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контролируют сами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себя: в ряде случаев не прослеживается поддержка и помощь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администрации образовательных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учреждений в мониторинге и диагностировании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результатов педагогической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деятельности). Описание условий возникновения и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становления опыта обязательно должно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включать в себя данные предварительной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диагностики по проблеме профессионального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затруднения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педагога.</a:t>
            </a:r>
          </a:p>
          <a:p>
            <a:pPr marL="342900" lvl="0" indent="-342900" algn="just"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Слабое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представление обоснования актуальности опыта: авторы сводят ее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к описанию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истории становления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опыта.</a:t>
            </a:r>
          </a:p>
          <a:p>
            <a:pPr marL="342900" lvl="0" indent="-342900" algn="just"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Неорганичное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(в соответствии с целью и заявленной темой)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представление новизны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опыта. Общепринятая формулировка (п. 2.2.Положения)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должна дополняться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перечнем наработок автора опыта.</a:t>
            </a:r>
          </a:p>
          <a:p>
            <a:pPr lvl="0"/>
            <a:endParaRPr lang="ru-RU" sz="1200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01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8097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5. Размещение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описания опыта на сайте </a:t>
            </a:r>
            <a:r>
              <a:rPr lang="ru-RU" sz="1600" dirty="0" err="1" smtClean="0">
                <a:solidFill>
                  <a:prstClr val="black"/>
                </a:solidFill>
                <a:latin typeface="Times New Roman"/>
              </a:rPr>
              <a:t>БелИРО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 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имеет целью его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пропаганду для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широкого внедрения идей педагога в практику работы коллег. Но это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зачастую затруднительно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из-за отсутствия качественного технологичного представления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опыта: в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описании технологии слишком много теоретических рассуждений с анализом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идей научных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исследований (они оправданы в обосновании актуальности опыта или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в разделе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«Теоретическая база опыта») и мало собственно опыта в логике,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заданной Положением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: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/>
              </a:rPr>
              <a:t>цель, задачи----------------------------------------------------------------------------------результат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/>
              </a:rPr>
              <a:t>(</a:t>
            </a:r>
            <a:r>
              <a:rPr lang="ru-RU" sz="1400" i="1" dirty="0">
                <a:solidFill>
                  <a:prstClr val="black"/>
                </a:solidFill>
                <a:latin typeface="Times New Roman,Italic"/>
              </a:rPr>
              <a:t>деятельность педагога по </a:t>
            </a:r>
            <a:r>
              <a:rPr lang="ru-RU" sz="1400" i="1" dirty="0" err="1">
                <a:solidFill>
                  <a:prstClr val="black"/>
                </a:solidFill>
                <a:latin typeface="Times New Roman,Italic"/>
              </a:rPr>
              <a:t>чѐткому</a:t>
            </a:r>
            <a:r>
              <a:rPr lang="ru-RU" sz="1400" i="1" dirty="0">
                <a:solidFill>
                  <a:prstClr val="black"/>
                </a:solidFill>
                <a:latin typeface="Times New Roman,Italic"/>
              </a:rPr>
              <a:t> понятному алгоритму</a:t>
            </a:r>
            <a:r>
              <a:rPr lang="ru-RU" sz="1400" i="1" dirty="0">
                <a:solidFill>
                  <a:prstClr val="black"/>
                </a:solidFill>
                <a:latin typeface="Times New Roman"/>
              </a:rPr>
              <a:t>,</a:t>
            </a:r>
          </a:p>
          <a:p>
            <a:pPr lvl="0" algn="just"/>
            <a:r>
              <a:rPr lang="ru-RU" sz="1400" i="1" dirty="0">
                <a:solidFill>
                  <a:prstClr val="black"/>
                </a:solidFill>
                <a:latin typeface="Times New Roman,Italic"/>
              </a:rPr>
              <a:t>описание педагогического инструментария автора опыта</a:t>
            </a:r>
            <a:r>
              <a:rPr lang="ru-RU" sz="1400" i="1" dirty="0">
                <a:solidFill>
                  <a:prstClr val="black"/>
                </a:solidFill>
                <a:latin typeface="Times New Roman"/>
              </a:rPr>
              <a:t>, </a:t>
            </a:r>
            <a:r>
              <a:rPr lang="ru-RU" sz="1400" i="1" dirty="0">
                <a:solidFill>
                  <a:prstClr val="black"/>
                </a:solidFill>
                <a:latin typeface="Times New Roman,Italic"/>
              </a:rPr>
              <a:t>с помощью которого</a:t>
            </a:r>
          </a:p>
          <a:p>
            <a:pPr lvl="0" algn="just"/>
            <a:r>
              <a:rPr lang="ru-RU" sz="1400" i="1" dirty="0">
                <a:solidFill>
                  <a:prstClr val="black"/>
                </a:solidFill>
                <a:latin typeface="Times New Roman,Italic"/>
              </a:rPr>
              <a:t>он достиг высоких результатов обучения или воспитания</a:t>
            </a:r>
            <a:r>
              <a:rPr lang="ru-RU" sz="1400" i="1" dirty="0">
                <a:solidFill>
                  <a:prstClr val="black"/>
                </a:solidFill>
                <a:latin typeface="Times New Roman"/>
              </a:rPr>
              <a:t>)</a:t>
            </a: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6.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Научные теории, основные теоретические положения, методические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разработки, являющиеся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основой АПО, подчас комментируются автором опыта там, где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удобно ему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, а не в разделе «Теоретическая база». При этом зачастую нарушается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культура представления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материала: чужие мысли не заключаются в кавычки, не все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авторы вносятся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в библиографический список.</a:t>
            </a: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7.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Теоретическая база опыта подчас строится на педагогических теориях,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лишь косвенно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касающихся заявленной темы, автор опыта не всегда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комментирует ценность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идей </a:t>
            </a:r>
            <a:r>
              <a:rPr lang="ru-RU" sz="1600" dirty="0" err="1">
                <a:solidFill>
                  <a:prstClr val="black"/>
                </a:solidFill>
                <a:latin typeface="Times New Roman"/>
              </a:rPr>
              <a:t>учѐных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 в интерпретации к своей проблематике.</a:t>
            </a: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8.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Встречаются досадные случаи профессиональной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некомпетентности, проявляющееся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в некорректном использовании специальной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терминологии («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Основной метод моей работы - экскурсия», «Методология моего опыта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включает такие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формы работы как …»).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/>
              </a:rPr>
              <a:t>Весь понятийный аппарат, используемый автором опыта при его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описании, должен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обязательно уточняться на предмет его грамотного и точного толкования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.</a:t>
            </a:r>
            <a:endParaRPr lang="ru-RU" sz="1600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25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032" y="548680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9.При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описании результативности работы некоторые авторы АПО не ссылаются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на конкретные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методики диагностирования, не комментируют приводимые графики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и диаграммы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, не показывают методику расчетов, приводимых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количественных показателей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и коэффициентов. Представленные на дилетантском уровне,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они теряют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свою ценность и силу аргументации.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10.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В ряде случаев материалы АПО содержат Приложения, которые никак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не комментируются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на страницах с описанием опыта (в рекомендациях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по оформлению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говорится об обязательных ссылках на Приложение в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тексте- описании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АПО). Каждое Приложение должно дублироваться в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электронном варианте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11.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Безымянные диски затрудняют обработку и систематизацию материалов АПО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при занесении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в областной банк данных. Их обложка должна быть оформлена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в соответствии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с требованиями к электронным носителям (см. рекомендации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к оформлению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АПО)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12.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Зачастую </a:t>
            </a:r>
            <a:r>
              <a:rPr lang="ru-RU" sz="1600" dirty="0" err="1">
                <a:solidFill>
                  <a:prstClr val="black"/>
                </a:solidFill>
                <a:latin typeface="Times New Roman"/>
              </a:rPr>
              <a:t>объѐм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 приложений многократно превышает рекомендуемый (не более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20 страниц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). Приложения не всегда пронумерованы постранично в двух вариантах: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№ приложения </a:t>
            </a:r>
            <a:r>
              <a:rPr lang="ru-RU" sz="1600" dirty="0">
                <a:solidFill>
                  <a:prstClr val="black"/>
                </a:solidFill>
                <a:latin typeface="Times New Roman"/>
              </a:rPr>
              <a:t>(вверху) и № страницы (внизу). Номер страницы каждого приложения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/>
              </a:rPr>
              <a:t>начинается с 1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</a:rPr>
              <a:t>.</a:t>
            </a:r>
            <a:endParaRPr lang="ru-RU" sz="1600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8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3480"/>
            <a:ext cx="8878157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63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4608512" cy="636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688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4664"/>
            <a:ext cx="4464496" cy="619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3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7048"/>
            <a:ext cx="4447126" cy="6102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49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628800"/>
            <a:ext cx="58016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Презентация составлена на основе материалов</a:t>
            </a:r>
          </a:p>
          <a:p>
            <a:r>
              <a:rPr lang="ru-RU" dirty="0" smtClean="0"/>
              <a:t>брошюры «Структура целостного описания актуального </a:t>
            </a:r>
          </a:p>
          <a:p>
            <a:r>
              <a:rPr lang="ru-RU" dirty="0" smtClean="0"/>
              <a:t>педагогического опыта»</a:t>
            </a:r>
          </a:p>
          <a:p>
            <a:r>
              <a:rPr lang="ru-RU" dirty="0" smtClean="0"/>
              <a:t>Авторы: </a:t>
            </a:r>
            <a:r>
              <a:rPr lang="ru-RU" dirty="0" err="1" smtClean="0"/>
              <a:t>Вагурина</a:t>
            </a:r>
            <a:r>
              <a:rPr lang="ru-RU" dirty="0" smtClean="0"/>
              <a:t> С.Д., </a:t>
            </a:r>
            <a:r>
              <a:rPr lang="ru-RU" dirty="0" err="1" smtClean="0"/>
              <a:t>Лутцева</a:t>
            </a:r>
            <a:r>
              <a:rPr lang="ru-RU" dirty="0" smtClean="0"/>
              <a:t> М.А.</a:t>
            </a:r>
          </a:p>
          <a:p>
            <a:r>
              <a:rPr lang="ru-RU" dirty="0" smtClean="0"/>
              <a:t>Белгородский институт развития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8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4826477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5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116632"/>
            <a:ext cx="4639771" cy="647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8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608" y="116632"/>
            <a:ext cx="4729665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78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B0F0"/>
                </a:solidFill>
              </a:rPr>
              <a:t>Актуальный педагогический опыт-</a:t>
            </a:r>
          </a:p>
          <a:p>
            <a:r>
              <a:rPr lang="ru-RU" sz="1800" dirty="0" smtClean="0"/>
              <a:t>Это практика, содержащая в себе элементы творческого поиска, новизны.</a:t>
            </a:r>
          </a:p>
          <a:p>
            <a:r>
              <a:rPr lang="ru-RU" sz="1800" dirty="0" smtClean="0"/>
              <a:t>Это оригинальный по содержанию, логике, методам и приёмам образец педагогической деятельности, приносящей лучшие по сравнению с массовой практикой результаты.</a:t>
            </a:r>
          </a:p>
          <a:p>
            <a:r>
              <a:rPr lang="ru-RU" sz="1800" dirty="0" smtClean="0"/>
              <a:t>Это образец для тех преподавателей, которые еще не овладели педагогическим мастерством.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Педагогический опыт (из опыта работы) должен быть источником решений одной конкретной проблемы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3190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592266"/>
            <a:ext cx="7179145" cy="40257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b="1" dirty="0">
                <a:solidFill>
                  <a:prstClr val="black"/>
                </a:solidFill>
              </a:rPr>
              <a:t>В описании опыта должны быть</a:t>
            </a:r>
            <a:r>
              <a:rPr lang="ru-RU" dirty="0">
                <a:solidFill>
                  <a:prstClr val="black"/>
                </a:solidFill>
              </a:rPr>
              <a:t> даны ответы на следующие вопросы</a:t>
            </a:r>
            <a:r>
              <a:rPr lang="ru-RU" dirty="0" smtClean="0">
                <a:solidFill>
                  <a:prstClr val="black"/>
                </a:solidFill>
              </a:rPr>
              <a:t>:</a:t>
            </a:r>
          </a:p>
          <a:p>
            <a:pPr marL="342900" lvl="0" indent="-342900">
              <a:spcBef>
                <a:spcPct val="20000"/>
              </a:spcBef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Что я делаю? (назвать фактор успешности).</a:t>
            </a:r>
          </a:p>
          <a:p>
            <a:pPr marL="342900" lvl="0" indent="-342900">
              <a:spcBef>
                <a:spcPct val="20000"/>
              </a:spcBef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Для чего я это делаю? (цель).</a:t>
            </a:r>
          </a:p>
          <a:p>
            <a:pPr marL="342900" lvl="0" indent="-342900">
              <a:spcBef>
                <a:spcPct val="20000"/>
              </a:spcBef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Как я это делаю? (структура, последовательность операций).</a:t>
            </a:r>
          </a:p>
          <a:p>
            <a:pPr marL="342900" lvl="0" indent="-342900">
              <a:spcBef>
                <a:spcPct val="20000"/>
              </a:spcBef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Какой результат получаю? (что дает применение этого фактора)</a:t>
            </a:r>
          </a:p>
          <a:p>
            <a:pPr lvl="0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</a:rPr>
              <a:t> За счет чего получены высокие результаты?</a:t>
            </a:r>
          </a:p>
          <a:p>
            <a:pPr lvl="0">
              <a:spcBef>
                <a:spcPct val="20000"/>
              </a:spcBef>
            </a:pPr>
            <a:endParaRPr lang="ru-RU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dirty="0" smtClean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ru-RU" b="1" dirty="0" smtClean="0">
                <a:solidFill>
                  <a:prstClr val="black"/>
                </a:solidFill>
              </a:rPr>
              <a:t>Зачем обобщать ПО?</a:t>
            </a:r>
          </a:p>
          <a:p>
            <a:pPr lvl="0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</a:rPr>
              <a:t>Чтобы выявить закономерные связи между конечным результатом </a:t>
            </a:r>
          </a:p>
          <a:p>
            <a:pPr lvl="0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</a:rPr>
              <a:t>и факторами которые способствовали их получению.</a:t>
            </a:r>
          </a:p>
          <a:p>
            <a:pPr marL="342900" lvl="0" indent="-342900">
              <a:spcBef>
                <a:spcPct val="20000"/>
              </a:spcBef>
              <a:buAutoNum type="arabicPeriod"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6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796062"/>
            <a:ext cx="61926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Преподаватель должен уметь</a:t>
            </a:r>
            <a:r>
              <a:rPr lang="ru-RU" b="1" dirty="0" smtClean="0"/>
              <a:t>:</a:t>
            </a:r>
          </a:p>
          <a:p>
            <a:pPr algn="ctr"/>
            <a:endParaRPr lang="ru-RU" b="1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Планировать и прогнозировать свою  деятельность (план работы преподавателя на новый учебный год);</a:t>
            </a:r>
          </a:p>
          <a:p>
            <a:pPr marL="285750" indent="-28575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аблюдать, замечать, фиксировать педагогические факты, систематизировать собственные и чужие находки, используемые приемы ( папка-накопитель методического материала);</a:t>
            </a:r>
          </a:p>
          <a:p>
            <a:pPr marL="285750" indent="-285750"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пираться на новые идеи психолого-педагогической науки;</a:t>
            </a:r>
          </a:p>
          <a:p>
            <a:pPr marL="285750" indent="-285750">
              <a:buFontTx/>
              <a:buChar char="-"/>
            </a:pPr>
            <a:r>
              <a:rPr lang="ru-RU" dirty="0"/>
              <a:t>ф</a:t>
            </a:r>
            <a:r>
              <a:rPr lang="ru-RU" dirty="0" smtClean="0"/>
              <a:t>ормировать устойчивую привычку анализировать свою деятельность (научиться делать самоанализ).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79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116" y="476672"/>
            <a:ext cx="84253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Критерии ПО</a:t>
            </a:r>
            <a:r>
              <a:rPr lang="ru-RU" b="1" dirty="0" smtClean="0"/>
              <a:t>.</a:t>
            </a:r>
          </a:p>
          <a:p>
            <a:pPr algn="ctr"/>
            <a:endParaRPr lang="ru-RU" b="1" dirty="0" smtClean="0"/>
          </a:p>
          <a:p>
            <a:pPr marL="342900" indent="-342900">
              <a:buAutoNum type="arabicPeriod"/>
            </a:pPr>
            <a:r>
              <a:rPr lang="ru-RU" dirty="0" smtClean="0"/>
              <a:t>Актуальность (соответствие потребностям колледжа, </a:t>
            </a:r>
            <a:r>
              <a:rPr lang="ru-RU" dirty="0" err="1" smtClean="0"/>
              <a:t>соц.заказу</a:t>
            </a:r>
            <a:r>
              <a:rPr lang="ru-RU" dirty="0" smtClean="0"/>
              <a:t>, тенденции общественного развития, образовательной политике).</a:t>
            </a:r>
          </a:p>
          <a:p>
            <a:pPr marL="342900" indent="-342900">
              <a:buAutoNum type="arabicPeriod"/>
            </a:pPr>
            <a:r>
              <a:rPr lang="ru-RU" dirty="0" smtClean="0"/>
              <a:t>Новизна.</a:t>
            </a:r>
          </a:p>
          <a:p>
            <a:pPr marL="342900" indent="-342900">
              <a:buAutoNum type="arabicPeriod"/>
            </a:pPr>
            <a:r>
              <a:rPr lang="ru-RU" dirty="0" smtClean="0"/>
              <a:t>Высокая результативность по теме опыта ( в сравнении предыдущего состояния и настоящего, по одной и той же диагностической методике и на одних и тех же обучающихся).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Стабильность (достижение устойчивых положительных результатов в течение 2-3лет).</a:t>
            </a:r>
          </a:p>
          <a:p>
            <a:pPr marL="342900" indent="-342900">
              <a:buAutoNum type="arabicPeriod"/>
            </a:pPr>
            <a:r>
              <a:rPr lang="ru-RU" dirty="0" smtClean="0"/>
              <a:t>Оптимальность (достижение более высоких результатов при экономной затрате сил и времени).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Научность (соответствие основополагающим положениям педагогики, психологии и методики).</a:t>
            </a:r>
          </a:p>
          <a:p>
            <a:pPr marL="342900" indent="-342900">
              <a:buAutoNum type="arabicPeriod"/>
            </a:pPr>
            <a:r>
              <a:rPr lang="ru-RU" dirty="0" smtClean="0"/>
              <a:t>Технологичность (возможность использовать опыт в массовой практике).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7550" y="5405311"/>
            <a:ext cx="496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ОПИСАНИЕ ОПЫТА ВЕДЕТСЯ ОТ ТРЕТЬЕГО ЛИЦА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064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Формулирование темы опыта</a:t>
            </a:r>
            <a:br>
              <a:rPr lang="ru-RU" sz="2200" b="1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/>
              <a:t>Т</a:t>
            </a:r>
            <a:r>
              <a:rPr lang="ru-RU" sz="2000" dirty="0" smtClean="0"/>
              <a:t>ема опыта должна отражать главное направление и содержание работы и соответствовать следующим требованиям:</a:t>
            </a:r>
            <a:br>
              <a:rPr lang="ru-RU" sz="2000" dirty="0" smtClean="0"/>
            </a:br>
            <a:r>
              <a:rPr lang="ru-RU" sz="2000" dirty="0" smtClean="0"/>
              <a:t>-</a:t>
            </a:r>
            <a:r>
              <a:rPr lang="ru-RU" sz="2000" dirty="0" smtClean="0"/>
              <a:t>конкретность формулировки;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smtClean="0"/>
              <a:t>отражение связи «результат-средство», «результат-процесс», «средство-результат»;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smtClean="0"/>
              <a:t>корректное использование педагогических и психологических терминов</a:t>
            </a:r>
            <a:r>
              <a:rPr lang="ru-RU" sz="2000" b="1" dirty="0" smtClean="0"/>
              <a:t>.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3140968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Например: «</a:t>
            </a:r>
            <a:r>
              <a:rPr lang="ru-RU" dirty="0"/>
              <a:t>И</a:t>
            </a:r>
            <a:r>
              <a:rPr lang="ru-RU" dirty="0" smtClean="0"/>
              <a:t>спользование интерактивных методов обучения на занятиях биологии для развития коммуникативной компетентности студентов</a:t>
            </a:r>
            <a:r>
              <a:rPr lang="ru-RU" dirty="0" smtClean="0"/>
              <a:t>».</a:t>
            </a:r>
          </a:p>
          <a:p>
            <a:endParaRPr lang="ru-RU" dirty="0"/>
          </a:p>
          <a:p>
            <a:pPr algn="ctr"/>
            <a:r>
              <a:rPr lang="ru-RU" b="1" dirty="0" smtClean="0"/>
              <a:t>Типичные ошибки</a:t>
            </a:r>
            <a:r>
              <a:rPr lang="ru-RU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тема АПО не согласована с целями и задачами опыта;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тема опыта не совпадает с содержанием его описания;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тема </a:t>
            </a:r>
            <a:r>
              <a:rPr lang="ru-RU" dirty="0" err="1" smtClean="0"/>
              <a:t>рассогласована</a:t>
            </a:r>
            <a:r>
              <a:rPr lang="ru-RU" dirty="0" smtClean="0"/>
              <a:t> с ведущей педагогической идеей;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тема не отражена в результативности.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14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930" y="1345051"/>
            <a:ext cx="3582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Раздел 1.Информация  об  опыте.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051" y="1710100"/>
            <a:ext cx="85644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1.1.Условия возникновения и становления опыта.</a:t>
            </a:r>
          </a:p>
          <a:p>
            <a:r>
              <a:rPr lang="ru-RU" dirty="0" smtClean="0"/>
              <a:t>Раздел содержит необходимые сведения о микрорайоне, </a:t>
            </a:r>
          </a:p>
          <a:p>
            <a:r>
              <a:rPr lang="ru-RU" dirty="0" smtClean="0"/>
              <a:t>социальной среде, группе, данные предварительной диагностике по теме опыта.</a:t>
            </a:r>
          </a:p>
          <a:p>
            <a:r>
              <a:rPr lang="ru-RU" sz="1400" dirty="0" smtClean="0"/>
              <a:t>(</a:t>
            </a:r>
            <a:r>
              <a:rPr lang="ru-RU" sz="1400" i="1" dirty="0" smtClean="0"/>
              <a:t>данный опыт формировался на базе…, Началом  </a:t>
            </a:r>
            <a:r>
              <a:rPr lang="ru-RU" sz="1400" i="1" dirty="0" smtClean="0"/>
              <a:t>……)</a:t>
            </a:r>
            <a:endParaRPr lang="ru-RU" sz="1400" i="1" dirty="0" smtClean="0"/>
          </a:p>
          <a:p>
            <a:r>
              <a:rPr lang="ru-RU" dirty="0" smtClean="0"/>
              <a:t>1.2. Актуальность ПО.</a:t>
            </a:r>
          </a:p>
          <a:p>
            <a:r>
              <a:rPr lang="ru-RU" dirty="0" smtClean="0"/>
              <a:t>Здесь обосновываются актуальность проблемы, решаемой в опыте. При этом </a:t>
            </a:r>
          </a:p>
          <a:p>
            <a:r>
              <a:rPr lang="ru-RU" dirty="0" smtClean="0"/>
              <a:t>важно выявить противоречия и затруднения, которые встретились в практике</a:t>
            </a:r>
          </a:p>
          <a:p>
            <a:r>
              <a:rPr lang="ru-RU" dirty="0" smtClean="0"/>
              <a:t> и успешно решаются в опыте.</a:t>
            </a:r>
          </a:p>
          <a:p>
            <a:r>
              <a:rPr lang="ru-RU" dirty="0" smtClean="0"/>
              <a:t>1.3.Ведущая педагогического идея опыта. (</a:t>
            </a:r>
            <a:r>
              <a:rPr lang="ru-RU" sz="1600" i="1" dirty="0" smtClean="0"/>
              <a:t>центральная, основная мысль, </a:t>
            </a:r>
          </a:p>
          <a:p>
            <a:r>
              <a:rPr lang="ru-RU" sz="1600" i="1" dirty="0" smtClean="0"/>
              <a:t>вытекающая из опыта, соответствующая заявленной теме. Тема АПО и его идея</a:t>
            </a:r>
          </a:p>
          <a:p>
            <a:r>
              <a:rPr lang="ru-RU" sz="1600" i="1" dirty="0" smtClean="0"/>
              <a:t>должны быть согласованы)</a:t>
            </a:r>
            <a:r>
              <a:rPr lang="ru-RU" dirty="0" smtClean="0"/>
              <a:t>.</a:t>
            </a:r>
          </a:p>
          <a:p>
            <a:r>
              <a:rPr lang="ru-RU" dirty="0" smtClean="0"/>
              <a:t>1.4. Длительность работы над опытом.(</a:t>
            </a:r>
            <a:r>
              <a:rPr lang="ru-RU" sz="1600" i="1" dirty="0" smtClean="0"/>
              <a:t>когда возникла тема и когда завершена работа).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6123" y="476418"/>
            <a:ext cx="2083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ОПИСАНИЕ ОПЫТА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845750"/>
            <a:ext cx="5253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1.Целостное описание опыта (не более 15 страниц)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7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4969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1.5. Диапазон опыта  (</a:t>
            </a:r>
            <a:r>
              <a:rPr lang="ru-RU" sz="1600" i="1" dirty="0">
                <a:solidFill>
                  <a:prstClr val="black"/>
                </a:solidFill>
              </a:rPr>
              <a:t>см. требования Положения. Это- система уроков, занятий или </a:t>
            </a:r>
          </a:p>
          <a:p>
            <a:pPr lvl="0"/>
            <a:r>
              <a:rPr lang="ru-RU" sz="1600" i="1" dirty="0">
                <a:solidFill>
                  <a:prstClr val="black"/>
                </a:solidFill>
              </a:rPr>
              <a:t>система внеклассной работы или единая система «урок-внеклассная работа</a:t>
            </a:r>
            <a:r>
              <a:rPr lang="ru-RU" dirty="0">
                <a:solidFill>
                  <a:prstClr val="black"/>
                </a:solidFill>
              </a:rPr>
              <a:t>»).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1.6. Теоретическая база опыта. (минимально 2 страницы).</a:t>
            </a:r>
            <a:r>
              <a:rPr lang="ru-RU" sz="1600" i="1" dirty="0">
                <a:solidFill>
                  <a:prstClr val="black"/>
                </a:solidFill>
              </a:rPr>
              <a:t>На основании какой научной базы родился данный опыт.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1.7. Новизна опыта. </a:t>
            </a:r>
            <a:r>
              <a:rPr lang="ru-RU" dirty="0" smtClean="0">
                <a:solidFill>
                  <a:prstClr val="black"/>
                </a:solidFill>
              </a:rPr>
              <a:t>(</a:t>
            </a:r>
            <a:r>
              <a:rPr lang="ru-RU" sz="1600" i="1" dirty="0" smtClean="0">
                <a:solidFill>
                  <a:prstClr val="black"/>
                </a:solidFill>
              </a:rPr>
              <a:t>может состоять</a:t>
            </a:r>
            <a:r>
              <a:rPr lang="ru-RU" sz="1600" i="1" dirty="0" smtClean="0">
                <a:solidFill>
                  <a:prstClr val="black"/>
                </a:solidFill>
              </a:rPr>
              <a:t>: в комбинировании элементов известных методик и </a:t>
            </a:r>
            <a:r>
              <a:rPr lang="ru-RU" sz="1600" i="1" dirty="0">
                <a:solidFill>
                  <a:prstClr val="black"/>
                </a:solidFill>
              </a:rPr>
              <a:t>т</a:t>
            </a:r>
            <a:r>
              <a:rPr lang="ru-RU" sz="1600" i="1" dirty="0" smtClean="0">
                <a:solidFill>
                  <a:prstClr val="black"/>
                </a:solidFill>
              </a:rPr>
              <a:t>ехнологий; в создании системы применения методов и приемов, нацеленной на достижение результата, заявленного в теме опыта; в рационализации, усовершенствовании отдельных сторон педагогического труда; в радикальном преобразовании образовательного процесса (с обоснование причин изменения в содержании образования); в заимствовании и применении в новых условиях кем-то созданного опыта</a:t>
            </a:r>
            <a:r>
              <a:rPr lang="ru-RU" dirty="0" smtClean="0">
                <a:solidFill>
                  <a:prstClr val="black"/>
                </a:solidFill>
              </a:rPr>
              <a:t>).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1.8. Характеристика условий, в которых возможно применение данного опыта </a:t>
            </a:r>
            <a:r>
              <a:rPr lang="ru-RU" sz="1600" i="1" dirty="0" smtClean="0">
                <a:solidFill>
                  <a:prstClr val="black"/>
                </a:solidFill>
              </a:rPr>
              <a:t>(описание: УМК (с указанием  конкретных программ и учебников), уровня обучения (базовый, повышенный), возрастных ограничений и т.д.)</a:t>
            </a:r>
            <a:endParaRPr lang="ru-RU" sz="16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1546</Words>
  <Application>Microsoft Office PowerPoint</Application>
  <PresentationFormat>Экран (4:3)</PresentationFormat>
  <Paragraphs>124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Структура целостного описания актуального педагогического опыта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Формулирование темы опыта  Тема опыта должна отражать главное направление и содержание работы и соответствовать следующим требованиям: -конкретность формулировки; - отражение связи «результат-средство», «результат-процесс», «средство-результат»; - корректное использование педагогических и психологических терминов.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целостного описания актуального педагогического опыта</dc:title>
  <dc:creator>Г.Н. Беляева</dc:creator>
  <cp:lastModifiedBy>Г.Н. Беляева</cp:lastModifiedBy>
  <cp:revision>27</cp:revision>
  <dcterms:created xsi:type="dcterms:W3CDTF">2014-07-01T12:11:12Z</dcterms:created>
  <dcterms:modified xsi:type="dcterms:W3CDTF">2014-08-22T12:21:03Z</dcterms:modified>
</cp:coreProperties>
</file>