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1" r:id="rId2"/>
    <p:sldId id="262" r:id="rId3"/>
    <p:sldId id="276" r:id="rId4"/>
    <p:sldId id="277" r:id="rId5"/>
    <p:sldId id="267" r:id="rId6"/>
    <p:sldId id="268" r:id="rId7"/>
    <p:sldId id="278" r:id="rId8"/>
    <p:sldId id="272" r:id="rId9"/>
    <p:sldId id="273" r:id="rId10"/>
    <p:sldId id="279" r:id="rId11"/>
    <p:sldId id="281" r:id="rId12"/>
    <p:sldId id="282" r:id="rId13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было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2"/>
                <c:pt idx="0">
                  <c:v>абитуриенты и их родители (законные представители)</c:v>
                </c:pt>
                <c:pt idx="1">
                  <c:v>сотрудники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9E-493A-BCE6-45737285130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стало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2"/>
                <c:pt idx="0">
                  <c:v>абитуриенты и их родители (законные представители)</c:v>
                </c:pt>
                <c:pt idx="1">
                  <c:v>сотрудники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85</c:v>
                </c:pt>
                <c:pt idx="1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9E-493A-BCE6-4573728513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3659024"/>
        <c:axId val="423659352"/>
        <c:axId val="426100272"/>
      </c:bar3DChart>
      <c:catAx>
        <c:axId val="4236590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23659352"/>
        <c:crosses val="autoZero"/>
        <c:auto val="1"/>
        <c:lblAlgn val="ctr"/>
        <c:lblOffset val="100"/>
        <c:noMultiLvlLbl val="0"/>
      </c:catAx>
      <c:valAx>
        <c:axId val="423659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3659024"/>
        <c:crosses val="autoZero"/>
        <c:crossBetween val="between"/>
      </c:valAx>
      <c:serAx>
        <c:axId val="42610027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3659352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0.07087</cdr:x>
      <cdr:y>0.775</cdr:y>
    </cdr:from>
    <cdr:to>
      <cdr:x>0.22087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2048" y="3149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Абитуриенты</a:t>
          </a:r>
        </a:p>
        <a:p xmlns:a="http://schemas.openxmlformats.org/drawingml/2006/main">
          <a:r>
            <a:rPr lang="ru-RU" sz="1100" dirty="0" smtClean="0"/>
            <a:t> и их родители </a:t>
          </a:r>
        </a:p>
        <a:p xmlns:a="http://schemas.openxmlformats.org/drawingml/2006/main">
          <a:r>
            <a:rPr lang="ru-RU" sz="1100" dirty="0" smtClean="0"/>
            <a:t>(законные </a:t>
          </a:r>
        </a:p>
        <a:p xmlns:a="http://schemas.openxmlformats.org/drawingml/2006/main">
          <a:r>
            <a:rPr lang="ru-RU" sz="1100" dirty="0" smtClean="0"/>
            <a:t>представители)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0.3284</cdr:x>
      <cdr:y>0.775</cdr:y>
    </cdr:from>
    <cdr:to>
      <cdr:x>0.4784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01924" y="3149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Сотрудники БИК</a:t>
          </a:r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91B63E80-F3C1-40E1-ADE6-7667B802929F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7"/>
            <a:ext cx="5486400" cy="4476273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6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6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B67D8501-3B49-49BD-834F-769B3A01D1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7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3154-E84C-41DF-B5DA-EC6BBDAF4A27}" type="datetime1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411B-D92D-4D4A-AE7C-DA3B657800A4}" type="datetime1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3428-DA13-4CD4-A0C1-213CC02A17F0}" type="datetime1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6EF6-91A9-45D4-90F2-6D7F1684EEAD}" type="datetime1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B03-7E63-4E96-8E71-64D8AAAA05E5}" type="datetime1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0540-5065-4154-B575-25F045956217}" type="datetime1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9B64-BEA0-4646-B2DC-9848AD041FF0}" type="datetime1">
              <a:rPr lang="ru-RU" smtClean="0"/>
              <a:t>02.12.2021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4C0B-81BA-44B0-9873-B784BFDAA5C9}" type="datetime1">
              <a:rPr lang="ru-RU" smtClean="0"/>
              <a:t>02.12.2021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CF4-D6E8-4C91-A0C2-281C5183E81D}" type="datetime1">
              <a:rPr lang="ru-RU" smtClean="0"/>
              <a:t>02.12.2021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916-F477-4046-8D7F-52FEE71D902C}" type="datetime1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F46-2893-462E-B2F1-225924908D8D}" type="datetime1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BC51-48CD-4653-BB47-5F4125556576}" type="datetime1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tags" Target="../tags/tag3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4.png"/><Relationship Id="rId5" Type="http://schemas.openxmlformats.org/officeDocument/2006/relationships/tags" Target="../tags/tag5.xml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tags" Target="../tags/tag4.xml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7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png"/><Relationship Id="rId2" Type="http://schemas.openxmlformats.org/officeDocument/2006/relationships/tags" Target="../tags/tag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png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3.png"/><Relationship Id="rId2" Type="http://schemas.openxmlformats.org/officeDocument/2006/relationships/tags" Target="../tags/tag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png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44475" y="303109"/>
            <a:ext cx="8648700" cy="541293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Паспорт проекта  </a:t>
            </a:r>
            <a:r>
              <a:rPr lang="ru-RU" sz="1600" dirty="0"/>
              <a:t>«Оптимизация работы приемной комиссии в ОГАПОУ «Белгородский индустриальный колледж</a:t>
            </a:r>
            <a:r>
              <a:rPr lang="ru-RU" sz="1600" dirty="0" smtClean="0"/>
              <a:t>»»</a:t>
            </a:r>
            <a:br>
              <a:rPr lang="ru-RU" sz="1600" dirty="0" smtClean="0"/>
            </a:br>
            <a:endParaRPr lang="ru-RU" sz="1600" dirty="0" smtClean="0"/>
          </a:p>
        </p:txBody>
      </p:sp>
      <p:sp>
        <p:nvSpPr>
          <p:cNvPr id="5" name="Прямоугольник 4">
            <a:extLst/>
          </p:cNvPr>
          <p:cNvSpPr/>
          <p:nvPr/>
        </p:nvSpPr>
        <p:spPr>
          <a:xfrm>
            <a:off x="258762" y="810577"/>
            <a:ext cx="8820362" cy="196197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>
            <a:extLst/>
          </p:cNvPr>
          <p:cNvSpPr/>
          <p:nvPr/>
        </p:nvSpPr>
        <p:spPr>
          <a:xfrm>
            <a:off x="283144" y="2915053"/>
            <a:ext cx="8636000" cy="181843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TextBox 6">
            <a:extLst/>
          </p:cNvPr>
          <p:cNvSpPr txBox="1"/>
          <p:nvPr/>
        </p:nvSpPr>
        <p:spPr>
          <a:xfrm>
            <a:off x="336952" y="859098"/>
            <a:ext cx="1941513" cy="307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/>
                </a:solidFill>
                <a:latin typeface="+mn-lt"/>
              </a:rPr>
              <a:t>Общая информация </a:t>
            </a:r>
          </a:p>
        </p:txBody>
      </p:sp>
      <p:sp>
        <p:nvSpPr>
          <p:cNvPr id="8" name="Прямоугольник 7">
            <a:extLst/>
          </p:cNvPr>
          <p:cNvSpPr/>
          <p:nvPr/>
        </p:nvSpPr>
        <p:spPr>
          <a:xfrm>
            <a:off x="258762" y="4866753"/>
            <a:ext cx="8621713" cy="57847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TextBox 8">
            <a:extLst/>
          </p:cNvPr>
          <p:cNvSpPr txBox="1"/>
          <p:nvPr/>
        </p:nvSpPr>
        <p:spPr>
          <a:xfrm>
            <a:off x="292062" y="2935734"/>
            <a:ext cx="258013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2"/>
                </a:solidFill>
              </a:rPr>
              <a:t>Обоснование выбора процесса</a:t>
            </a:r>
            <a:endParaRPr lang="ru-RU" sz="14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0" name="TextBox 9">
            <a:extLst/>
          </p:cNvPr>
          <p:cNvSpPr txBox="1"/>
          <p:nvPr/>
        </p:nvSpPr>
        <p:spPr>
          <a:xfrm>
            <a:off x="294906" y="4880816"/>
            <a:ext cx="1320800" cy="307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/>
                </a:solidFill>
                <a:latin typeface="+mn-lt"/>
              </a:rPr>
              <a:t>Цели проекта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2870384" y="855503"/>
            <a:ext cx="392089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</a:rPr>
              <a:t>Наименование органа власти</a:t>
            </a:r>
            <a:r>
              <a:rPr lang="ru-RU" sz="1200" dirty="0" smtClean="0">
                <a:solidFill>
                  <a:srgbClr val="002060"/>
                </a:solidFill>
              </a:rPr>
              <a:t>: Департамент образования</a:t>
            </a:r>
            <a:endParaRPr lang="ru-RU" sz="1200" dirty="0">
              <a:solidFill>
                <a:srgbClr val="002060"/>
              </a:solidFill>
            </a:endParaRPr>
          </a:p>
          <a:p>
            <a:r>
              <a:rPr lang="ru-RU" sz="1200" dirty="0">
                <a:solidFill>
                  <a:srgbClr val="002060"/>
                </a:solidFill>
              </a:rPr>
              <a:t>Наименование </a:t>
            </a:r>
            <a:r>
              <a:rPr lang="ru-RU" sz="1200" dirty="0" smtClean="0">
                <a:solidFill>
                  <a:srgbClr val="002060"/>
                </a:solidFill>
              </a:rPr>
              <a:t>ПОО : ОГАПОУ «Белгородский индустриальный колледж»</a:t>
            </a:r>
            <a:endParaRPr lang="ru-RU" sz="1200" dirty="0">
              <a:solidFill>
                <a:srgbClr val="002060"/>
              </a:solidFill>
            </a:endParaRPr>
          </a:p>
          <a:p>
            <a:r>
              <a:rPr lang="ru-RU" sz="1200" dirty="0" smtClean="0">
                <a:solidFill>
                  <a:srgbClr val="002060"/>
                </a:solidFill>
              </a:rPr>
              <a:t>Адрес</a:t>
            </a:r>
            <a:r>
              <a:rPr lang="ru-RU" sz="1200" dirty="0">
                <a:solidFill>
                  <a:srgbClr val="002060"/>
                </a:solidFill>
              </a:rPr>
              <a:t>: </a:t>
            </a:r>
            <a:r>
              <a:rPr lang="ru-RU" sz="1200" dirty="0" smtClean="0">
                <a:solidFill>
                  <a:srgbClr val="002060"/>
                </a:solidFill>
              </a:rPr>
              <a:t>г. Белгород,  пр. </a:t>
            </a:r>
            <a:r>
              <a:rPr lang="ru-RU" sz="1200" dirty="0" err="1" smtClean="0">
                <a:solidFill>
                  <a:srgbClr val="002060"/>
                </a:solidFill>
              </a:rPr>
              <a:t>Б.Хмельницкого</a:t>
            </a:r>
            <a:r>
              <a:rPr lang="ru-RU" sz="1200" dirty="0" smtClean="0">
                <a:solidFill>
                  <a:srgbClr val="002060"/>
                </a:solidFill>
              </a:rPr>
              <a:t>, 80</a:t>
            </a:r>
          </a:p>
          <a:p>
            <a:r>
              <a:rPr lang="ru-RU" sz="1200" dirty="0" smtClean="0">
                <a:solidFill>
                  <a:srgbClr val="002060"/>
                </a:solidFill>
              </a:rPr>
              <a:t>Границы процесса: </a:t>
            </a:r>
            <a:r>
              <a:rPr lang="ru-RU" sz="1200" dirty="0">
                <a:solidFill>
                  <a:srgbClr val="002060"/>
                </a:solidFill>
              </a:rPr>
              <a:t>от момента указания о начале формирования заявки на питание учебной группы  и до момента передачи общей </a:t>
            </a:r>
            <a:r>
              <a:rPr lang="ru-RU" sz="1200" dirty="0" smtClean="0">
                <a:solidFill>
                  <a:srgbClr val="002060"/>
                </a:solidFill>
              </a:rPr>
              <a:t>заявки  </a:t>
            </a:r>
            <a:r>
              <a:rPr lang="ru-RU" sz="1200" dirty="0">
                <a:solidFill>
                  <a:srgbClr val="002060"/>
                </a:solidFill>
              </a:rPr>
              <a:t>«Фабрике социального питания» </a:t>
            </a:r>
            <a:endParaRPr lang="ru-RU" sz="1200" dirty="0" smtClean="0">
              <a:solidFill>
                <a:srgbClr val="002060"/>
              </a:solidFill>
            </a:endParaRPr>
          </a:p>
          <a:p>
            <a:r>
              <a:rPr lang="ru-RU" sz="1200" dirty="0">
                <a:solidFill>
                  <a:srgbClr val="002060"/>
                </a:solidFill>
              </a:rPr>
              <a:t>Дата начала  проекта</a:t>
            </a:r>
            <a:r>
              <a:rPr lang="ru-RU" sz="1200" dirty="0" smtClean="0">
                <a:solidFill>
                  <a:srgbClr val="002060"/>
                </a:solidFill>
              </a:rPr>
              <a:t>: 15.06.2019</a:t>
            </a:r>
            <a:endParaRPr lang="ru-RU" sz="1200" dirty="0">
              <a:solidFill>
                <a:srgbClr val="002060"/>
              </a:solidFill>
            </a:endParaRPr>
          </a:p>
          <a:p>
            <a:r>
              <a:rPr lang="ru-RU" sz="1200" dirty="0">
                <a:solidFill>
                  <a:srgbClr val="002060"/>
                </a:solidFill>
              </a:rPr>
              <a:t>Дата окончания проекта</a:t>
            </a:r>
            <a:r>
              <a:rPr lang="ru-RU" sz="1200" dirty="0" smtClean="0">
                <a:solidFill>
                  <a:srgbClr val="002060"/>
                </a:solidFill>
              </a:rPr>
              <a:t>: 02.12.2019г.</a:t>
            </a:r>
            <a:endParaRPr lang="ru-RU" sz="1200" dirty="0">
              <a:solidFill>
                <a:srgbClr val="002060"/>
              </a:solidFill>
            </a:endParaRPr>
          </a:p>
          <a:p>
            <a:endParaRPr lang="ru-RU" sz="1200" dirty="0" smtClean="0">
              <a:solidFill>
                <a:srgbClr val="002060"/>
              </a:solidFill>
            </a:endParaRPr>
          </a:p>
          <a:p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411162" y="3163827"/>
            <a:ext cx="83153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9250" indent="-349250">
              <a:buFont typeface="Arial" charset="0"/>
              <a:buAutoNum type="arabicPeriod"/>
            </a:pPr>
            <a:r>
              <a:rPr lang="ru-RU" sz="1200" dirty="0" smtClean="0">
                <a:solidFill>
                  <a:srgbClr val="002060"/>
                </a:solidFill>
              </a:rPr>
              <a:t>Ключевой  </a:t>
            </a:r>
            <a:r>
              <a:rPr lang="ru-RU" sz="1200" dirty="0">
                <a:solidFill>
                  <a:srgbClr val="002060"/>
                </a:solidFill>
              </a:rPr>
              <a:t>процесс набора абитуриентов на новый учебный год (68%).</a:t>
            </a:r>
          </a:p>
          <a:p>
            <a:pPr marL="349250" indent="-349250">
              <a:buFont typeface="Arial" charset="0"/>
              <a:buAutoNum type="arabicPeriod"/>
            </a:pPr>
            <a:r>
              <a:rPr lang="ru-RU" sz="1200" dirty="0" smtClean="0">
                <a:solidFill>
                  <a:srgbClr val="002060"/>
                </a:solidFill>
              </a:rPr>
              <a:t>Количество </a:t>
            </a:r>
            <a:r>
              <a:rPr lang="ru-RU" sz="1200" dirty="0">
                <a:solidFill>
                  <a:srgbClr val="002060"/>
                </a:solidFill>
              </a:rPr>
              <a:t>участников процесса более 1500 человек</a:t>
            </a:r>
          </a:p>
          <a:p>
            <a:pPr marL="349250" indent="-349250">
              <a:buFont typeface="Arial" charset="0"/>
              <a:buAutoNum type="arabicPeriod"/>
            </a:pPr>
            <a:r>
              <a:rPr lang="ru-RU" sz="1200" dirty="0" smtClean="0">
                <a:solidFill>
                  <a:srgbClr val="002060"/>
                </a:solidFill>
              </a:rPr>
              <a:t>Количество </a:t>
            </a:r>
            <a:r>
              <a:rPr lang="ru-RU" sz="1200" dirty="0">
                <a:solidFill>
                  <a:srgbClr val="002060"/>
                </a:solidFill>
              </a:rPr>
              <a:t>обрабатываемых документов более 5000</a:t>
            </a:r>
          </a:p>
          <a:p>
            <a:pPr marL="349250" indent="-349250">
              <a:buFont typeface="Arial" charset="0"/>
              <a:buAutoNum type="arabicPeriod"/>
            </a:pPr>
            <a:r>
              <a:rPr lang="ru-RU" sz="1200" dirty="0" smtClean="0">
                <a:solidFill>
                  <a:srgbClr val="002060"/>
                </a:solidFill>
              </a:rPr>
              <a:t>Нарушение </a:t>
            </a:r>
            <a:r>
              <a:rPr lang="ru-RU" sz="1200" dirty="0">
                <a:solidFill>
                  <a:srgbClr val="002060"/>
                </a:solidFill>
              </a:rPr>
              <a:t>сроков обработки документов до 1,5 часов</a:t>
            </a:r>
          </a:p>
          <a:p>
            <a:pPr marL="349250" indent="-349250">
              <a:buFont typeface="Arial" charset="0"/>
              <a:buAutoNum type="arabicPeriod"/>
            </a:pPr>
            <a:r>
              <a:rPr lang="ru-RU" sz="1200" dirty="0" smtClean="0">
                <a:solidFill>
                  <a:srgbClr val="002060"/>
                </a:solidFill>
              </a:rPr>
              <a:t>Частая </a:t>
            </a:r>
            <a:r>
              <a:rPr lang="ru-RU" sz="1200" dirty="0">
                <a:solidFill>
                  <a:srgbClr val="002060"/>
                </a:solidFill>
              </a:rPr>
              <a:t>повторяемость процесса –до 1300 раз.</a:t>
            </a:r>
          </a:p>
          <a:p>
            <a:pPr marL="349250" indent="-349250">
              <a:buFont typeface="Arial" charset="0"/>
              <a:buAutoNum type="arabicPeriod"/>
            </a:pPr>
            <a:r>
              <a:rPr lang="ru-RU" sz="1200" dirty="0" smtClean="0">
                <a:solidFill>
                  <a:srgbClr val="002060"/>
                </a:solidFill>
              </a:rPr>
              <a:t>Наличие </a:t>
            </a:r>
            <a:r>
              <a:rPr lang="ru-RU" sz="1200" dirty="0">
                <a:solidFill>
                  <a:srgbClr val="002060"/>
                </a:solidFill>
              </a:rPr>
              <a:t>ошибок, возврат документов на доработку до 5 раз.</a:t>
            </a:r>
          </a:p>
          <a:p>
            <a:pPr marL="349250" indent="-349250">
              <a:buFont typeface="Arial" charset="0"/>
              <a:buAutoNum type="arabicPeriod"/>
            </a:pPr>
            <a:r>
              <a:rPr lang="ru-RU" sz="1200" dirty="0" smtClean="0">
                <a:solidFill>
                  <a:srgbClr val="002060"/>
                </a:solidFill>
              </a:rPr>
              <a:t>Необходимость </a:t>
            </a:r>
            <a:r>
              <a:rPr lang="ru-RU" sz="1200" dirty="0">
                <a:solidFill>
                  <a:srgbClr val="002060"/>
                </a:solidFill>
              </a:rPr>
              <a:t>повторного, дополнительного запроса документов до 4 раз.</a:t>
            </a:r>
          </a:p>
          <a:p>
            <a:pPr marL="349250" indent="-349250">
              <a:buFont typeface="Arial" charset="0"/>
              <a:buAutoNum type="arabicPeriod"/>
            </a:pPr>
            <a:r>
              <a:rPr lang="ru-RU" sz="1200" dirty="0" smtClean="0">
                <a:solidFill>
                  <a:srgbClr val="002060"/>
                </a:solidFill>
              </a:rPr>
              <a:t>Низкий </a:t>
            </a:r>
            <a:r>
              <a:rPr lang="ru-RU" sz="1200" dirty="0" smtClean="0">
                <a:solidFill>
                  <a:srgbClr val="002060"/>
                </a:solidFill>
              </a:rPr>
              <a:t>уровень </a:t>
            </a:r>
            <a:r>
              <a:rPr lang="ru-RU" sz="1200" dirty="0">
                <a:solidFill>
                  <a:srgbClr val="002060"/>
                </a:solidFill>
              </a:rPr>
              <a:t>удовлетворенности потребителей процесса -30%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7379" y="4842774"/>
            <a:ext cx="832326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srgbClr val="00206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rgbClr val="002060"/>
                </a:solidFill>
              </a:rPr>
              <a:t>Сокращение времени протекания процесса на 60 % к 01.12.2019г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>
            <a:extLst/>
          </p:cNvPr>
          <p:cNvSpPr/>
          <p:nvPr/>
        </p:nvSpPr>
        <p:spPr>
          <a:xfrm>
            <a:off x="258762" y="5607137"/>
            <a:ext cx="8621713" cy="10622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lvl="0"/>
            <a:endParaRPr lang="ru-RU" altLang="ru-RU" sz="1200" dirty="0" smtClean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228600" lvl="0" indent="-228600">
              <a:buAutoNum type="arabicPeriod"/>
            </a:pPr>
            <a:r>
              <a:rPr lang="ru-RU" altLang="ru-RU" sz="12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Совершенствование процесса приема поступающих на обучение.</a:t>
            </a:r>
          </a:p>
          <a:p>
            <a:pPr marL="228600" lvl="0" indent="-228600">
              <a:buAutoNum type="arabicPeriod"/>
            </a:pPr>
            <a:r>
              <a:rPr lang="ru-RU" altLang="ru-RU" sz="12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Удовлетворённость работой приемной комиссии абитуриентами и их родителями. </a:t>
            </a:r>
            <a:endParaRPr lang="ru-RU" altLang="ru-RU" sz="12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/>
          </p:cNvPr>
          <p:cNvSpPr txBox="1"/>
          <p:nvPr/>
        </p:nvSpPr>
        <p:spPr>
          <a:xfrm>
            <a:off x="284235" y="5621200"/>
            <a:ext cx="1519968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2"/>
                </a:solidFill>
                <a:latin typeface="+mn-lt"/>
              </a:rPr>
              <a:t>Эффекты </a:t>
            </a:r>
            <a:r>
              <a:rPr lang="ru-RU" sz="1400" dirty="0">
                <a:solidFill>
                  <a:schemeClr val="accent2"/>
                </a:solidFill>
                <a:latin typeface="+mn-lt"/>
              </a:rPr>
              <a:t>проекта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1</a:t>
            </a:fld>
            <a:endParaRPr lang="ru-RU" sz="1400" dirty="0"/>
          </a:p>
        </p:txBody>
      </p:sp>
      <p:pic>
        <p:nvPicPr>
          <p:cNvPr id="20" name="Picture 2" descr="https://avatars.mds.yandex.net/get-altay/1678797/2a00000168dfd95c6f8481b73e4b47f1d413/XXX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7995" b="27005"/>
          <a:stretch/>
        </p:blipFill>
        <p:spPr bwMode="auto">
          <a:xfrm>
            <a:off x="6791275" y="1013085"/>
            <a:ext cx="2108203" cy="151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535" y="1321060"/>
            <a:ext cx="1255885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9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288375"/>
              </p:ext>
            </p:extLst>
          </p:nvPr>
        </p:nvGraphicFramePr>
        <p:xfrm>
          <a:off x="457200" y="1988840"/>
          <a:ext cx="8229600" cy="2763786"/>
        </p:xfrm>
        <a:graphic>
          <a:graphicData uri="http://schemas.openxmlformats.org/drawingml/2006/table">
            <a:tbl>
              <a:tblPr firstRow="1" firstCol="1" bandRow="1"/>
              <a:tblGrid>
                <a:gridCol w="1645920">
                  <a:extLst>
                    <a:ext uri="{9D8B030D-6E8A-4147-A177-3AD203B41FA5}">
                      <a16:colId xmlns:a16="http://schemas.microsoft.com/office/drawing/2014/main" val="165511744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4207674895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967372844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609864928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020830654"/>
                    </a:ext>
                  </a:extLst>
                </a:gridCol>
              </a:tblGrid>
              <a:tr h="17420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ДАТА ПРОВЕДЕНИЯ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ПРОТЕКАНИЯ ПРОЦЕССА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РАСХОЖДЕНИЕ (+/-)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ПРИЧИНА РАСХОЖДЕНИЯ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9414481"/>
                  </a:ext>
                </a:extLst>
              </a:tr>
              <a:tr h="1742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295966"/>
                  </a:ext>
                </a:extLst>
              </a:tr>
              <a:tr h="481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17.07.2019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45-55 минут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 минут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4495533"/>
                  </a:ext>
                </a:extLst>
              </a:tr>
              <a:tr h="481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25.07.2019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45-55 минут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 минуты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3949698"/>
                  </a:ext>
                </a:extLst>
              </a:tr>
              <a:tr h="481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31.07.2019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45-55 минут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минут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0715644"/>
                  </a:ext>
                </a:extLst>
              </a:tr>
              <a:tr h="481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13.08.2019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45-55 минут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1час 20 минут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+25 минут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большое количество абитуриентов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9570064"/>
                  </a:ext>
                </a:extLst>
              </a:tr>
              <a:tr h="481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19.08.2019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45-55 минут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минут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275283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57200" y="265291"/>
            <a:ext cx="6471900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ПРОИЗВОДСТВЕННЫЙ АНАЛИЗ 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процесса «работа приемной комиссии»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  <a:t>В результате реализации проекта длительность </a:t>
            </a:r>
            <a:r>
              <a:rPr lang="ru-RU" alt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процесса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сократилась </a:t>
            </a: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  <a:t>на </a:t>
            </a:r>
            <a:r>
              <a:rPr lang="ru-RU" alt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60 </a:t>
            </a: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  <a:t>% и составляет от </a:t>
            </a:r>
            <a:r>
              <a:rPr lang="ru-RU" alt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45 </a:t>
            </a: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  <a:t>минут – </a:t>
            </a:r>
            <a:r>
              <a:rPr lang="ru-RU" alt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55 </a:t>
            </a: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  <a:t>минут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741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622841348"/>
              </p:ext>
            </p:extLst>
          </p:nvPr>
        </p:nvGraphicFramePr>
        <p:xfrm>
          <a:off x="1619672" y="1682979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55576" y="620688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4F81BD"/>
                </a:solidFill>
              </a:rPr>
              <a:t>Удовлетворенность процессом потребителей увеличилась с 30% до 88%</a:t>
            </a:r>
          </a:p>
        </p:txBody>
      </p:sp>
    </p:spTree>
    <p:extLst>
      <p:ext uri="{BB962C8B-B14F-4D97-AF65-F5344CB8AC3E}">
        <p14:creationId xmlns:p14="http://schemas.microsoft.com/office/powerpoint/2010/main" val="1292785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764704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Экономический эффект </a:t>
            </a:r>
            <a:b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 эффект для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участников процесса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2813" y="2834539"/>
            <a:ext cx="87514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60 % сокращены затраты времени на подачу документов абитуриентами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9BBB5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1,5 раза снизились трудозатраты сотрудников приемной комиссии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9BBB5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Повышение удовлетворенности всех участников образовательного процесса в 3 раза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9BBB5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122" y="4575705"/>
            <a:ext cx="1511755" cy="18477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2813" y="2351804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/>
                </a:solidFill>
              </a:rPr>
              <a:t>Совершенствование процесса приема поступающих на обучение</a:t>
            </a:r>
          </a:p>
        </p:txBody>
      </p:sp>
    </p:spTree>
    <p:extLst>
      <p:ext uri="{BB962C8B-B14F-4D97-AF65-F5344CB8AC3E}">
        <p14:creationId xmlns:p14="http://schemas.microsoft.com/office/powerpoint/2010/main" val="4292365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/>
          </p:cNvPr>
          <p:cNvSpPr/>
          <p:nvPr/>
        </p:nvSpPr>
        <p:spPr>
          <a:xfrm>
            <a:off x="298946" y="3577878"/>
            <a:ext cx="8621712" cy="301947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>
            <a:extLst/>
          </p:cNvPr>
          <p:cNvSpPr/>
          <p:nvPr/>
        </p:nvSpPr>
        <p:spPr>
          <a:xfrm>
            <a:off x="315913" y="889780"/>
            <a:ext cx="8637588" cy="25440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" name="TextBox 31">
            <a:extLst/>
          </p:cNvPr>
          <p:cNvSpPr txBox="1"/>
          <p:nvPr/>
        </p:nvSpPr>
        <p:spPr>
          <a:xfrm>
            <a:off x="395249" y="931948"/>
            <a:ext cx="1644650" cy="5222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/>
                </a:solidFill>
                <a:latin typeface="+mn-lt"/>
              </a:rPr>
              <a:t>Руководство проектом</a:t>
            </a:r>
          </a:p>
        </p:txBody>
      </p:sp>
      <p:sp>
        <p:nvSpPr>
          <p:cNvPr id="39" name="TextBox 38">
            <a:extLst/>
          </p:cNvPr>
          <p:cNvSpPr txBox="1"/>
          <p:nvPr/>
        </p:nvSpPr>
        <p:spPr>
          <a:xfrm>
            <a:off x="315913" y="3630613"/>
            <a:ext cx="2189162" cy="307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/>
                </a:solidFill>
                <a:latin typeface="+mn-lt"/>
              </a:rPr>
              <a:t>Рабочая группа проекта</a:t>
            </a:r>
          </a:p>
        </p:txBody>
      </p:sp>
      <p:sp>
        <p:nvSpPr>
          <p:cNvPr id="68616" name="Заголовок 2"/>
          <p:cNvSpPr>
            <a:spLocks noGrp="1"/>
          </p:cNvSpPr>
          <p:nvPr>
            <p:ph type="title"/>
          </p:nvPr>
        </p:nvSpPr>
        <p:spPr>
          <a:xfrm>
            <a:off x="244475" y="332656"/>
            <a:ext cx="8648700" cy="4397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Команда проекта </a:t>
            </a:r>
          </a:p>
        </p:txBody>
      </p:sp>
      <p:sp>
        <p:nvSpPr>
          <p:cNvPr id="19" name="Rectangle 53"/>
          <p:cNvSpPr txBox="1">
            <a:spLocks noChangeArrowheads="1"/>
          </p:cNvSpPr>
          <p:nvPr/>
        </p:nvSpPr>
        <p:spPr bwMode="auto">
          <a:xfrm>
            <a:off x="1973971" y="2726658"/>
            <a:ext cx="2886645" cy="49244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914400" fontAlgn="base"/>
            <a:r>
              <a:rPr lang="ru-RU" altLang="ru-RU" sz="800" b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Шаталов Олег Александрович</a:t>
            </a:r>
          </a:p>
          <a:p>
            <a:pPr lvl="0" algn="ctr" defTabSz="914400" fontAlgn="base"/>
            <a:r>
              <a:rPr lang="ru-RU" altLang="ru-RU" sz="8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Директор </a:t>
            </a:r>
            <a:r>
              <a:rPr lang="ru-RU" altLang="ru-RU" sz="800" b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Областного государственного автономного профессионального образовательного учреждения </a:t>
            </a:r>
          </a:p>
          <a:p>
            <a:pPr lvl="0" algn="ctr" defTabSz="914400" fontAlgn="base"/>
            <a:r>
              <a:rPr lang="ru-RU" altLang="ru-RU" sz="800" b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«Белгородский индустриальный колледж»</a:t>
            </a:r>
          </a:p>
        </p:txBody>
      </p:sp>
      <p:sp>
        <p:nvSpPr>
          <p:cNvPr id="20" name="Rectangle 165"/>
          <p:cNvSpPr txBox="1">
            <a:spLocks noChangeArrowheads="1"/>
          </p:cNvSpPr>
          <p:nvPr/>
        </p:nvSpPr>
        <p:spPr bwMode="auto">
          <a:xfrm>
            <a:off x="2613867" y="981648"/>
            <a:ext cx="1538288" cy="1539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marL="342900" indent="-342900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587" lvl="1" indent="0" algn="ctr">
              <a:buClr>
                <a:srgbClr val="002960"/>
              </a:buClr>
              <a:buSzPct val="125000"/>
              <a:defRPr/>
            </a:pPr>
            <a:r>
              <a:rPr lang="ru-RU" altLang="ru-RU" sz="1000" kern="0" dirty="0" smtClean="0">
                <a:solidFill>
                  <a:srgbClr val="00295C"/>
                </a:solidFill>
              </a:rPr>
              <a:t>Заказчик проекта</a:t>
            </a:r>
            <a:endParaRPr lang="en-US" altLang="ru-RU" sz="1000" kern="0" dirty="0" smtClean="0">
              <a:solidFill>
                <a:srgbClr val="00295C"/>
              </a:solidFill>
            </a:endParaRPr>
          </a:p>
        </p:txBody>
      </p:sp>
      <p:sp>
        <p:nvSpPr>
          <p:cNvPr id="21" name="Rectangle 53"/>
          <p:cNvSpPr txBox="1">
            <a:spLocks noChangeArrowheads="1"/>
          </p:cNvSpPr>
          <p:nvPr/>
        </p:nvSpPr>
        <p:spPr bwMode="auto">
          <a:xfrm>
            <a:off x="4938365" y="2752797"/>
            <a:ext cx="1998274" cy="4154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900" b="1" kern="0" dirty="0">
                <a:solidFill>
                  <a:srgbClr val="00295C"/>
                </a:solidFill>
                <a:latin typeface="+mj-lt"/>
              </a:rPr>
              <a:t>Бакалова Евгения </a:t>
            </a:r>
            <a:r>
              <a:rPr lang="ru-RU" altLang="ru-RU" sz="900" b="1" kern="0" dirty="0" smtClean="0">
                <a:solidFill>
                  <a:srgbClr val="00295C"/>
                </a:solidFill>
                <a:latin typeface="+mj-lt"/>
              </a:rPr>
              <a:t>Евгеньевна</a:t>
            </a:r>
          </a:p>
          <a:p>
            <a:pPr algn="ctr">
              <a:buClr>
                <a:srgbClr val="002960"/>
              </a:buClr>
              <a:defRPr/>
            </a:pPr>
            <a:r>
              <a:rPr lang="ru-RU" altLang="ru-RU" sz="900" b="1" kern="0" dirty="0" smtClean="0">
                <a:solidFill>
                  <a:srgbClr val="00295C"/>
                </a:solidFill>
                <a:latin typeface="+mj-lt"/>
              </a:rPr>
              <a:t>Заместитель </a:t>
            </a:r>
            <a:r>
              <a:rPr lang="ru-RU" altLang="ru-RU" sz="900" b="1" kern="0" dirty="0">
                <a:solidFill>
                  <a:srgbClr val="00295C"/>
                </a:solidFill>
                <a:latin typeface="+mj-lt"/>
              </a:rPr>
              <a:t>директора </a:t>
            </a:r>
            <a:r>
              <a:rPr lang="ru-RU" altLang="ru-RU" sz="900" b="1" kern="0" dirty="0" smtClean="0">
                <a:solidFill>
                  <a:srgbClr val="00295C"/>
                </a:solidFill>
                <a:latin typeface="+mj-lt"/>
              </a:rPr>
              <a:t>(</a:t>
            </a:r>
          </a:p>
          <a:p>
            <a:pPr algn="ctr">
              <a:buClr>
                <a:srgbClr val="002960"/>
              </a:buClr>
              <a:defRPr/>
            </a:pPr>
            <a:r>
              <a:rPr lang="ru-RU" altLang="ru-RU" sz="900" b="1" kern="0" dirty="0" smtClean="0">
                <a:solidFill>
                  <a:srgbClr val="00295C"/>
                </a:solidFill>
                <a:latin typeface="+mj-lt"/>
              </a:rPr>
              <a:t>ОГАПОУ </a:t>
            </a:r>
            <a:r>
              <a:rPr lang="ru-RU" altLang="ru-RU" sz="900" b="1" kern="0" dirty="0">
                <a:solidFill>
                  <a:srgbClr val="00295C"/>
                </a:solidFill>
                <a:latin typeface="+mj-lt"/>
              </a:rPr>
              <a:t>«БИК»</a:t>
            </a:r>
          </a:p>
        </p:txBody>
      </p:sp>
      <p:sp>
        <p:nvSpPr>
          <p:cNvPr id="22" name="Rectangle 165"/>
          <p:cNvSpPr txBox="1">
            <a:spLocks noChangeArrowheads="1"/>
          </p:cNvSpPr>
          <p:nvPr/>
        </p:nvSpPr>
        <p:spPr bwMode="auto">
          <a:xfrm>
            <a:off x="4723717" y="981648"/>
            <a:ext cx="2155825" cy="1539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marL="342900" indent="-342900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19125" lvl="4" indent="0">
              <a:buClr>
                <a:srgbClr val="002960"/>
              </a:buClr>
              <a:buSzPct val="89000"/>
              <a:defRPr/>
            </a:pPr>
            <a:r>
              <a:rPr lang="ru-RU" altLang="ru-RU" sz="1000" kern="0" dirty="0" smtClean="0">
                <a:solidFill>
                  <a:srgbClr val="00295C"/>
                </a:solidFill>
              </a:rPr>
              <a:t>Руководитель проекта</a:t>
            </a:r>
            <a:endParaRPr lang="en-US" altLang="ru-RU" sz="1000" kern="0" dirty="0" smtClean="0">
              <a:solidFill>
                <a:srgbClr val="00295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5095" y="1605940"/>
            <a:ext cx="1409998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dirty="0" smtClean="0"/>
              <a:t>Логотип организации</a:t>
            </a: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36521" y="1212358"/>
            <a:ext cx="1251311" cy="1452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ФОТО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86491" y="1160546"/>
            <a:ext cx="1184175" cy="14708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ФОТО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Rectangle 53"/>
          <p:cNvSpPr txBox="1">
            <a:spLocks noChangeArrowheads="1"/>
          </p:cNvSpPr>
          <p:nvPr/>
        </p:nvSpPr>
        <p:spPr bwMode="auto">
          <a:xfrm>
            <a:off x="315913" y="5579368"/>
            <a:ext cx="1462088" cy="80021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/>
            <a:r>
              <a:rPr lang="ru-RU" sz="1000" dirty="0">
                <a:latin typeface="+mj-lt"/>
              </a:rPr>
              <a:t>Синявская Екатерина </a:t>
            </a:r>
            <a:r>
              <a:rPr lang="ru-RU" sz="1000" dirty="0" smtClean="0">
                <a:latin typeface="+mj-lt"/>
              </a:rPr>
              <a:t>Витальевна</a:t>
            </a:r>
            <a:endParaRPr lang="en-US" sz="1000" dirty="0" smtClean="0">
              <a:latin typeface="+mj-lt"/>
            </a:endParaRPr>
          </a:p>
          <a:p>
            <a:pPr algn="ctr" fontAlgn="base"/>
            <a:r>
              <a:rPr lang="ru-RU" sz="1000" dirty="0">
                <a:latin typeface="+mj-lt"/>
              </a:rPr>
              <a:t>Секретарь учебной части ОГАПОУ «БИК»</a:t>
            </a:r>
          </a:p>
          <a:p>
            <a:pPr algn="ctr" fontAlgn="base"/>
            <a:endParaRPr lang="ru-RU" sz="12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67544" y="4090293"/>
            <a:ext cx="1076375" cy="1452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ФОТО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Rectangle 53"/>
          <p:cNvSpPr txBox="1">
            <a:spLocks noChangeArrowheads="1"/>
          </p:cNvSpPr>
          <p:nvPr/>
        </p:nvSpPr>
        <p:spPr bwMode="auto">
          <a:xfrm>
            <a:off x="1900089" y="5579368"/>
            <a:ext cx="1462088" cy="80021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/>
            <a:r>
              <a:rPr lang="ru-RU" sz="1000" dirty="0">
                <a:latin typeface="+mj-lt"/>
              </a:rPr>
              <a:t>Авилова Ольга </a:t>
            </a:r>
            <a:r>
              <a:rPr lang="ru-RU" sz="1000" dirty="0" smtClean="0">
                <a:latin typeface="+mj-lt"/>
              </a:rPr>
              <a:t>Дмитриевна</a:t>
            </a:r>
            <a:endParaRPr lang="en-US" sz="1000" dirty="0" smtClean="0">
              <a:latin typeface="+mj-lt"/>
            </a:endParaRPr>
          </a:p>
          <a:p>
            <a:pPr algn="ctr" fontAlgn="base"/>
            <a:r>
              <a:rPr lang="ru-RU" sz="1000" dirty="0">
                <a:latin typeface="+mj-lt"/>
              </a:rPr>
              <a:t>Заведующий учебной частью ОГАПОУ «БИК»</a:t>
            </a:r>
          </a:p>
          <a:p>
            <a:pPr algn="ctr" fontAlgn="base"/>
            <a:endParaRPr lang="ru-RU" sz="12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051720" y="4090293"/>
            <a:ext cx="1076375" cy="1452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ФОТО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Rectangle 53"/>
          <p:cNvSpPr txBox="1">
            <a:spLocks noChangeArrowheads="1"/>
          </p:cNvSpPr>
          <p:nvPr/>
        </p:nvSpPr>
        <p:spPr bwMode="auto">
          <a:xfrm>
            <a:off x="3480691" y="5645316"/>
            <a:ext cx="1462088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/>
            <a:r>
              <a:rPr lang="ru-RU" sz="1000" dirty="0">
                <a:latin typeface="+mj-lt"/>
              </a:rPr>
              <a:t>Погребнякова Анна </a:t>
            </a:r>
            <a:r>
              <a:rPr lang="ru-RU" sz="1000" dirty="0" smtClean="0">
                <a:latin typeface="+mj-lt"/>
              </a:rPr>
              <a:t>Александровна</a:t>
            </a:r>
            <a:endParaRPr lang="en-US" sz="1000" dirty="0" smtClean="0">
              <a:latin typeface="+mj-lt"/>
            </a:endParaRPr>
          </a:p>
          <a:p>
            <a:pPr algn="ctr" fontAlgn="base"/>
            <a:r>
              <a:rPr lang="ru-RU" sz="1000" dirty="0">
                <a:latin typeface="+mj-lt"/>
              </a:rPr>
              <a:t>Лаборант ОГАПОУ «БИК»</a:t>
            </a:r>
          </a:p>
          <a:p>
            <a:pPr algn="ctr" fontAlgn="base"/>
            <a:endParaRPr lang="ru-RU" sz="12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3613968" y="4090293"/>
            <a:ext cx="1076375" cy="1452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ФОТО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4" name="Rectangle 53"/>
          <p:cNvSpPr txBox="1">
            <a:spLocks noChangeArrowheads="1"/>
          </p:cNvSpPr>
          <p:nvPr/>
        </p:nvSpPr>
        <p:spPr bwMode="auto">
          <a:xfrm>
            <a:off x="5070586" y="5641569"/>
            <a:ext cx="1462088" cy="61555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ctr"/>
            <a:r>
              <a:rPr lang="ru-RU" sz="1000" dirty="0">
                <a:latin typeface="+mj-lt"/>
              </a:rPr>
              <a:t>Третьяк Ирина </a:t>
            </a:r>
            <a:r>
              <a:rPr lang="ru-RU" sz="1000" dirty="0" smtClean="0">
                <a:latin typeface="+mj-lt"/>
              </a:rPr>
              <a:t>Юрьевна</a:t>
            </a:r>
            <a:endParaRPr lang="en-US" sz="1000" dirty="0" smtClean="0">
              <a:latin typeface="+mj-lt"/>
            </a:endParaRPr>
          </a:p>
          <a:p>
            <a:pPr algn="ctr" fontAlgn="ctr"/>
            <a:r>
              <a:rPr lang="ru-RU" sz="1000" dirty="0">
                <a:latin typeface="+mj-lt"/>
              </a:rPr>
              <a:t>Преподаватель ОГАПОУ «БИК»</a:t>
            </a:r>
          </a:p>
          <a:p>
            <a:pPr algn="ctr" fontAlgn="ctr"/>
            <a:endParaRPr lang="ru-RU" sz="1000" dirty="0">
              <a:latin typeface="+mj-lt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198144" y="4090293"/>
            <a:ext cx="1076375" cy="1452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ФОТО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48264" y="6376243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2</a:t>
            </a:fld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92" y="1677872"/>
            <a:ext cx="1254500" cy="12545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247" y="1227504"/>
            <a:ext cx="1171858" cy="1393455"/>
          </a:xfrm>
          <a:prstGeom prst="rect">
            <a:avLst/>
          </a:prstGeom>
        </p:spPr>
      </p:pic>
      <p:pic>
        <p:nvPicPr>
          <p:cNvPr id="27" name="Рисунок 26" descr="https://sun9-79.userapi.com/impf/c834200/v834200290/118615/CzyErTd3x-Y.jpg?size=1920x1080&amp;quality=96&amp;sign=1a683ec2b0609aa9a0a02909a33229df&amp;type=album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4" t="8552" r="25919" b="10775"/>
          <a:stretch/>
        </p:blipFill>
        <p:spPr bwMode="auto">
          <a:xfrm>
            <a:off x="498327" y="4092298"/>
            <a:ext cx="1045592" cy="13518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Рисунок 27" descr="https://sun9-84.userapi.com/c11197/u34084935/130289423/y_9ac91ad0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2" t="18215" r="33388" b="47336"/>
          <a:stretch/>
        </p:blipFill>
        <p:spPr bwMode="auto">
          <a:xfrm>
            <a:off x="2142461" y="4119587"/>
            <a:ext cx="917371" cy="14232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Рисунок 28" descr="Анна Погребнякова(Рудева)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9" t="3473" r="19445" b="39582"/>
          <a:stretch/>
        </p:blipFill>
        <p:spPr bwMode="auto">
          <a:xfrm>
            <a:off x="3645670" y="4079521"/>
            <a:ext cx="1044674" cy="14217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2925" y="3985614"/>
            <a:ext cx="1079086" cy="15119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1346" y="1197776"/>
            <a:ext cx="1024217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69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227"/>
          <p:cNvSpPr/>
          <p:nvPr/>
        </p:nvSpPr>
        <p:spPr>
          <a:xfrm>
            <a:off x="268288" y="1508125"/>
            <a:ext cx="1366837" cy="1635125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Rectangle 227"/>
          <p:cNvSpPr/>
          <p:nvPr/>
        </p:nvSpPr>
        <p:spPr>
          <a:xfrm>
            <a:off x="7072313" y="1538288"/>
            <a:ext cx="1346200" cy="1595437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474" y="22227"/>
            <a:ext cx="8792021" cy="77803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Карта </a:t>
            </a:r>
            <a:r>
              <a:rPr lang="ru-RU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текущего состояния процесса </a:t>
            </a:r>
            <a:r>
              <a:rPr lang="en-US" sz="2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«</a:t>
            </a:r>
            <a:r>
              <a:rPr lang="ru-RU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работа приемной комиссии»</a:t>
            </a:r>
            <a:br>
              <a:rPr lang="ru-RU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endParaRPr lang="ru-RU" sz="2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9" name="Rectangle 41"/>
          <p:cNvSpPr txBox="1"/>
          <p:nvPr/>
        </p:nvSpPr>
        <p:spPr>
          <a:xfrm>
            <a:off x="5388584" y="5919113"/>
            <a:ext cx="4145124" cy="15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sz="1020" b="1" kern="0" dirty="0">
                <a:solidFill>
                  <a:srgbClr val="000000"/>
                </a:solidFill>
              </a:rPr>
              <a:t>ИТОГО - ВПП</a:t>
            </a:r>
            <a:r>
              <a:rPr lang="en-US" sz="1020" b="1" kern="0" dirty="0">
                <a:solidFill>
                  <a:srgbClr val="000000"/>
                </a:solidFill>
              </a:rPr>
              <a:t> </a:t>
            </a:r>
            <a:r>
              <a:rPr lang="ru-RU" sz="1020" b="1" kern="0" dirty="0">
                <a:solidFill>
                  <a:srgbClr val="000000"/>
                </a:solidFill>
              </a:rPr>
              <a:t> </a:t>
            </a:r>
            <a:r>
              <a:rPr lang="ru-RU" sz="1020" b="1" kern="0" dirty="0" smtClean="0">
                <a:solidFill>
                  <a:srgbClr val="000000"/>
                </a:solidFill>
              </a:rPr>
              <a:t>от 1ч 52 минут до 2 ч 17  минут</a:t>
            </a:r>
            <a:endParaRPr lang="ru-RU" sz="1020" b="1" kern="0" dirty="0">
              <a:solidFill>
                <a:srgbClr val="000000"/>
              </a:solidFill>
            </a:endParaRPr>
          </a:p>
        </p:txBody>
      </p:sp>
      <p:sp>
        <p:nvSpPr>
          <p:cNvPr id="10" name="Rectangle 170"/>
          <p:cNvSpPr/>
          <p:nvPr/>
        </p:nvSpPr>
        <p:spPr>
          <a:xfrm>
            <a:off x="261938" y="3486150"/>
            <a:ext cx="1346200" cy="1773238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Rectangle 188"/>
          <p:cNvSpPr/>
          <p:nvPr/>
        </p:nvSpPr>
        <p:spPr>
          <a:xfrm>
            <a:off x="250825" y="4167187"/>
            <a:ext cx="1346200" cy="1455713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defTabSz="453523">
              <a:spcAft>
                <a:spcPts val="0"/>
              </a:spcAft>
              <a:defRPr/>
            </a:pPr>
            <a:r>
              <a:rPr lang="ru-RU" sz="1020" kern="0" dirty="0" smtClean="0">
                <a:solidFill>
                  <a:srgbClr val="000000"/>
                </a:solidFill>
                <a:latin typeface="Arial"/>
              </a:rPr>
              <a:t>Работа с документами </a:t>
            </a:r>
          </a:p>
          <a:p>
            <a:pPr defTabSz="453523">
              <a:spcAft>
                <a:spcPts val="0"/>
              </a:spcAft>
              <a:defRPr/>
            </a:pPr>
            <a:r>
              <a:rPr lang="ru-RU" sz="1020" kern="0" dirty="0" smtClean="0">
                <a:solidFill>
                  <a:srgbClr val="000000"/>
                </a:solidFill>
                <a:latin typeface="Arial"/>
              </a:rPr>
              <a:t>1. Проверка документов 2.Копирование всех необходимых документов</a:t>
            </a:r>
          </a:p>
          <a:p>
            <a:pPr defTabSz="453523">
              <a:spcAft>
                <a:spcPts val="0"/>
              </a:spcAft>
              <a:defRPr/>
            </a:pPr>
            <a:r>
              <a:rPr lang="ru-RU" sz="1020" kern="0" dirty="0" smtClean="0">
                <a:solidFill>
                  <a:srgbClr val="000000"/>
                </a:solidFill>
                <a:latin typeface="Arial"/>
              </a:rPr>
              <a:t>3. Внесение данных</a:t>
            </a:r>
            <a:endParaRPr lang="ru-RU" sz="102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Rectangle 41"/>
          <p:cNvSpPr txBox="1">
            <a:spLocks/>
          </p:cNvSpPr>
          <p:nvPr/>
        </p:nvSpPr>
        <p:spPr>
          <a:xfrm>
            <a:off x="265113" y="3473450"/>
            <a:ext cx="1344612" cy="368300"/>
          </a:xfrm>
          <a:prstGeom prst="rect">
            <a:avLst/>
          </a:prstGeom>
          <a:solidFill>
            <a:srgbClr val="E9EEF3"/>
          </a:solidFill>
          <a:ln w="9525">
            <a:solidFill>
              <a:srgbClr val="BFBFBF"/>
            </a:solidFill>
            <a:miter lim="800000"/>
            <a:headEnd/>
            <a:tailEnd/>
          </a:ln>
          <a:effectLst/>
          <a:extLst/>
        </p:spPr>
        <p:txBody>
          <a:bodyPr lIns="73462" tIns="36731" rIns="36731" bIns="36731" anchor="ctr"/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b="1" kern="0" dirty="0" smtClean="0">
                <a:solidFill>
                  <a:srgbClr val="000000"/>
                </a:solidFill>
              </a:rPr>
              <a:t>40 – 45 мин</a:t>
            </a:r>
            <a:endParaRPr lang="ru-RU" sz="1020" b="1" kern="0" dirty="0">
              <a:solidFill>
                <a:srgbClr val="000000"/>
              </a:solidFill>
            </a:endParaRPr>
          </a:p>
        </p:txBody>
      </p:sp>
      <p:sp>
        <p:nvSpPr>
          <p:cNvPr id="15" name="Rectangle 223"/>
          <p:cNvSpPr/>
          <p:nvPr/>
        </p:nvSpPr>
        <p:spPr>
          <a:xfrm>
            <a:off x="268288" y="2335213"/>
            <a:ext cx="1366837" cy="811212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1020" kern="0" dirty="0" smtClean="0">
                <a:solidFill>
                  <a:srgbClr val="000000"/>
                </a:solidFill>
                <a:latin typeface="Arial"/>
              </a:rPr>
              <a:t>Регистрация на вахте</a:t>
            </a:r>
            <a:endParaRPr lang="ru-RU" sz="102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Rectangle 41"/>
          <p:cNvSpPr txBox="1">
            <a:spLocks/>
          </p:cNvSpPr>
          <p:nvPr/>
        </p:nvSpPr>
        <p:spPr>
          <a:xfrm>
            <a:off x="268288" y="1501775"/>
            <a:ext cx="1363662" cy="369888"/>
          </a:xfrm>
          <a:prstGeom prst="rect">
            <a:avLst/>
          </a:prstGeom>
          <a:solidFill>
            <a:srgbClr val="E9EEF3"/>
          </a:solidFill>
          <a:ln w="9525">
            <a:solidFill>
              <a:srgbClr val="BFBFBF"/>
            </a:solidFill>
            <a:miter lim="800000"/>
            <a:headEnd/>
            <a:tailEnd/>
          </a:ln>
          <a:effectLst/>
          <a:extLst/>
        </p:spPr>
        <p:txBody>
          <a:bodyPr lIns="73462" tIns="36731" rIns="36731" bIns="36731" anchor="ctr"/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b="1" i="1" kern="0" dirty="0" smtClean="0">
                <a:solidFill>
                  <a:srgbClr val="000000"/>
                </a:solidFill>
              </a:rPr>
              <a:t>Время протекания процесса 5 – 10 мин</a:t>
            </a:r>
            <a:endParaRPr lang="ru-RU" sz="1020" b="1" i="1" kern="0" dirty="0">
              <a:solidFill>
                <a:srgbClr val="000000"/>
              </a:solidFill>
            </a:endParaRPr>
          </a:p>
        </p:txBody>
      </p:sp>
      <p:sp>
        <p:nvSpPr>
          <p:cNvPr id="17" name="Rectangle 227"/>
          <p:cNvSpPr/>
          <p:nvPr/>
        </p:nvSpPr>
        <p:spPr>
          <a:xfrm>
            <a:off x="1919288" y="1522413"/>
            <a:ext cx="1366837" cy="159385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Rectangle 63"/>
          <p:cNvSpPr txBox="1"/>
          <p:nvPr/>
        </p:nvSpPr>
        <p:spPr>
          <a:xfrm>
            <a:off x="1993900" y="1958858"/>
            <a:ext cx="1239837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i="1" kern="0" dirty="0" smtClean="0">
                <a:solidFill>
                  <a:srgbClr val="000000"/>
                </a:solidFill>
              </a:rPr>
              <a:t>Секретарь приемной комиссии</a:t>
            </a:r>
            <a:endParaRPr lang="ru-RU" sz="1020" i="1" kern="0" dirty="0">
              <a:solidFill>
                <a:srgbClr val="000000"/>
              </a:solidFill>
            </a:endParaRPr>
          </a:p>
        </p:txBody>
      </p:sp>
      <p:sp>
        <p:nvSpPr>
          <p:cNvPr id="19" name="Rectangle 229"/>
          <p:cNvSpPr/>
          <p:nvPr/>
        </p:nvSpPr>
        <p:spPr>
          <a:xfrm>
            <a:off x="1912938" y="2335213"/>
            <a:ext cx="1363662" cy="811212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1020" kern="0" dirty="0" smtClean="0">
                <a:solidFill>
                  <a:srgbClr val="000000"/>
                </a:solidFill>
                <a:latin typeface="Arial"/>
              </a:rPr>
              <a:t>Ожидание в очереди ( 3 технических секретаря)</a:t>
            </a:r>
            <a:endParaRPr lang="ru-RU" sz="102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Right Arrow 230"/>
          <p:cNvSpPr>
            <a:spLocks/>
          </p:cNvSpPr>
          <p:nvPr/>
        </p:nvSpPr>
        <p:spPr>
          <a:xfrm>
            <a:off x="3352800" y="2751138"/>
            <a:ext cx="269875" cy="338137"/>
          </a:xfrm>
          <a:prstGeom prst="rightArrow">
            <a:avLst/>
          </a:prstGeom>
          <a:solidFill>
            <a:srgbClr val="3375B7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Rectangle 41"/>
          <p:cNvSpPr txBox="1">
            <a:spLocks/>
          </p:cNvSpPr>
          <p:nvPr/>
        </p:nvSpPr>
        <p:spPr>
          <a:xfrm>
            <a:off x="1912938" y="1509713"/>
            <a:ext cx="1373187" cy="350837"/>
          </a:xfrm>
          <a:prstGeom prst="rect">
            <a:avLst/>
          </a:prstGeom>
          <a:solidFill>
            <a:srgbClr val="E9EEF3"/>
          </a:solidFill>
          <a:ln w="9525">
            <a:solidFill>
              <a:srgbClr val="BFBFBF"/>
            </a:solidFill>
            <a:miter lim="800000"/>
            <a:headEnd/>
            <a:tailEnd/>
          </a:ln>
          <a:effectLst/>
          <a:extLst/>
        </p:spPr>
        <p:txBody>
          <a:bodyPr lIns="73462" tIns="36731" rIns="36731" bIns="36731" anchor="ctr"/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b="1" kern="0" dirty="0" smtClean="0">
                <a:solidFill>
                  <a:srgbClr val="000000"/>
                </a:solidFill>
              </a:rPr>
              <a:t>20 - 30 мин</a:t>
            </a:r>
            <a:endParaRPr lang="ru-RU" sz="1020" b="1" kern="0" dirty="0">
              <a:solidFill>
                <a:srgbClr val="000000"/>
              </a:solidFill>
            </a:endParaRPr>
          </a:p>
        </p:txBody>
      </p:sp>
      <p:sp>
        <p:nvSpPr>
          <p:cNvPr id="22" name="Rectangle 232"/>
          <p:cNvSpPr/>
          <p:nvPr/>
        </p:nvSpPr>
        <p:spPr>
          <a:xfrm>
            <a:off x="3617913" y="1541463"/>
            <a:ext cx="1344612" cy="1566862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Rectangle 63"/>
          <p:cNvSpPr txBox="1"/>
          <p:nvPr/>
        </p:nvSpPr>
        <p:spPr>
          <a:xfrm>
            <a:off x="3695701" y="1935163"/>
            <a:ext cx="1262062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i="1" kern="0" dirty="0" smtClean="0">
                <a:solidFill>
                  <a:srgbClr val="000000"/>
                </a:solidFill>
              </a:rPr>
              <a:t>Технический секретарь -1 </a:t>
            </a:r>
            <a:endParaRPr lang="ru-RU" sz="1020" i="1" kern="0" dirty="0">
              <a:solidFill>
                <a:srgbClr val="000000"/>
              </a:solidFill>
            </a:endParaRPr>
          </a:p>
        </p:txBody>
      </p:sp>
      <p:sp>
        <p:nvSpPr>
          <p:cNvPr id="24" name="Rectangle 234"/>
          <p:cNvSpPr/>
          <p:nvPr/>
        </p:nvSpPr>
        <p:spPr>
          <a:xfrm>
            <a:off x="3622675" y="2335213"/>
            <a:ext cx="1335088" cy="811212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lvl="0">
              <a:defRPr/>
            </a:pPr>
            <a:r>
              <a:rPr lang="ru-RU" sz="1020" kern="0" dirty="0" smtClean="0">
                <a:solidFill>
                  <a:srgbClr val="000000"/>
                </a:solidFill>
                <a:latin typeface="Arial"/>
              </a:rPr>
              <a:t>Консультация</a:t>
            </a:r>
            <a:endParaRPr lang="ru-RU" sz="102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Right Arrow 235"/>
          <p:cNvSpPr>
            <a:spLocks/>
          </p:cNvSpPr>
          <p:nvPr/>
        </p:nvSpPr>
        <p:spPr>
          <a:xfrm>
            <a:off x="5010150" y="2751138"/>
            <a:ext cx="268288" cy="338137"/>
          </a:xfrm>
          <a:prstGeom prst="rightArrow">
            <a:avLst/>
          </a:prstGeom>
          <a:solidFill>
            <a:srgbClr val="3375B7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Rectangle 41"/>
          <p:cNvSpPr txBox="1">
            <a:spLocks/>
          </p:cNvSpPr>
          <p:nvPr/>
        </p:nvSpPr>
        <p:spPr>
          <a:xfrm>
            <a:off x="3622675" y="1506538"/>
            <a:ext cx="1339850" cy="355600"/>
          </a:xfrm>
          <a:prstGeom prst="rect">
            <a:avLst/>
          </a:prstGeom>
          <a:solidFill>
            <a:srgbClr val="E9EEF3"/>
          </a:solidFill>
          <a:ln w="9525">
            <a:solidFill>
              <a:srgbClr val="BFBFBF"/>
            </a:solidFill>
            <a:miter lim="800000"/>
            <a:headEnd/>
            <a:tailEnd/>
          </a:ln>
          <a:effectLst/>
          <a:extLst/>
        </p:spPr>
        <p:txBody>
          <a:bodyPr lIns="73462" tIns="36731" rIns="36731" bIns="36731" anchor="ctr"/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b="1" kern="0" dirty="0" smtClean="0">
                <a:solidFill>
                  <a:srgbClr val="000000"/>
                </a:solidFill>
              </a:rPr>
              <a:t>5 – 10 мин мин</a:t>
            </a:r>
            <a:endParaRPr lang="ru-RU" sz="1020" b="1" kern="0" dirty="0">
              <a:solidFill>
                <a:srgbClr val="000000"/>
              </a:solidFill>
            </a:endParaRPr>
          </a:p>
        </p:txBody>
      </p:sp>
      <p:sp>
        <p:nvSpPr>
          <p:cNvPr id="27" name="Rectangle 237"/>
          <p:cNvSpPr/>
          <p:nvPr/>
        </p:nvSpPr>
        <p:spPr>
          <a:xfrm>
            <a:off x="5330825" y="1552575"/>
            <a:ext cx="1382713" cy="159385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Rectangle 239"/>
          <p:cNvSpPr/>
          <p:nvPr/>
        </p:nvSpPr>
        <p:spPr>
          <a:xfrm>
            <a:off x="5349875" y="2335213"/>
            <a:ext cx="1344613" cy="811212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defTabSz="453523">
              <a:spcAft>
                <a:spcPts val="0"/>
              </a:spcAft>
              <a:defRPr/>
            </a:pPr>
            <a:r>
              <a:rPr lang="ru-RU" sz="1020" kern="0" dirty="0" smtClean="0">
                <a:solidFill>
                  <a:srgbClr val="000000"/>
                </a:solidFill>
                <a:latin typeface="Arial"/>
              </a:rPr>
              <a:t>Работа с документами</a:t>
            </a:r>
            <a:endParaRPr lang="ru-RU" sz="102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Right Arrow 240"/>
          <p:cNvSpPr>
            <a:spLocks/>
          </p:cNvSpPr>
          <p:nvPr/>
        </p:nvSpPr>
        <p:spPr>
          <a:xfrm>
            <a:off x="6778625" y="2738438"/>
            <a:ext cx="269875" cy="338137"/>
          </a:xfrm>
          <a:prstGeom prst="rightArrow">
            <a:avLst/>
          </a:prstGeom>
          <a:solidFill>
            <a:srgbClr val="3375B7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Rectangle 41"/>
          <p:cNvSpPr txBox="1">
            <a:spLocks/>
          </p:cNvSpPr>
          <p:nvPr/>
        </p:nvSpPr>
        <p:spPr>
          <a:xfrm>
            <a:off x="5330825" y="1514475"/>
            <a:ext cx="1382713" cy="361950"/>
          </a:xfrm>
          <a:prstGeom prst="rect">
            <a:avLst/>
          </a:prstGeom>
          <a:solidFill>
            <a:srgbClr val="E9EEF3"/>
          </a:solidFill>
          <a:ln w="9525">
            <a:solidFill>
              <a:srgbClr val="BFBFBF"/>
            </a:solidFill>
            <a:miter lim="800000"/>
            <a:headEnd/>
            <a:tailEnd/>
          </a:ln>
          <a:effectLst/>
          <a:extLst/>
        </p:spPr>
        <p:txBody>
          <a:bodyPr lIns="73462" tIns="36731" rIns="36731" bIns="36731" anchor="ctr"/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b="1" kern="0" dirty="0" smtClean="0">
                <a:solidFill>
                  <a:srgbClr val="000000"/>
                </a:solidFill>
              </a:rPr>
              <a:t>5 - 10 мин </a:t>
            </a:r>
            <a:endParaRPr lang="ru-RU" sz="1020" b="1" kern="0" dirty="0">
              <a:solidFill>
                <a:srgbClr val="000000"/>
              </a:solidFill>
            </a:endParaRPr>
          </a:p>
        </p:txBody>
      </p:sp>
      <p:grpSp>
        <p:nvGrpSpPr>
          <p:cNvPr id="101405" name="Group 251"/>
          <p:cNvGrpSpPr>
            <a:grpSpLocks/>
          </p:cNvGrpSpPr>
          <p:nvPr/>
        </p:nvGrpSpPr>
        <p:grpSpPr bwMode="auto">
          <a:xfrm>
            <a:off x="1919288" y="3473450"/>
            <a:ext cx="1346200" cy="1782763"/>
            <a:chOff x="3450775" y="4138457"/>
            <a:chExt cx="1318591" cy="1995232"/>
          </a:xfrm>
        </p:grpSpPr>
        <p:sp>
          <p:nvSpPr>
            <p:cNvPr id="33" name="Rectangle 252"/>
            <p:cNvSpPr/>
            <p:nvPr/>
          </p:nvSpPr>
          <p:spPr>
            <a:xfrm>
              <a:off x="3450775" y="4138457"/>
              <a:ext cx="1318591" cy="1913504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BFBFBF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632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" name="Rectangle 253"/>
            <p:cNvSpPr/>
            <p:nvPr/>
          </p:nvSpPr>
          <p:spPr>
            <a:xfrm>
              <a:off x="3464769" y="4952185"/>
              <a:ext cx="1304597" cy="1181504"/>
            </a:xfrm>
            <a:prstGeom prst="rect">
              <a:avLst/>
            </a:prstGeom>
            <a:solidFill>
              <a:srgbClr val="002960">
                <a:lumMod val="10000"/>
                <a:lumOff val="90000"/>
              </a:srgbClr>
            </a:solidFill>
            <a:ln w="9525" cap="flat" cmpd="sng" algn="ctr">
              <a:solidFill>
                <a:srgbClr val="BFBFBF"/>
              </a:solidFill>
              <a:prstDash val="solid"/>
            </a:ln>
            <a:effectLst/>
          </p:spPr>
          <p:txBody>
            <a:bodyPr anchor="ctr"/>
            <a:lstStyle/>
            <a:p>
              <a:pPr defTabSz="453523">
                <a:spcAft>
                  <a:spcPts val="0"/>
                </a:spcAft>
                <a:defRPr/>
              </a:pPr>
              <a:r>
                <a:rPr lang="ru-RU" sz="1020" kern="0" dirty="0" smtClean="0">
                  <a:solidFill>
                    <a:srgbClr val="000000"/>
                  </a:solidFill>
                  <a:latin typeface="Arial"/>
                </a:rPr>
                <a:t>Печать заявления, заполнение данных абитуриентом</a:t>
              </a:r>
              <a:endParaRPr lang="ru-RU" sz="102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" name="Rectangle 41"/>
            <p:cNvSpPr txBox="1">
              <a:spLocks/>
            </p:cNvSpPr>
            <p:nvPr/>
          </p:nvSpPr>
          <p:spPr>
            <a:xfrm>
              <a:off x="3450775" y="4138457"/>
              <a:ext cx="1318591" cy="412194"/>
            </a:xfrm>
            <a:prstGeom prst="rect">
              <a:avLst/>
            </a:prstGeom>
            <a:solidFill>
              <a:srgbClr val="E9EEF3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  <a:effectLst/>
            <a:extLst/>
          </p:spPr>
          <p:txBody>
            <a:bodyPr lIns="73462" tIns="36731" rIns="36731" bIns="36731" anchor="ctr"/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  <a:defRPr/>
              </a:pPr>
              <a:r>
                <a:rPr lang="ru-RU" sz="1020" b="1" kern="0" dirty="0" smtClean="0">
                  <a:solidFill>
                    <a:srgbClr val="000000"/>
                  </a:solidFill>
                </a:rPr>
                <a:t>10  мин</a:t>
              </a:r>
              <a:endParaRPr lang="ru-RU" sz="1020" b="1" kern="0" dirty="0">
                <a:solidFill>
                  <a:srgbClr val="000000"/>
                </a:solidFill>
              </a:endParaRPr>
            </a:p>
          </p:txBody>
        </p:sp>
        <p:sp>
          <p:nvSpPr>
            <p:cNvPr id="36" name="Rectangle 63"/>
            <p:cNvSpPr txBox="1"/>
            <p:nvPr/>
          </p:nvSpPr>
          <p:spPr>
            <a:xfrm>
              <a:off x="3544072" y="4564864"/>
              <a:ext cx="1217519" cy="351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lIns="0" tIns="0" rIns="0" bIns="0"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defTabSz="914400">
                <a:buClr>
                  <a:srgbClr val="002960"/>
                </a:buClr>
                <a:defRPr/>
              </a:pPr>
              <a:r>
                <a:rPr lang="ru-RU" sz="1020" i="1" kern="0" dirty="0" smtClean="0">
                  <a:solidFill>
                    <a:srgbClr val="000000"/>
                  </a:solidFill>
                </a:rPr>
                <a:t>Технический секретарь - 3</a:t>
              </a:r>
              <a:endParaRPr lang="ru-RU" sz="1020" i="1" kern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37" name="Шестиугольник 96"/>
          <p:cNvSpPr>
            <a:spLocks/>
          </p:cNvSpPr>
          <p:nvPr/>
        </p:nvSpPr>
        <p:spPr>
          <a:xfrm>
            <a:off x="2347913" y="3197225"/>
            <a:ext cx="423862" cy="193675"/>
          </a:xfrm>
          <a:prstGeom prst="hexagon">
            <a:avLst/>
          </a:prstGeom>
          <a:solidFill>
            <a:srgbClr val="FFFFFF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918" kern="0" dirty="0">
                <a:solidFill>
                  <a:srgbClr val="000000"/>
                </a:solidFill>
                <a:latin typeface="Arial"/>
              </a:rPr>
              <a:t>Нет</a:t>
            </a:r>
          </a:p>
        </p:txBody>
      </p:sp>
      <p:sp>
        <p:nvSpPr>
          <p:cNvPr id="38" name="Шестиугольник 96"/>
          <p:cNvSpPr>
            <a:spLocks/>
          </p:cNvSpPr>
          <p:nvPr/>
        </p:nvSpPr>
        <p:spPr>
          <a:xfrm>
            <a:off x="3740395" y="3184526"/>
            <a:ext cx="423863" cy="193675"/>
          </a:xfrm>
          <a:prstGeom prst="hexagon">
            <a:avLst/>
          </a:prstGeom>
          <a:solidFill>
            <a:srgbClr val="FFFFFF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918" kern="0" dirty="0">
                <a:solidFill>
                  <a:srgbClr val="000000"/>
                </a:solidFill>
                <a:latin typeface="Arial"/>
              </a:rPr>
              <a:t>Нет</a:t>
            </a:r>
          </a:p>
        </p:txBody>
      </p:sp>
      <p:sp>
        <p:nvSpPr>
          <p:cNvPr id="39" name="Right Arrow 260"/>
          <p:cNvSpPr>
            <a:spLocks/>
          </p:cNvSpPr>
          <p:nvPr/>
        </p:nvSpPr>
        <p:spPr>
          <a:xfrm>
            <a:off x="8485188" y="2752725"/>
            <a:ext cx="269875" cy="338138"/>
          </a:xfrm>
          <a:prstGeom prst="rightArrow">
            <a:avLst/>
          </a:prstGeom>
          <a:solidFill>
            <a:srgbClr val="3375B7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Right Arrow 264"/>
          <p:cNvSpPr>
            <a:spLocks/>
          </p:cNvSpPr>
          <p:nvPr/>
        </p:nvSpPr>
        <p:spPr>
          <a:xfrm>
            <a:off x="1644650" y="4797425"/>
            <a:ext cx="268288" cy="338138"/>
          </a:xfrm>
          <a:prstGeom prst="rightArrow">
            <a:avLst/>
          </a:prstGeom>
          <a:solidFill>
            <a:srgbClr val="3375B7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Шестиугольник 96"/>
          <p:cNvSpPr>
            <a:spLocks/>
          </p:cNvSpPr>
          <p:nvPr/>
        </p:nvSpPr>
        <p:spPr>
          <a:xfrm>
            <a:off x="7115175" y="3197225"/>
            <a:ext cx="425450" cy="193675"/>
          </a:xfrm>
          <a:prstGeom prst="hexagon">
            <a:avLst/>
          </a:prstGeom>
          <a:solidFill>
            <a:srgbClr val="FFFFFF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918" kern="0" dirty="0">
                <a:solidFill>
                  <a:srgbClr val="000000"/>
                </a:solidFill>
                <a:latin typeface="Arial"/>
              </a:rPr>
              <a:t>Нет</a:t>
            </a:r>
          </a:p>
        </p:txBody>
      </p:sp>
      <p:sp>
        <p:nvSpPr>
          <p:cNvPr id="45" name="Right Arrow 225"/>
          <p:cNvSpPr>
            <a:spLocks/>
          </p:cNvSpPr>
          <p:nvPr/>
        </p:nvSpPr>
        <p:spPr>
          <a:xfrm>
            <a:off x="1636713" y="2782888"/>
            <a:ext cx="268287" cy="338137"/>
          </a:xfrm>
          <a:prstGeom prst="rightArrow">
            <a:avLst/>
          </a:prstGeom>
          <a:solidFill>
            <a:srgbClr val="3375B7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01413" name="Group 251"/>
          <p:cNvGrpSpPr>
            <a:grpSpLocks/>
          </p:cNvGrpSpPr>
          <p:nvPr/>
        </p:nvGrpSpPr>
        <p:grpSpPr bwMode="auto">
          <a:xfrm>
            <a:off x="3594100" y="3467100"/>
            <a:ext cx="1344613" cy="1800225"/>
            <a:chOff x="3450775" y="4138457"/>
            <a:chExt cx="1318590" cy="1913753"/>
          </a:xfrm>
        </p:grpSpPr>
        <p:sp>
          <p:nvSpPr>
            <p:cNvPr id="48" name="Rectangle 252"/>
            <p:cNvSpPr/>
            <p:nvPr/>
          </p:nvSpPr>
          <p:spPr>
            <a:xfrm>
              <a:off x="3450775" y="4138457"/>
              <a:ext cx="1318590" cy="1913753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BFBFBF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632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" name="Rectangle 253"/>
            <p:cNvSpPr/>
            <p:nvPr/>
          </p:nvSpPr>
          <p:spPr>
            <a:xfrm>
              <a:off x="3450775" y="4904633"/>
              <a:ext cx="1318590" cy="1147577"/>
            </a:xfrm>
            <a:prstGeom prst="rect">
              <a:avLst/>
            </a:prstGeom>
            <a:solidFill>
              <a:srgbClr val="002960">
                <a:lumMod val="10000"/>
                <a:lumOff val="90000"/>
              </a:srgbClr>
            </a:solidFill>
            <a:ln w="9525" cap="flat" cmpd="sng" algn="ctr">
              <a:solidFill>
                <a:srgbClr val="BFBFBF"/>
              </a:solidFill>
              <a:prstDash val="solid"/>
            </a:ln>
            <a:effectLst/>
          </p:spPr>
          <p:txBody>
            <a:bodyPr anchor="ctr"/>
            <a:lstStyle/>
            <a:p>
              <a:pPr defTabSz="453523">
                <a:spcAft>
                  <a:spcPts val="0"/>
                </a:spcAft>
                <a:defRPr/>
              </a:pPr>
              <a:r>
                <a:rPr lang="ru-RU" sz="1020" kern="0" dirty="0" smtClean="0">
                  <a:solidFill>
                    <a:srgbClr val="000000"/>
                  </a:solidFill>
                  <a:latin typeface="Arial"/>
                </a:rPr>
                <a:t>Заполнение трех соглашений</a:t>
              </a:r>
              <a:endParaRPr lang="ru-RU" sz="102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" name="Rectangle 41"/>
            <p:cNvSpPr txBox="1">
              <a:spLocks/>
            </p:cNvSpPr>
            <p:nvPr/>
          </p:nvSpPr>
          <p:spPr>
            <a:xfrm>
              <a:off x="3450775" y="4138457"/>
              <a:ext cx="1318590" cy="374650"/>
            </a:xfrm>
            <a:prstGeom prst="rect">
              <a:avLst/>
            </a:prstGeom>
            <a:solidFill>
              <a:srgbClr val="E9EEF3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  <a:effectLst/>
            <a:extLst/>
          </p:spPr>
          <p:txBody>
            <a:bodyPr lIns="73462" tIns="36731" rIns="36731" bIns="36731" anchor="ctr"/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  <a:defRPr/>
              </a:pPr>
              <a:r>
                <a:rPr lang="ru-RU" sz="1020" b="1" i="1" kern="0" dirty="0" smtClean="0">
                  <a:solidFill>
                    <a:srgbClr val="000000"/>
                  </a:solidFill>
                </a:rPr>
                <a:t> 5  - 7 мин</a:t>
              </a:r>
              <a:endParaRPr lang="ru-RU" sz="1020" b="1" i="1" kern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51" name="Right Arrow 264"/>
          <p:cNvSpPr>
            <a:spLocks/>
          </p:cNvSpPr>
          <p:nvPr/>
        </p:nvSpPr>
        <p:spPr>
          <a:xfrm>
            <a:off x="3321050" y="4787900"/>
            <a:ext cx="268288" cy="338138"/>
          </a:xfrm>
          <a:prstGeom prst="rightArrow">
            <a:avLst/>
          </a:prstGeom>
          <a:solidFill>
            <a:srgbClr val="3375B7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Шестиугольник 96"/>
          <p:cNvSpPr>
            <a:spLocks/>
          </p:cNvSpPr>
          <p:nvPr/>
        </p:nvSpPr>
        <p:spPr>
          <a:xfrm>
            <a:off x="5510211" y="3216275"/>
            <a:ext cx="423863" cy="193675"/>
          </a:xfrm>
          <a:prstGeom prst="hexagon">
            <a:avLst/>
          </a:prstGeom>
          <a:solidFill>
            <a:srgbClr val="FFFFFF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918" kern="0" dirty="0">
                <a:solidFill>
                  <a:srgbClr val="000000"/>
                </a:solidFill>
                <a:latin typeface="Arial"/>
              </a:rPr>
              <a:t>Нет</a:t>
            </a:r>
          </a:p>
        </p:txBody>
      </p:sp>
      <p:grpSp>
        <p:nvGrpSpPr>
          <p:cNvPr id="101420" name="Group 115"/>
          <p:cNvGrpSpPr>
            <a:grpSpLocks/>
          </p:cNvGrpSpPr>
          <p:nvPr/>
        </p:nvGrpSpPr>
        <p:grpSpPr bwMode="auto">
          <a:xfrm>
            <a:off x="2443163" y="6169025"/>
            <a:ext cx="1539875" cy="288925"/>
            <a:chOff x="4675188" y="959601"/>
            <a:chExt cx="1509822" cy="282513"/>
          </a:xfrm>
        </p:grpSpPr>
        <p:sp>
          <p:nvSpPr>
            <p:cNvPr id="58" name="Шестиугольник 96"/>
            <p:cNvSpPr>
              <a:spLocks/>
            </p:cNvSpPr>
            <p:nvPr/>
          </p:nvSpPr>
          <p:spPr>
            <a:xfrm>
              <a:off x="4675188" y="998408"/>
              <a:ext cx="415590" cy="189377"/>
            </a:xfrm>
            <a:prstGeom prst="hexagon">
              <a:avLst/>
            </a:prstGeom>
            <a:solidFill>
              <a:srgbClr val="FFFFFF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918" kern="0" dirty="0">
                  <a:solidFill>
                    <a:srgbClr val="000000"/>
                  </a:solidFill>
                  <a:latin typeface="Arial"/>
                </a:rPr>
                <a:t>Нет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170161" y="959601"/>
              <a:ext cx="1014849" cy="28251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ru-RU" sz="918" kern="0" dirty="0">
                  <a:solidFill>
                    <a:srgbClr val="000000"/>
                  </a:solidFill>
                  <a:latin typeface="+mn-lt"/>
                </a:rPr>
                <a:t>Срок не регламентирован</a:t>
              </a:r>
            </a:p>
          </p:txBody>
        </p:sp>
      </p:grpSp>
      <p:grpSp>
        <p:nvGrpSpPr>
          <p:cNvPr id="101421" name="Group 118"/>
          <p:cNvGrpSpPr>
            <a:grpSpLocks/>
          </p:cNvGrpSpPr>
          <p:nvPr/>
        </p:nvGrpSpPr>
        <p:grpSpPr bwMode="auto">
          <a:xfrm>
            <a:off x="4583113" y="6196013"/>
            <a:ext cx="1622425" cy="193675"/>
            <a:chOff x="6491739" y="997790"/>
            <a:chExt cx="1590637" cy="189716"/>
          </a:xfrm>
        </p:grpSpPr>
        <p:sp>
          <p:nvSpPr>
            <p:cNvPr id="61" name="Шестиугольник 98"/>
            <p:cNvSpPr>
              <a:spLocks/>
            </p:cNvSpPr>
            <p:nvPr/>
          </p:nvSpPr>
          <p:spPr>
            <a:xfrm>
              <a:off x="6491739" y="997790"/>
              <a:ext cx="415557" cy="189716"/>
            </a:xfrm>
            <a:prstGeom prst="hexagon">
              <a:avLst/>
            </a:prstGeom>
            <a:solidFill>
              <a:srgbClr val="FFFFFF"/>
            </a:solidFill>
            <a:ln w="25400" cap="flat" cmpd="sng" algn="ctr">
              <a:solidFill>
                <a:srgbClr val="BFBFBF">
                  <a:lumMod val="40000"/>
                  <a:lumOff val="6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ru-RU" sz="918" kern="0" dirty="0">
                <a:solidFill>
                  <a:srgbClr val="414142"/>
                </a:solidFill>
                <a:latin typeface="Arial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935311" y="1022671"/>
              <a:ext cx="1147065" cy="14150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ru-RU" sz="918" kern="0" dirty="0">
                  <a:solidFill>
                    <a:srgbClr val="000000"/>
                  </a:solidFill>
                  <a:latin typeface="+mn-lt"/>
                </a:rPr>
                <a:t>Срок по регламенту</a:t>
              </a:r>
            </a:p>
          </p:txBody>
        </p:sp>
      </p:grpSp>
      <p:grpSp>
        <p:nvGrpSpPr>
          <p:cNvPr id="101422" name="Group 138"/>
          <p:cNvGrpSpPr>
            <a:grpSpLocks/>
          </p:cNvGrpSpPr>
          <p:nvPr/>
        </p:nvGrpSpPr>
        <p:grpSpPr bwMode="auto">
          <a:xfrm>
            <a:off x="258763" y="6145213"/>
            <a:ext cx="1778000" cy="371475"/>
            <a:chOff x="125411" y="977723"/>
            <a:chExt cx="1742865" cy="364661"/>
          </a:xfrm>
        </p:grpSpPr>
        <p:sp>
          <p:nvSpPr>
            <p:cNvPr id="64" name="Rectangle 139"/>
            <p:cNvSpPr>
              <a:spLocks/>
            </p:cNvSpPr>
            <p:nvPr/>
          </p:nvSpPr>
          <p:spPr>
            <a:xfrm>
              <a:off x="125411" y="1100835"/>
              <a:ext cx="272322" cy="11532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BFBFBF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918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" name="Rectangle 41"/>
            <p:cNvSpPr txBox="1">
              <a:spLocks/>
            </p:cNvSpPr>
            <p:nvPr/>
          </p:nvSpPr>
          <p:spPr>
            <a:xfrm>
              <a:off x="125411" y="990190"/>
              <a:ext cx="272322" cy="113761"/>
            </a:xfrm>
            <a:prstGeom prst="rect">
              <a:avLst/>
            </a:prstGeom>
            <a:solidFill>
              <a:srgbClr val="E9EEF3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  <a:effectLst/>
            <a:extLst/>
          </p:spPr>
          <p:txBody>
            <a:bodyPr lIns="73462" tIns="36731" rIns="36731" bIns="36731" anchor="ctr"/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  <a:defRPr/>
              </a:pPr>
              <a:endParaRPr lang="ru-RU" sz="918" b="1" kern="0" dirty="0">
                <a:solidFill>
                  <a:srgbClr val="000000"/>
                </a:solidFill>
              </a:endParaRPr>
            </a:p>
          </p:txBody>
        </p:sp>
        <p:sp>
          <p:nvSpPr>
            <p:cNvPr id="66" name="Rectangle 145"/>
            <p:cNvSpPr>
              <a:spLocks/>
            </p:cNvSpPr>
            <p:nvPr/>
          </p:nvSpPr>
          <p:spPr>
            <a:xfrm>
              <a:off x="125411" y="1213038"/>
              <a:ext cx="272322" cy="115320"/>
            </a:xfrm>
            <a:prstGeom prst="rect">
              <a:avLst/>
            </a:prstGeom>
            <a:solidFill>
              <a:srgbClr val="002960">
                <a:lumMod val="10000"/>
                <a:lumOff val="90000"/>
              </a:srgbClr>
            </a:solidFill>
            <a:ln w="9525" cap="flat" cmpd="sng" algn="ctr">
              <a:solidFill>
                <a:srgbClr val="BFBFBF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ru-RU" sz="918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" name="Rectangle 63"/>
            <p:cNvSpPr txBox="1">
              <a:spLocks/>
            </p:cNvSpPr>
            <p:nvPr/>
          </p:nvSpPr>
          <p:spPr>
            <a:xfrm>
              <a:off x="478652" y="977723"/>
              <a:ext cx="1120413" cy="141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  <a:defRPr/>
              </a:pPr>
              <a:r>
                <a:rPr lang="ru-RU" sz="918" kern="0" dirty="0">
                  <a:solidFill>
                    <a:srgbClr val="000000"/>
                  </a:solidFill>
                </a:rPr>
                <a:t>Продолжительность</a:t>
              </a:r>
            </a:p>
          </p:txBody>
        </p:sp>
        <p:sp>
          <p:nvSpPr>
            <p:cNvPr id="68" name="Rectangle 63"/>
            <p:cNvSpPr txBox="1">
              <a:spLocks/>
            </p:cNvSpPr>
            <p:nvPr/>
          </p:nvSpPr>
          <p:spPr>
            <a:xfrm>
              <a:off x="478652" y="1089926"/>
              <a:ext cx="725156" cy="140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  <a:defRPr/>
              </a:pPr>
              <a:r>
                <a:rPr lang="ru-RU" sz="918" kern="0" dirty="0">
                  <a:solidFill>
                    <a:srgbClr val="000000"/>
                  </a:solidFill>
                </a:rPr>
                <a:t>Исполнитель</a:t>
              </a:r>
            </a:p>
          </p:txBody>
        </p:sp>
        <p:sp>
          <p:nvSpPr>
            <p:cNvPr id="69" name="Rectangle 63"/>
            <p:cNvSpPr txBox="1">
              <a:spLocks/>
            </p:cNvSpPr>
            <p:nvPr/>
          </p:nvSpPr>
          <p:spPr>
            <a:xfrm>
              <a:off x="478652" y="1200571"/>
              <a:ext cx="1389624" cy="141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  <a:defRPr/>
              </a:pPr>
              <a:r>
                <a:rPr lang="ru-RU" sz="918" kern="0" dirty="0">
                  <a:solidFill>
                    <a:srgbClr val="000000"/>
                  </a:solidFill>
                </a:rPr>
                <a:t>Описание шага процесса</a:t>
              </a:r>
            </a:p>
          </p:txBody>
        </p:sp>
      </p:grpSp>
      <p:sp>
        <p:nvSpPr>
          <p:cNvPr id="76" name="10-конечная звезда 75"/>
          <p:cNvSpPr/>
          <p:nvPr>
            <p:custDataLst>
              <p:tags r:id="rId1"/>
            </p:custDataLst>
          </p:nvPr>
        </p:nvSpPr>
        <p:spPr>
          <a:xfrm>
            <a:off x="690563" y="3165475"/>
            <a:ext cx="409575" cy="246063"/>
          </a:xfrm>
          <a:prstGeom prst="star10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24" b="1" kern="0" dirty="0">
                <a:solidFill>
                  <a:srgbClr val="FFFFFF"/>
                </a:solidFill>
                <a:latin typeface="Arial"/>
              </a:rPr>
              <a:t>1</a:t>
            </a:r>
            <a:endParaRPr lang="ru-RU" sz="1224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" name="10-конечная звезда 76"/>
          <p:cNvSpPr/>
          <p:nvPr>
            <p:custDataLst>
              <p:tags r:id="rId2"/>
            </p:custDataLst>
          </p:nvPr>
        </p:nvSpPr>
        <p:spPr>
          <a:xfrm>
            <a:off x="2867025" y="3181351"/>
            <a:ext cx="409575" cy="246063"/>
          </a:xfrm>
          <a:prstGeom prst="star10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24" b="1" kern="0" dirty="0">
                <a:solidFill>
                  <a:srgbClr val="FFFFFF"/>
                </a:solidFill>
                <a:latin typeface="Arial"/>
              </a:rPr>
              <a:t>2</a:t>
            </a:r>
            <a:endParaRPr lang="ru-RU" sz="1224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10-конечная звезда 78"/>
          <p:cNvSpPr/>
          <p:nvPr>
            <p:custDataLst>
              <p:tags r:id="rId3"/>
            </p:custDataLst>
          </p:nvPr>
        </p:nvSpPr>
        <p:spPr>
          <a:xfrm>
            <a:off x="917235" y="5644380"/>
            <a:ext cx="409575" cy="244475"/>
          </a:xfrm>
          <a:prstGeom prst="star10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224" b="1" kern="0" dirty="0">
                <a:solidFill>
                  <a:srgbClr val="FFFFFF"/>
                </a:solidFill>
                <a:latin typeface="Arial"/>
              </a:rPr>
              <a:t>6</a:t>
            </a:r>
          </a:p>
        </p:txBody>
      </p:sp>
      <p:sp>
        <p:nvSpPr>
          <p:cNvPr id="81" name="10-конечная звезда 80"/>
          <p:cNvSpPr/>
          <p:nvPr>
            <p:custDataLst>
              <p:tags r:id="rId4"/>
            </p:custDataLst>
          </p:nvPr>
        </p:nvSpPr>
        <p:spPr>
          <a:xfrm>
            <a:off x="6153395" y="3163888"/>
            <a:ext cx="409575" cy="244475"/>
          </a:xfrm>
          <a:prstGeom prst="star10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224" b="1" kern="0" dirty="0">
                <a:solidFill>
                  <a:srgbClr val="FFFFFF"/>
                </a:solidFill>
                <a:latin typeface="Arial"/>
              </a:rPr>
              <a:t>3</a:t>
            </a:r>
          </a:p>
        </p:txBody>
      </p:sp>
      <p:cxnSp>
        <p:nvCxnSpPr>
          <p:cNvPr id="101432" name="Прямая соединительная линия 85"/>
          <p:cNvCxnSpPr>
            <a:cxnSpLocks noChangeShapeType="1"/>
          </p:cNvCxnSpPr>
          <p:nvPr/>
        </p:nvCxnSpPr>
        <p:spPr bwMode="auto">
          <a:xfrm flipV="1">
            <a:off x="190500" y="6080125"/>
            <a:ext cx="8777288" cy="0"/>
          </a:xfrm>
          <a:prstGeom prst="line">
            <a:avLst/>
          </a:prstGeom>
          <a:noFill/>
          <a:ln w="9525" algn="ctr">
            <a:solidFill>
              <a:srgbClr val="BFBFBF"/>
            </a:solidFill>
            <a:round/>
            <a:headEnd/>
            <a:tailEnd/>
          </a:ln>
        </p:spPr>
      </p:cxnSp>
      <p:sp>
        <p:nvSpPr>
          <p:cNvPr id="87" name="Rectangle 63"/>
          <p:cNvSpPr txBox="1"/>
          <p:nvPr/>
        </p:nvSpPr>
        <p:spPr>
          <a:xfrm>
            <a:off x="334962" y="3853256"/>
            <a:ext cx="1287463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i="1" kern="0" dirty="0" smtClean="0">
                <a:solidFill>
                  <a:srgbClr val="000000"/>
                </a:solidFill>
              </a:rPr>
              <a:t>Технический секретарь -2 </a:t>
            </a:r>
            <a:endParaRPr lang="ru-RU" sz="1020" i="1" kern="0" dirty="0">
              <a:solidFill>
                <a:srgbClr val="000000"/>
              </a:solidFill>
            </a:endParaRPr>
          </a:p>
        </p:txBody>
      </p:sp>
      <p:sp>
        <p:nvSpPr>
          <p:cNvPr id="88" name="Rectangle 239"/>
          <p:cNvSpPr/>
          <p:nvPr/>
        </p:nvSpPr>
        <p:spPr>
          <a:xfrm>
            <a:off x="7072313" y="2319338"/>
            <a:ext cx="1346200" cy="812800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defTabSz="453523">
              <a:spcAft>
                <a:spcPts val="0"/>
              </a:spcAft>
              <a:defRPr/>
            </a:pPr>
            <a:r>
              <a:rPr lang="ru-RU" sz="1020" kern="0" dirty="0" smtClean="0">
                <a:solidFill>
                  <a:srgbClr val="000000"/>
                </a:solidFill>
                <a:latin typeface="Arial"/>
              </a:rPr>
              <a:t>Подсчет среднего балла</a:t>
            </a:r>
            <a:endParaRPr lang="ru-RU" sz="102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Rectangle 41"/>
          <p:cNvSpPr txBox="1">
            <a:spLocks/>
          </p:cNvSpPr>
          <p:nvPr/>
        </p:nvSpPr>
        <p:spPr>
          <a:xfrm>
            <a:off x="7072313" y="1527175"/>
            <a:ext cx="1346200" cy="334963"/>
          </a:xfrm>
          <a:prstGeom prst="rect">
            <a:avLst/>
          </a:prstGeom>
          <a:solidFill>
            <a:srgbClr val="E9EEF3"/>
          </a:solidFill>
          <a:ln w="9525">
            <a:solidFill>
              <a:srgbClr val="BFBFBF"/>
            </a:solidFill>
            <a:miter lim="800000"/>
            <a:headEnd/>
            <a:tailEnd/>
          </a:ln>
          <a:effectLst/>
          <a:extLst/>
        </p:spPr>
        <p:txBody>
          <a:bodyPr lIns="73462" tIns="36731" rIns="36731" bIns="36731" anchor="ctr"/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b="1" kern="0" dirty="0" smtClean="0">
                <a:solidFill>
                  <a:srgbClr val="000000"/>
                </a:solidFill>
              </a:rPr>
              <a:t>5 мин </a:t>
            </a:r>
            <a:endParaRPr lang="ru-RU" sz="1020" b="1" kern="0" dirty="0">
              <a:solidFill>
                <a:srgbClr val="000000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3613150" y="3795713"/>
            <a:ext cx="1409700" cy="4062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002960"/>
              </a:buClr>
              <a:defRPr/>
            </a:pPr>
            <a:r>
              <a:rPr lang="ru-RU" sz="1020" i="1" kern="0" dirty="0" smtClean="0">
                <a:solidFill>
                  <a:srgbClr val="000000"/>
                </a:solidFill>
              </a:rPr>
              <a:t>Родители абитуриента </a:t>
            </a:r>
            <a:endParaRPr lang="ru-RU" sz="1020" i="1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3" name="Rectangle 63"/>
          <p:cNvSpPr txBox="1"/>
          <p:nvPr/>
        </p:nvSpPr>
        <p:spPr>
          <a:xfrm>
            <a:off x="279645" y="1984572"/>
            <a:ext cx="1363663" cy="15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i="1" kern="0" dirty="0" smtClean="0">
                <a:solidFill>
                  <a:srgbClr val="000000"/>
                </a:solidFill>
              </a:rPr>
              <a:t>Дежурные вахтер</a:t>
            </a:r>
            <a:endParaRPr lang="ru-RU" sz="1020" i="1" kern="0" dirty="0">
              <a:solidFill>
                <a:srgbClr val="000000"/>
              </a:solidFill>
            </a:endParaRPr>
          </a:p>
        </p:txBody>
      </p:sp>
      <p:sp>
        <p:nvSpPr>
          <p:cNvPr id="95" name="Шестиугольник 96"/>
          <p:cNvSpPr>
            <a:spLocks/>
          </p:cNvSpPr>
          <p:nvPr/>
        </p:nvSpPr>
        <p:spPr>
          <a:xfrm>
            <a:off x="334962" y="5672112"/>
            <a:ext cx="423863" cy="193675"/>
          </a:xfrm>
          <a:prstGeom prst="hexagon">
            <a:avLst/>
          </a:prstGeom>
          <a:solidFill>
            <a:srgbClr val="FFFFFF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918" kern="0" dirty="0">
                <a:solidFill>
                  <a:srgbClr val="000000"/>
                </a:solidFill>
                <a:latin typeface="Arial"/>
              </a:rPr>
              <a:t>Нет</a:t>
            </a:r>
          </a:p>
        </p:txBody>
      </p:sp>
      <p:sp>
        <p:nvSpPr>
          <p:cNvPr id="96" name="Шестиугольник 96"/>
          <p:cNvSpPr>
            <a:spLocks/>
          </p:cNvSpPr>
          <p:nvPr/>
        </p:nvSpPr>
        <p:spPr>
          <a:xfrm>
            <a:off x="1985517" y="5344037"/>
            <a:ext cx="423863" cy="193675"/>
          </a:xfrm>
          <a:prstGeom prst="hexagon">
            <a:avLst/>
          </a:prstGeom>
          <a:solidFill>
            <a:srgbClr val="FFFFFF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918" kern="0" dirty="0">
                <a:solidFill>
                  <a:srgbClr val="000000"/>
                </a:solidFill>
                <a:latin typeface="Arial"/>
              </a:rPr>
              <a:t>Нет</a:t>
            </a:r>
          </a:p>
        </p:txBody>
      </p:sp>
      <p:sp>
        <p:nvSpPr>
          <p:cNvPr id="97" name="Шестиугольник 96"/>
          <p:cNvSpPr>
            <a:spLocks/>
          </p:cNvSpPr>
          <p:nvPr/>
        </p:nvSpPr>
        <p:spPr>
          <a:xfrm>
            <a:off x="3644900" y="5319713"/>
            <a:ext cx="423863" cy="193675"/>
          </a:xfrm>
          <a:prstGeom prst="hexagon">
            <a:avLst/>
          </a:prstGeom>
          <a:solidFill>
            <a:srgbClr val="FFFFFF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918" kern="0" dirty="0">
                <a:solidFill>
                  <a:srgbClr val="000000"/>
                </a:solidFill>
                <a:latin typeface="Arial"/>
              </a:rPr>
              <a:t>Нет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20272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3</a:t>
            </a:fld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2165" y="3195171"/>
            <a:ext cx="451143" cy="256054"/>
          </a:xfrm>
          <a:prstGeom prst="rect">
            <a:avLst/>
          </a:prstGeom>
        </p:spPr>
      </p:pic>
      <p:sp>
        <p:nvSpPr>
          <p:cNvPr id="107" name="10-конечная звезда 106"/>
          <p:cNvSpPr/>
          <p:nvPr>
            <p:custDataLst>
              <p:tags r:id="rId5"/>
            </p:custDataLst>
          </p:nvPr>
        </p:nvSpPr>
        <p:spPr>
          <a:xfrm>
            <a:off x="7991475" y="3113426"/>
            <a:ext cx="431800" cy="244475"/>
          </a:xfrm>
          <a:prstGeom prst="star10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224" b="1" kern="0" dirty="0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1563" y="1912530"/>
            <a:ext cx="1341236" cy="4206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1838" y="1881799"/>
            <a:ext cx="1341236" cy="4206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85862" y="3197225"/>
            <a:ext cx="438950" cy="33530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00883" y="5259834"/>
            <a:ext cx="432854" cy="33530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85375" y="5267325"/>
            <a:ext cx="457240" cy="34140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14490" y="3486150"/>
            <a:ext cx="1359526" cy="185326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90706" y="4778080"/>
            <a:ext cx="286537" cy="377985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34173" y="4857235"/>
            <a:ext cx="286537" cy="377985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5330825" y="3518148"/>
            <a:ext cx="1295401" cy="4062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020" b="1" dirty="0" smtClean="0"/>
              <a:t>5 мин</a:t>
            </a:r>
          </a:p>
          <a:p>
            <a:endParaRPr lang="ru-RU" sz="102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5357339" y="3905343"/>
            <a:ext cx="1285221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20" i="1" dirty="0" smtClean="0"/>
              <a:t>Технический секретарь - 3</a:t>
            </a:r>
            <a:endParaRPr lang="ru-RU" sz="1020" i="1" dirty="0"/>
          </a:p>
        </p:txBody>
      </p:sp>
      <p:sp>
        <p:nvSpPr>
          <p:cNvPr id="53" name="TextBox 52"/>
          <p:cNvSpPr txBox="1"/>
          <p:nvPr/>
        </p:nvSpPr>
        <p:spPr>
          <a:xfrm>
            <a:off x="5342709" y="4285242"/>
            <a:ext cx="1299851" cy="10341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ru-RU" sz="1020" dirty="0" smtClean="0"/>
          </a:p>
          <a:p>
            <a:r>
              <a:rPr lang="ru-RU" sz="1020" dirty="0" smtClean="0"/>
              <a:t>Формирование личного дела </a:t>
            </a:r>
          </a:p>
          <a:p>
            <a:endParaRPr lang="ru-RU" sz="1020" dirty="0"/>
          </a:p>
          <a:p>
            <a:endParaRPr lang="ru-RU" sz="1020" dirty="0" smtClean="0"/>
          </a:p>
          <a:p>
            <a:endParaRPr lang="ru-RU" sz="1020" dirty="0"/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81838" y="3443082"/>
            <a:ext cx="1359526" cy="1853345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7068703" y="3461167"/>
            <a:ext cx="1349810" cy="4062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020" b="1" dirty="0" smtClean="0"/>
              <a:t>5 минут</a:t>
            </a:r>
          </a:p>
          <a:p>
            <a:endParaRPr lang="ru-RU" sz="102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7068703" y="3883403"/>
            <a:ext cx="134981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20" i="1" dirty="0" smtClean="0"/>
              <a:t>Технический секретарь - 3</a:t>
            </a:r>
            <a:endParaRPr lang="ru-RU" sz="1020" i="1" dirty="0"/>
          </a:p>
        </p:txBody>
      </p:sp>
      <p:sp>
        <p:nvSpPr>
          <p:cNvPr id="63" name="TextBox 62"/>
          <p:cNvSpPr txBox="1"/>
          <p:nvPr/>
        </p:nvSpPr>
        <p:spPr>
          <a:xfrm>
            <a:off x="7087742" y="4320241"/>
            <a:ext cx="1318872" cy="10341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ru-RU" sz="1020" dirty="0" smtClean="0"/>
          </a:p>
          <a:p>
            <a:r>
              <a:rPr lang="ru-RU" sz="1020" dirty="0" smtClean="0"/>
              <a:t>Внесение данных в «Журнал регистрации личных дел абитуриентов»</a:t>
            </a:r>
          </a:p>
          <a:p>
            <a:endParaRPr lang="ru-RU" sz="1020" dirty="0"/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09630" y="5128772"/>
            <a:ext cx="438950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83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474" y="463773"/>
            <a:ext cx="8792021" cy="5889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Карта текущего состояния процесса «работа приемной комиссии»</a:t>
            </a:r>
            <a:endParaRPr lang="ru-RU" sz="2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9" name="Rectangle 41"/>
          <p:cNvSpPr txBox="1"/>
          <p:nvPr/>
        </p:nvSpPr>
        <p:spPr>
          <a:xfrm>
            <a:off x="5364088" y="5923159"/>
            <a:ext cx="4145124" cy="15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sz="1020" b="1" kern="0" dirty="0" smtClean="0">
                <a:solidFill>
                  <a:srgbClr val="000000"/>
                </a:solidFill>
              </a:rPr>
              <a:t>ИТОГО - ВПП</a:t>
            </a:r>
            <a:r>
              <a:rPr lang="en-US" sz="1020" b="1" kern="0" dirty="0" smtClean="0">
                <a:solidFill>
                  <a:srgbClr val="000000"/>
                </a:solidFill>
              </a:rPr>
              <a:t> </a:t>
            </a:r>
            <a:r>
              <a:rPr lang="ru-RU" sz="1020" b="1" kern="0" dirty="0" smtClean="0">
                <a:solidFill>
                  <a:srgbClr val="000000"/>
                </a:solidFill>
              </a:rPr>
              <a:t> от 1ч 52 минуты  до  2 ч 17 минут</a:t>
            </a:r>
            <a:endParaRPr lang="ru-RU" sz="1020" b="1" kern="0" dirty="0">
              <a:solidFill>
                <a:srgbClr val="000000"/>
              </a:solidFill>
            </a:endParaRPr>
          </a:p>
        </p:txBody>
      </p:sp>
      <p:sp>
        <p:nvSpPr>
          <p:cNvPr id="55" name="Rectangle 63"/>
          <p:cNvSpPr txBox="1"/>
          <p:nvPr/>
        </p:nvSpPr>
        <p:spPr>
          <a:xfrm>
            <a:off x="548444" y="1101268"/>
            <a:ext cx="12843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b="1" kern="0" dirty="0">
                <a:solidFill>
                  <a:srgbClr val="000000"/>
                </a:solidFill>
              </a:rPr>
              <a:t>ПРОБЛЕМЫ</a:t>
            </a:r>
          </a:p>
        </p:txBody>
      </p:sp>
      <p:grpSp>
        <p:nvGrpSpPr>
          <p:cNvPr id="101420" name="Group 115"/>
          <p:cNvGrpSpPr>
            <a:grpSpLocks/>
          </p:cNvGrpSpPr>
          <p:nvPr/>
        </p:nvGrpSpPr>
        <p:grpSpPr bwMode="auto">
          <a:xfrm>
            <a:off x="2443163" y="6169025"/>
            <a:ext cx="1539875" cy="288925"/>
            <a:chOff x="4675188" y="959601"/>
            <a:chExt cx="1509822" cy="282513"/>
          </a:xfrm>
        </p:grpSpPr>
        <p:sp>
          <p:nvSpPr>
            <p:cNvPr id="58" name="Шестиугольник 96"/>
            <p:cNvSpPr>
              <a:spLocks/>
            </p:cNvSpPr>
            <p:nvPr/>
          </p:nvSpPr>
          <p:spPr>
            <a:xfrm>
              <a:off x="4675188" y="998408"/>
              <a:ext cx="415590" cy="189377"/>
            </a:xfrm>
            <a:prstGeom prst="hexagon">
              <a:avLst/>
            </a:prstGeom>
            <a:solidFill>
              <a:srgbClr val="FFFFFF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918" kern="0" dirty="0">
                  <a:solidFill>
                    <a:srgbClr val="000000"/>
                  </a:solidFill>
                  <a:latin typeface="Arial"/>
                </a:rPr>
                <a:t>Нет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170161" y="959601"/>
              <a:ext cx="1014849" cy="28251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ru-RU" sz="918" kern="0" dirty="0">
                  <a:solidFill>
                    <a:srgbClr val="000000"/>
                  </a:solidFill>
                  <a:latin typeface="+mn-lt"/>
                </a:rPr>
                <a:t>Срок не регламентирован</a:t>
              </a:r>
            </a:p>
          </p:txBody>
        </p:sp>
      </p:grpSp>
      <p:grpSp>
        <p:nvGrpSpPr>
          <p:cNvPr id="101421" name="Group 118"/>
          <p:cNvGrpSpPr>
            <a:grpSpLocks/>
          </p:cNvGrpSpPr>
          <p:nvPr/>
        </p:nvGrpSpPr>
        <p:grpSpPr bwMode="auto">
          <a:xfrm>
            <a:off x="4583113" y="6196013"/>
            <a:ext cx="1622425" cy="193675"/>
            <a:chOff x="6491739" y="997790"/>
            <a:chExt cx="1590637" cy="189716"/>
          </a:xfrm>
        </p:grpSpPr>
        <p:sp>
          <p:nvSpPr>
            <p:cNvPr id="61" name="Шестиугольник 98"/>
            <p:cNvSpPr>
              <a:spLocks/>
            </p:cNvSpPr>
            <p:nvPr/>
          </p:nvSpPr>
          <p:spPr>
            <a:xfrm>
              <a:off x="6491739" y="997790"/>
              <a:ext cx="415557" cy="189716"/>
            </a:xfrm>
            <a:prstGeom prst="hexagon">
              <a:avLst/>
            </a:prstGeom>
            <a:solidFill>
              <a:srgbClr val="FFFFFF"/>
            </a:solidFill>
            <a:ln w="25400" cap="flat" cmpd="sng" algn="ctr">
              <a:solidFill>
                <a:srgbClr val="BFBFBF">
                  <a:lumMod val="40000"/>
                  <a:lumOff val="6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ru-RU" sz="918" kern="0" dirty="0">
                <a:solidFill>
                  <a:srgbClr val="414142"/>
                </a:solidFill>
                <a:latin typeface="Arial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935311" y="1022671"/>
              <a:ext cx="1147065" cy="14150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ru-RU" sz="918" kern="0" dirty="0">
                  <a:solidFill>
                    <a:srgbClr val="000000"/>
                  </a:solidFill>
                  <a:latin typeface="+mn-lt"/>
                </a:rPr>
                <a:t>Срок по регламенту</a:t>
              </a:r>
            </a:p>
          </p:txBody>
        </p:sp>
      </p:grpSp>
      <p:grpSp>
        <p:nvGrpSpPr>
          <p:cNvPr id="101422" name="Group 138"/>
          <p:cNvGrpSpPr>
            <a:grpSpLocks/>
          </p:cNvGrpSpPr>
          <p:nvPr/>
        </p:nvGrpSpPr>
        <p:grpSpPr bwMode="auto">
          <a:xfrm>
            <a:off x="258763" y="6145213"/>
            <a:ext cx="1778000" cy="371475"/>
            <a:chOff x="125411" y="977723"/>
            <a:chExt cx="1742865" cy="364661"/>
          </a:xfrm>
        </p:grpSpPr>
        <p:sp>
          <p:nvSpPr>
            <p:cNvPr id="64" name="Rectangle 139"/>
            <p:cNvSpPr>
              <a:spLocks/>
            </p:cNvSpPr>
            <p:nvPr/>
          </p:nvSpPr>
          <p:spPr>
            <a:xfrm>
              <a:off x="125411" y="1100835"/>
              <a:ext cx="272322" cy="11532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BFBFBF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918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" name="Rectangle 41"/>
            <p:cNvSpPr txBox="1">
              <a:spLocks/>
            </p:cNvSpPr>
            <p:nvPr/>
          </p:nvSpPr>
          <p:spPr>
            <a:xfrm>
              <a:off x="125411" y="990190"/>
              <a:ext cx="272322" cy="113761"/>
            </a:xfrm>
            <a:prstGeom prst="rect">
              <a:avLst/>
            </a:prstGeom>
            <a:solidFill>
              <a:srgbClr val="E9EEF3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  <a:effectLst/>
            <a:extLst/>
          </p:spPr>
          <p:txBody>
            <a:bodyPr lIns="73462" tIns="36731" rIns="36731" bIns="36731" anchor="ctr"/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  <a:defRPr/>
              </a:pPr>
              <a:endParaRPr lang="ru-RU" sz="918" b="1" kern="0" dirty="0">
                <a:solidFill>
                  <a:srgbClr val="000000"/>
                </a:solidFill>
              </a:endParaRPr>
            </a:p>
          </p:txBody>
        </p:sp>
        <p:sp>
          <p:nvSpPr>
            <p:cNvPr id="66" name="Rectangle 145"/>
            <p:cNvSpPr>
              <a:spLocks/>
            </p:cNvSpPr>
            <p:nvPr/>
          </p:nvSpPr>
          <p:spPr>
            <a:xfrm>
              <a:off x="125411" y="1213038"/>
              <a:ext cx="272322" cy="115320"/>
            </a:xfrm>
            <a:prstGeom prst="rect">
              <a:avLst/>
            </a:prstGeom>
            <a:solidFill>
              <a:srgbClr val="002960">
                <a:lumMod val="10000"/>
                <a:lumOff val="90000"/>
              </a:srgbClr>
            </a:solidFill>
            <a:ln w="9525" cap="flat" cmpd="sng" algn="ctr">
              <a:solidFill>
                <a:srgbClr val="BFBFBF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ru-RU" sz="918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" name="Rectangle 63"/>
            <p:cNvSpPr txBox="1">
              <a:spLocks/>
            </p:cNvSpPr>
            <p:nvPr/>
          </p:nvSpPr>
          <p:spPr>
            <a:xfrm>
              <a:off x="478652" y="977723"/>
              <a:ext cx="1120413" cy="141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  <a:defRPr/>
              </a:pPr>
              <a:r>
                <a:rPr lang="ru-RU" sz="918" kern="0" dirty="0">
                  <a:solidFill>
                    <a:srgbClr val="000000"/>
                  </a:solidFill>
                </a:rPr>
                <a:t>Продолжительность</a:t>
              </a:r>
            </a:p>
          </p:txBody>
        </p:sp>
        <p:sp>
          <p:nvSpPr>
            <p:cNvPr id="68" name="Rectangle 63"/>
            <p:cNvSpPr txBox="1">
              <a:spLocks/>
            </p:cNvSpPr>
            <p:nvPr/>
          </p:nvSpPr>
          <p:spPr>
            <a:xfrm>
              <a:off x="478652" y="1089926"/>
              <a:ext cx="725156" cy="140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  <a:defRPr/>
              </a:pPr>
              <a:r>
                <a:rPr lang="ru-RU" sz="918" kern="0" dirty="0">
                  <a:solidFill>
                    <a:srgbClr val="000000"/>
                  </a:solidFill>
                </a:rPr>
                <a:t>Исполнитель</a:t>
              </a:r>
            </a:p>
          </p:txBody>
        </p:sp>
        <p:sp>
          <p:nvSpPr>
            <p:cNvPr id="69" name="Rectangle 63"/>
            <p:cNvSpPr txBox="1">
              <a:spLocks/>
            </p:cNvSpPr>
            <p:nvPr/>
          </p:nvSpPr>
          <p:spPr>
            <a:xfrm>
              <a:off x="478652" y="1200571"/>
              <a:ext cx="1389624" cy="141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  <a:defRPr/>
              </a:pPr>
              <a:r>
                <a:rPr lang="ru-RU" sz="918" kern="0" dirty="0">
                  <a:solidFill>
                    <a:srgbClr val="000000"/>
                  </a:solidFill>
                </a:rPr>
                <a:t>Описание шага процесса</a:t>
              </a:r>
            </a:p>
          </p:txBody>
        </p:sp>
      </p:grpSp>
      <p:sp>
        <p:nvSpPr>
          <p:cNvPr id="82" name="10-конечная звезда 81"/>
          <p:cNvSpPr/>
          <p:nvPr>
            <p:custDataLst>
              <p:tags r:id="rId1"/>
            </p:custDataLst>
          </p:nvPr>
        </p:nvSpPr>
        <p:spPr>
          <a:xfrm>
            <a:off x="896144" y="1680965"/>
            <a:ext cx="431800" cy="244475"/>
          </a:xfrm>
          <a:prstGeom prst="star10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24" b="1" kern="0" dirty="0">
                <a:solidFill>
                  <a:srgbClr val="FFFFFF"/>
                </a:solidFill>
                <a:latin typeface="Arial"/>
              </a:rPr>
              <a:t>1</a:t>
            </a:r>
            <a:endParaRPr lang="ru-RU" sz="1224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" name="10-конечная звезда 82"/>
          <p:cNvSpPr/>
          <p:nvPr>
            <p:custDataLst>
              <p:tags r:id="rId2"/>
            </p:custDataLst>
          </p:nvPr>
        </p:nvSpPr>
        <p:spPr>
          <a:xfrm>
            <a:off x="858849" y="2269447"/>
            <a:ext cx="431800" cy="246062"/>
          </a:xfrm>
          <a:prstGeom prst="star10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24" b="1" kern="0" dirty="0">
                <a:solidFill>
                  <a:srgbClr val="FFFFFF"/>
                </a:solidFill>
                <a:latin typeface="Arial"/>
              </a:rPr>
              <a:t>2</a:t>
            </a:r>
            <a:endParaRPr lang="ru-RU" sz="1224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" name="10-конечная звезда 83"/>
          <p:cNvSpPr/>
          <p:nvPr>
            <p:custDataLst>
              <p:tags r:id="rId3"/>
            </p:custDataLst>
          </p:nvPr>
        </p:nvSpPr>
        <p:spPr>
          <a:xfrm>
            <a:off x="858849" y="2791480"/>
            <a:ext cx="431800" cy="246063"/>
          </a:xfrm>
          <a:prstGeom prst="star10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24" b="1" kern="0" dirty="0">
                <a:solidFill>
                  <a:srgbClr val="FFFFFF"/>
                </a:solidFill>
                <a:latin typeface="Arial"/>
              </a:rPr>
              <a:t>3</a:t>
            </a:r>
            <a:endParaRPr lang="ru-RU" sz="1224" b="1" kern="0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01432" name="Прямая соединительная линия 85"/>
          <p:cNvCxnSpPr>
            <a:cxnSpLocks noChangeShapeType="1"/>
          </p:cNvCxnSpPr>
          <p:nvPr/>
        </p:nvCxnSpPr>
        <p:spPr bwMode="auto">
          <a:xfrm flipV="1">
            <a:off x="190500" y="6080125"/>
            <a:ext cx="8777288" cy="0"/>
          </a:xfrm>
          <a:prstGeom prst="line">
            <a:avLst/>
          </a:prstGeom>
          <a:noFill/>
          <a:ln w="9525" algn="ctr">
            <a:solidFill>
              <a:srgbClr val="BFBFBF"/>
            </a:solidFill>
            <a:round/>
            <a:headEnd/>
            <a:tailEnd/>
          </a:ln>
        </p:spPr>
      </p:cxnSp>
      <p:sp>
        <p:nvSpPr>
          <p:cNvPr id="98" name="10-конечная звезда 97"/>
          <p:cNvSpPr/>
          <p:nvPr>
            <p:custDataLst>
              <p:tags r:id="rId4"/>
            </p:custDataLst>
          </p:nvPr>
        </p:nvSpPr>
        <p:spPr>
          <a:xfrm>
            <a:off x="858849" y="3401144"/>
            <a:ext cx="433388" cy="244475"/>
          </a:xfrm>
          <a:prstGeom prst="star10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224" b="1" kern="0" dirty="0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sp>
        <p:nvSpPr>
          <p:cNvPr id="99" name="10-конечная звезда 98"/>
          <p:cNvSpPr/>
          <p:nvPr>
            <p:custDataLst>
              <p:tags r:id="rId5"/>
            </p:custDataLst>
          </p:nvPr>
        </p:nvSpPr>
        <p:spPr>
          <a:xfrm>
            <a:off x="911622" y="3919973"/>
            <a:ext cx="431800" cy="244475"/>
          </a:xfrm>
          <a:prstGeom prst="star10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224" b="1" kern="0" dirty="0">
                <a:solidFill>
                  <a:srgbClr val="FFFFFF"/>
                </a:solidFill>
                <a:latin typeface="Arial"/>
              </a:rPr>
              <a:t>5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20272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4</a:t>
            </a:fld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68239" y="2038615"/>
            <a:ext cx="260728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/>
              <a:t> </a:t>
            </a:r>
            <a:endParaRPr lang="ru-RU" sz="900" dirty="0"/>
          </a:p>
        </p:txBody>
      </p:sp>
      <p:sp>
        <p:nvSpPr>
          <p:cNvPr id="90" name="10-конечная звезда 89"/>
          <p:cNvSpPr/>
          <p:nvPr>
            <p:custDataLst>
              <p:tags r:id="rId6"/>
            </p:custDataLst>
          </p:nvPr>
        </p:nvSpPr>
        <p:spPr>
          <a:xfrm>
            <a:off x="911622" y="4479964"/>
            <a:ext cx="409575" cy="244475"/>
          </a:xfrm>
          <a:prstGeom prst="star10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224" b="1" kern="0" dirty="0" smtClean="0">
                <a:solidFill>
                  <a:srgbClr val="FFFFFF"/>
                </a:solidFill>
                <a:latin typeface="Arial"/>
              </a:rPr>
              <a:t>6</a:t>
            </a:r>
            <a:endParaRPr lang="ru-RU" sz="1224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" name="10-конечная звезда 101"/>
          <p:cNvSpPr/>
          <p:nvPr>
            <p:custDataLst>
              <p:tags r:id="rId7"/>
            </p:custDataLst>
          </p:nvPr>
        </p:nvSpPr>
        <p:spPr>
          <a:xfrm>
            <a:off x="949325" y="5295405"/>
            <a:ext cx="409575" cy="244475"/>
          </a:xfrm>
          <a:prstGeom prst="star10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224" b="1" kern="0" dirty="0" smtClean="0">
                <a:solidFill>
                  <a:srgbClr val="FFFFFF"/>
                </a:solidFill>
                <a:latin typeface="Arial"/>
              </a:rPr>
              <a:t>7</a:t>
            </a:r>
            <a:endParaRPr lang="ru-RU" sz="1224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58900" y="1343434"/>
            <a:ext cx="64624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 smtClean="0"/>
              <a:t>Временные </a:t>
            </a:r>
            <a:r>
              <a:rPr lang="ru-RU" dirty="0"/>
              <a:t>потери при регистрации на </a:t>
            </a:r>
            <a:r>
              <a:rPr lang="ru-RU" dirty="0" smtClean="0"/>
              <a:t>вахте</a:t>
            </a:r>
          </a:p>
          <a:p>
            <a:endParaRPr lang="ru-RU" dirty="0"/>
          </a:p>
          <a:p>
            <a:r>
              <a:rPr lang="ru-RU" dirty="0" smtClean="0"/>
              <a:t>Временные </a:t>
            </a:r>
            <a:r>
              <a:rPr lang="ru-RU" dirty="0"/>
              <a:t>потери при ожидании в </a:t>
            </a:r>
            <a:r>
              <a:rPr lang="ru-RU" dirty="0" smtClean="0"/>
              <a:t>очереди</a:t>
            </a:r>
          </a:p>
          <a:p>
            <a:endParaRPr lang="ru-RU" dirty="0"/>
          </a:p>
          <a:p>
            <a:r>
              <a:rPr lang="ru-RU" dirty="0" smtClean="0"/>
              <a:t>Временные </a:t>
            </a:r>
            <a:r>
              <a:rPr lang="ru-RU" dirty="0"/>
              <a:t>потери при работе с документами и их обработке</a:t>
            </a:r>
          </a:p>
          <a:p>
            <a:endParaRPr lang="ru-RU" dirty="0"/>
          </a:p>
          <a:p>
            <a:r>
              <a:rPr lang="ru-RU" dirty="0" smtClean="0"/>
              <a:t>Временные </a:t>
            </a:r>
            <a:r>
              <a:rPr lang="ru-RU" dirty="0"/>
              <a:t>потери при подсчете среднего балла </a:t>
            </a:r>
            <a:r>
              <a:rPr lang="ru-RU" dirty="0" smtClean="0"/>
              <a:t>аттестата</a:t>
            </a:r>
          </a:p>
          <a:p>
            <a:endParaRPr lang="ru-RU" dirty="0"/>
          </a:p>
          <a:p>
            <a:r>
              <a:rPr lang="ru-RU" dirty="0" smtClean="0"/>
              <a:t>Временные </a:t>
            </a:r>
            <a:r>
              <a:rPr lang="ru-RU" dirty="0"/>
              <a:t>проблемы при заполнении </a:t>
            </a:r>
            <a:r>
              <a:rPr lang="ru-RU" dirty="0" smtClean="0"/>
              <a:t>соглашений</a:t>
            </a:r>
          </a:p>
          <a:p>
            <a:endParaRPr lang="ru-RU" dirty="0"/>
          </a:p>
          <a:p>
            <a:r>
              <a:rPr lang="ru-RU" dirty="0" smtClean="0"/>
              <a:t>Временные </a:t>
            </a:r>
            <a:r>
              <a:rPr lang="ru-RU" dirty="0"/>
              <a:t>потери при заполнении данных абитуриентом в </a:t>
            </a:r>
            <a:r>
              <a:rPr lang="ru-RU" dirty="0" smtClean="0"/>
              <a:t>заявлении</a:t>
            </a:r>
          </a:p>
          <a:p>
            <a:endParaRPr lang="ru-RU" dirty="0"/>
          </a:p>
          <a:p>
            <a:r>
              <a:rPr lang="ru-RU" dirty="0" smtClean="0"/>
              <a:t>Временные </a:t>
            </a:r>
            <a:r>
              <a:rPr lang="ru-RU" dirty="0"/>
              <a:t>потери при внесении данных в «Журнал регистрации личных дел абитуриентов» </a:t>
            </a:r>
          </a:p>
        </p:txBody>
      </p:sp>
    </p:spTree>
    <p:extLst>
      <p:ext uri="{BB962C8B-B14F-4D97-AF65-F5344CB8AC3E}">
        <p14:creationId xmlns:p14="http://schemas.microsoft.com/office/powerpoint/2010/main" val="2734280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Равнобедренный треугольник 32"/>
          <p:cNvSpPr/>
          <p:nvPr/>
        </p:nvSpPr>
        <p:spPr>
          <a:xfrm>
            <a:off x="1062832" y="1444117"/>
            <a:ext cx="6697662" cy="5283200"/>
          </a:xfrm>
          <a:prstGeom prst="triangle">
            <a:avLst/>
          </a:prstGeom>
          <a:gradFill>
            <a:gsLst>
              <a:gs pos="0">
                <a:srgbClr val="ADE9C0"/>
              </a:gs>
              <a:gs pos="43000">
                <a:srgbClr val="E1F7E8"/>
              </a:gs>
              <a:gs pos="100000">
                <a:srgbClr val="ADE9C0"/>
              </a:gs>
            </a:gsLst>
            <a:lin ang="0" scaled="1"/>
          </a:gradFill>
          <a:ln w="38100" cap="flat" cmpd="sng" algn="ctr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" lastClr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Равнобедренный треугольник 33"/>
          <p:cNvSpPr/>
          <p:nvPr/>
        </p:nvSpPr>
        <p:spPr>
          <a:xfrm>
            <a:off x="2309813" y="980728"/>
            <a:ext cx="4176712" cy="3665537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chemeClr val="bg1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" lastClr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8" name="Трапеция 37"/>
          <p:cNvSpPr/>
          <p:nvPr/>
        </p:nvSpPr>
        <p:spPr>
          <a:xfrm>
            <a:off x="2165350" y="2638078"/>
            <a:ext cx="4464050" cy="2087562"/>
          </a:xfrm>
          <a:prstGeom prst="trapezoid">
            <a:avLst>
              <a:gd name="adj" fmla="val 60469"/>
            </a:avLst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51709" y="5354388"/>
            <a:ext cx="5975350" cy="29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300" b="1" kern="0" dirty="0">
                <a:solidFill>
                  <a:srgbClr val="00355C"/>
                </a:solidFill>
                <a:cs typeface="Arial" charset="0"/>
              </a:rPr>
              <a:t>Уровень </a:t>
            </a:r>
            <a:r>
              <a:rPr lang="ru-RU" sz="1300" b="1" kern="0" dirty="0" smtClean="0">
                <a:solidFill>
                  <a:srgbClr val="00355C"/>
                </a:solidFill>
                <a:cs typeface="Arial" charset="0"/>
              </a:rPr>
              <a:t>ОУ </a:t>
            </a:r>
            <a:r>
              <a:rPr lang="ru-RU" sz="1300" b="1" kern="0" dirty="0">
                <a:solidFill>
                  <a:srgbClr val="00355C"/>
                </a:solidFill>
                <a:cs typeface="Arial" charset="0"/>
              </a:rPr>
              <a:t>- </a:t>
            </a:r>
            <a:r>
              <a:rPr lang="ru-RU" sz="1300" b="1" kern="0" dirty="0">
                <a:ln>
                  <a:solidFill>
                    <a:schemeClr val="accent2"/>
                  </a:solidFill>
                </a:ln>
                <a:solidFill>
                  <a:srgbClr val="00355C"/>
                </a:solidFill>
                <a:cs typeface="Arial" charset="0"/>
              </a:rPr>
              <a:t>7</a:t>
            </a:r>
            <a:r>
              <a:rPr lang="ru-RU" sz="1300" b="1" kern="0" dirty="0" smtClean="0">
                <a:ln>
                  <a:solidFill>
                    <a:schemeClr val="accent2"/>
                  </a:solidFill>
                </a:ln>
                <a:solidFill>
                  <a:srgbClr val="00355C"/>
                </a:solidFill>
                <a:cs typeface="Arial" charset="0"/>
              </a:rPr>
              <a:t> проблем</a:t>
            </a:r>
            <a:endParaRPr lang="en-US" sz="1300" b="1" kern="0" dirty="0">
              <a:solidFill>
                <a:srgbClr val="00355C"/>
              </a:solidFill>
              <a:cs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497138" y="3528665"/>
            <a:ext cx="3873500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300" b="1" kern="0" dirty="0">
                <a:solidFill>
                  <a:srgbClr val="00355C"/>
                </a:solidFill>
                <a:cs typeface="Arial" charset="0"/>
              </a:rPr>
              <a:t>Региональный </a:t>
            </a:r>
            <a:r>
              <a:rPr lang="ru-RU" sz="1300" b="1" kern="0" dirty="0" smtClean="0">
                <a:solidFill>
                  <a:srgbClr val="00355C"/>
                </a:solidFill>
                <a:cs typeface="Arial" charset="0"/>
              </a:rPr>
              <a:t>уровень -0  </a:t>
            </a:r>
            <a:endParaRPr lang="en-US" sz="1300" b="1" kern="0" dirty="0">
              <a:ln>
                <a:solidFill>
                  <a:schemeClr val="accent2"/>
                </a:solidFill>
              </a:ln>
              <a:solidFill>
                <a:srgbClr val="00355C"/>
              </a:solidFill>
              <a:cs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367088" y="1994520"/>
            <a:ext cx="2089150" cy="6924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300" b="1" kern="0" dirty="0">
                <a:solidFill>
                  <a:srgbClr val="00355C"/>
                </a:solidFill>
                <a:cs typeface="Arial" charset="0"/>
              </a:rPr>
              <a:t>Федеральный</a:t>
            </a:r>
          </a:p>
          <a:p>
            <a:pPr algn="ctr" eaLnBrk="1" hangingPunct="1">
              <a:defRPr/>
            </a:pPr>
            <a:r>
              <a:rPr lang="ru-RU" sz="1300" b="1" kern="0" dirty="0">
                <a:solidFill>
                  <a:srgbClr val="00355C"/>
                </a:solidFill>
                <a:cs typeface="Arial" charset="0"/>
              </a:rPr>
              <a:t> уровень </a:t>
            </a:r>
            <a:r>
              <a:rPr lang="ru-RU" sz="1300" b="1" kern="0" dirty="0" smtClean="0">
                <a:solidFill>
                  <a:srgbClr val="00355C"/>
                </a:solidFill>
                <a:cs typeface="Arial" charset="0"/>
              </a:rPr>
              <a:t>- 0</a:t>
            </a:r>
            <a:endParaRPr lang="ru-RU" sz="1300" b="1" kern="0" dirty="0">
              <a:solidFill>
                <a:srgbClr val="00355C"/>
              </a:solidFill>
              <a:cs typeface="Arial" charset="0"/>
            </a:endParaRPr>
          </a:p>
          <a:p>
            <a:pPr algn="ctr" eaLnBrk="1" hangingPunct="1">
              <a:defRPr/>
            </a:pPr>
            <a:endParaRPr lang="en-US" sz="1300" b="1" kern="0" dirty="0">
              <a:ln>
                <a:solidFill>
                  <a:schemeClr val="accent2"/>
                </a:solidFill>
              </a:ln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490663" y="4832003"/>
            <a:ext cx="2879725" cy="49053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lIns="72000" rIns="7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39750" y="5657503"/>
            <a:ext cx="2736850" cy="67786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lIns="72000" rIns="7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b="1" kern="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956843" y="5682455"/>
            <a:ext cx="2775397" cy="15491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lIns="72000" rIns="72000" anchor="ctr"/>
          <a:lstStyle/>
          <a:p>
            <a:pPr lvl="0"/>
            <a:r>
              <a:rPr lang="ru-RU" sz="900" dirty="0" smtClean="0">
                <a:solidFill>
                  <a:prstClr val="black"/>
                </a:solidFill>
              </a:rPr>
              <a:t>Временные проблемы при заполнении соглашений 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800600" y="4708178"/>
            <a:ext cx="2743200" cy="71596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lIns="72000" rIns="72000" anchor="ctr"/>
          <a:lstStyle/>
          <a:p>
            <a:pPr algn="ctr" eaLnBrk="1" hangingPunct="1">
              <a:defRPr/>
            </a:pPr>
            <a:endParaRPr lang="ru-RU" sz="1100" b="1" dirty="0">
              <a:latin typeface="Arial" charset="0"/>
              <a:cs typeface="Arial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899592" y="386268"/>
            <a:ext cx="7488832" cy="517873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ru-RU" sz="1600" b="1" dirty="0">
                <a:solidFill>
                  <a:schemeClr val="accent1"/>
                </a:solidFill>
              </a:rPr>
              <a:t>Пирамида </a:t>
            </a:r>
            <a:r>
              <a:rPr lang="ru-RU" sz="1600" b="1" dirty="0" smtClean="0">
                <a:solidFill>
                  <a:schemeClr val="accent1"/>
                </a:solidFill>
              </a:rPr>
              <a:t>проблем </a:t>
            </a:r>
            <a:r>
              <a:rPr lang="ru-RU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процесса «работа приемной комиссии»</a:t>
            </a:r>
            <a:r>
              <a:rPr lang="ru-RU" sz="1600" b="1" dirty="0" smtClean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477963" y="4811365"/>
            <a:ext cx="2901950" cy="5111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3835994" y="5597641"/>
            <a:ext cx="3342880" cy="288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4793855" y="4888775"/>
            <a:ext cx="2760663" cy="3683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ru-RU" sz="900" dirty="0" smtClean="0">
                <a:solidFill>
                  <a:prstClr val="black"/>
                </a:solidFill>
              </a:rPr>
              <a:t>Временные потери при подсчете среднего балла аттестата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38162" y="5416226"/>
            <a:ext cx="2716212" cy="4490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ru-RU" sz="900" dirty="0" smtClean="0">
                <a:solidFill>
                  <a:prstClr val="black"/>
                </a:solidFill>
              </a:rPr>
              <a:t>Временные потери при ожидании в очереди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41" name="Пятно 1 40"/>
          <p:cNvSpPr/>
          <p:nvPr/>
        </p:nvSpPr>
        <p:spPr>
          <a:xfrm>
            <a:off x="6413500" y="1350615"/>
            <a:ext cx="447675" cy="433388"/>
          </a:xfrm>
          <a:prstGeom prst="irregularSeal1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6516688" y="1411436"/>
            <a:ext cx="2887662" cy="433388"/>
          </a:xfrm>
          <a:prstGeom prst="rect">
            <a:avLst/>
          </a:prstGeom>
          <a:noFill/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tIns="82800" bIns="108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Проблемы, которые могут остаться нерешенными</a:t>
            </a:r>
            <a:endParaRPr lang="ru-RU" sz="1100" b="1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20272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5</a:t>
            </a:fld>
            <a:endParaRPr lang="ru-RU" sz="1400"/>
          </a:p>
        </p:txBody>
      </p:sp>
      <p:sp>
        <p:nvSpPr>
          <p:cNvPr id="6" name="Прямоугольник 5"/>
          <p:cNvSpPr/>
          <p:nvPr/>
        </p:nvSpPr>
        <p:spPr>
          <a:xfrm>
            <a:off x="1424704" y="4905051"/>
            <a:ext cx="243528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900" dirty="0" smtClean="0">
                <a:solidFill>
                  <a:prstClr val="black"/>
                </a:solidFill>
              </a:rPr>
              <a:t>Временные потери при регистрации на вахте 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31837" y="6113652"/>
            <a:ext cx="2760663" cy="3455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ru-RU" sz="900" dirty="0" smtClean="0">
                <a:solidFill>
                  <a:prstClr val="black"/>
                </a:solidFill>
              </a:rPr>
              <a:t>Временные потери при работе с документами и их обработке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3861594" y="5845001"/>
            <a:ext cx="3898900" cy="50165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lIns="72000" rIns="72000" anchor="ctr"/>
          <a:lstStyle/>
          <a:p>
            <a:pPr lvl="0"/>
            <a:r>
              <a:rPr lang="ru-RU" sz="900" dirty="0" smtClean="0">
                <a:solidFill>
                  <a:prstClr val="black"/>
                </a:solidFill>
              </a:rPr>
              <a:t>Временные проблемы при заполнении данных абитуриентов в заявлении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861594" y="6282645"/>
            <a:ext cx="3898900" cy="260005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lIns="72000" rIns="72000" anchor="ctr"/>
          <a:lstStyle/>
          <a:p>
            <a:pPr lvl="0"/>
            <a:endParaRPr lang="ru-RU" sz="900" dirty="0">
              <a:solidFill>
                <a:prstClr val="black"/>
              </a:solidFill>
            </a:endParaRPr>
          </a:p>
          <a:p>
            <a:pPr lvl="0"/>
            <a:r>
              <a:rPr lang="ru-RU" sz="900" dirty="0" smtClean="0">
                <a:solidFill>
                  <a:prstClr val="black"/>
                </a:solidFill>
              </a:rPr>
              <a:t>Временные потери при внесении данных в «Журнал регистрации личных дел абитуриентов»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823494" y="5987267"/>
            <a:ext cx="3731023" cy="2029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3827375" y="6346651"/>
            <a:ext cx="3727141" cy="288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6" name="Пятно 1 25"/>
          <p:cNvSpPr/>
          <p:nvPr/>
        </p:nvSpPr>
        <p:spPr>
          <a:xfrm>
            <a:off x="535007" y="5207365"/>
            <a:ext cx="447675" cy="433388"/>
          </a:xfrm>
          <a:prstGeom prst="irregularSeal1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3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43938" y="6429375"/>
            <a:ext cx="450850" cy="285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fld id="{F6EFED9C-3036-4EBC-806E-ED89E0143B16}" type="slidenum">
              <a:rPr lang="ru-RU" altLang="ru-RU" b="1" smtClean="0">
                <a:solidFill>
                  <a:srgbClr val="23263C"/>
                </a:solidFill>
                <a:latin typeface="Franklin Gothic Book" pitchFamily="34" charset="0"/>
              </a:rPr>
              <a:pPr algn="ctr"/>
              <a:t>6</a:t>
            </a:fld>
            <a:endParaRPr lang="ru-RU" altLang="ru-RU" b="1" smtClean="0">
              <a:solidFill>
                <a:srgbClr val="23263C"/>
              </a:solidFill>
              <a:latin typeface="Franklin Gothic Boo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8120" y="101247"/>
            <a:ext cx="8686800" cy="40310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C00000"/>
                </a:solidFill>
              </a:rPr>
              <a:t>Анализ проблем процесса </a:t>
            </a:r>
            <a:r>
              <a:rPr lang="ru-RU" sz="1600" b="1" dirty="0">
                <a:solidFill>
                  <a:srgbClr val="C00000"/>
                </a:solidFill>
              </a:rPr>
              <a:t>«работа приемной комиссии» </a:t>
            </a:r>
            <a:r>
              <a:rPr lang="ru-RU" sz="1600" b="1" dirty="0" smtClean="0">
                <a:solidFill>
                  <a:srgbClr val="C00000"/>
                </a:solidFill>
              </a:rPr>
              <a:t>»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25605" name="Text Box 14"/>
          <p:cNvSpPr txBox="1">
            <a:spLocks noChangeArrowheads="1"/>
          </p:cNvSpPr>
          <p:nvPr/>
        </p:nvSpPr>
        <p:spPr bwMode="auto">
          <a:xfrm>
            <a:off x="6228184" y="534234"/>
            <a:ext cx="2747541" cy="27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chemeClr val="tx2"/>
                </a:solidFill>
              </a:rPr>
              <a:t>Экономия </a:t>
            </a:r>
            <a:r>
              <a:rPr lang="ru-RU" altLang="ru-RU" sz="1400" b="1" dirty="0" smtClean="0">
                <a:solidFill>
                  <a:schemeClr val="tx2"/>
                </a:solidFill>
              </a:rPr>
              <a:t> времени, мин.</a:t>
            </a:r>
            <a:endParaRPr lang="ru-RU" altLang="ru-RU" sz="1400" b="1" dirty="0">
              <a:solidFill>
                <a:schemeClr val="tx2"/>
              </a:solidFill>
            </a:endParaRPr>
          </a:p>
        </p:txBody>
      </p:sp>
      <p:sp>
        <p:nvSpPr>
          <p:cNvPr id="25606" name="Text Box 14"/>
          <p:cNvSpPr txBox="1">
            <a:spLocks noChangeArrowheads="1"/>
          </p:cNvSpPr>
          <p:nvPr/>
        </p:nvSpPr>
        <p:spPr bwMode="auto">
          <a:xfrm>
            <a:off x="1004888" y="552769"/>
            <a:ext cx="167481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chemeClr val="tx2"/>
                </a:solidFill>
              </a:rPr>
              <a:t>Проблема</a:t>
            </a:r>
          </a:p>
        </p:txBody>
      </p:sp>
      <p:sp>
        <p:nvSpPr>
          <p:cNvPr id="25607" name="Text Box 14"/>
          <p:cNvSpPr txBox="1">
            <a:spLocks noChangeArrowheads="1"/>
          </p:cNvSpPr>
          <p:nvPr/>
        </p:nvSpPr>
        <p:spPr bwMode="auto">
          <a:xfrm>
            <a:off x="3995936" y="599089"/>
            <a:ext cx="15938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chemeClr val="tx2"/>
                </a:solidFill>
              </a:rPr>
              <a:t>Решение</a:t>
            </a:r>
          </a:p>
        </p:txBody>
      </p:sp>
      <p:sp>
        <p:nvSpPr>
          <p:cNvPr id="25608" name="TextBox 41"/>
          <p:cNvSpPr txBox="1">
            <a:spLocks noChangeArrowheads="1"/>
          </p:cNvSpPr>
          <p:nvPr/>
        </p:nvSpPr>
        <p:spPr bwMode="auto">
          <a:xfrm>
            <a:off x="77286" y="2879426"/>
            <a:ext cx="3657600" cy="245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sz="1200" dirty="0">
                <a:latin typeface="+mj-lt"/>
              </a:rPr>
              <a:t>Потеря времени: работа с документами</a:t>
            </a:r>
          </a:p>
        </p:txBody>
      </p:sp>
      <p:sp>
        <p:nvSpPr>
          <p:cNvPr id="25609" name="TextBox 41"/>
          <p:cNvSpPr txBox="1">
            <a:spLocks noChangeArrowheads="1"/>
          </p:cNvSpPr>
          <p:nvPr/>
        </p:nvSpPr>
        <p:spPr bwMode="auto">
          <a:xfrm>
            <a:off x="3709801" y="2871076"/>
            <a:ext cx="2944813" cy="24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200" dirty="0">
                <a:latin typeface="+mn-lt"/>
              </a:rPr>
              <a:t>Внесение данных в 1С: Колледж </a:t>
            </a:r>
            <a:r>
              <a:rPr lang="ru-RU" altLang="ru-RU" sz="1200" dirty="0" err="1">
                <a:latin typeface="+mn-lt"/>
              </a:rPr>
              <a:t>Проф</a:t>
            </a:r>
            <a:endParaRPr lang="ru-RU" altLang="ru-RU" sz="1200" dirty="0">
              <a:latin typeface="+mn-lt"/>
            </a:endParaRPr>
          </a:p>
        </p:txBody>
      </p:sp>
      <p:sp>
        <p:nvSpPr>
          <p:cNvPr id="25610" name="TextBox 41"/>
          <p:cNvSpPr txBox="1">
            <a:spLocks noChangeArrowheads="1"/>
          </p:cNvSpPr>
          <p:nvPr/>
        </p:nvSpPr>
        <p:spPr bwMode="auto">
          <a:xfrm>
            <a:off x="7896225" y="2801505"/>
            <a:ext cx="660660" cy="266869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400" b="1" dirty="0" smtClean="0">
                <a:solidFill>
                  <a:schemeClr val="tx2"/>
                </a:solidFill>
              </a:rPr>
              <a:t>20-25 </a:t>
            </a:r>
            <a:endParaRPr lang="ru-RU" altLang="ru-RU" sz="1400" b="1" dirty="0">
              <a:solidFill>
                <a:schemeClr val="tx2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9849" y="2657683"/>
            <a:ext cx="8905875" cy="698500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9" name="Стрелка: вправо 3"/>
          <p:cNvSpPr/>
          <p:nvPr/>
        </p:nvSpPr>
        <p:spPr>
          <a:xfrm>
            <a:off x="3482975" y="2875322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Стрелка: вправо 3"/>
          <p:cNvSpPr/>
          <p:nvPr/>
        </p:nvSpPr>
        <p:spPr>
          <a:xfrm>
            <a:off x="6821169" y="2928806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14" name="TextBox 41"/>
          <p:cNvSpPr txBox="1">
            <a:spLocks noChangeArrowheads="1"/>
          </p:cNvSpPr>
          <p:nvPr/>
        </p:nvSpPr>
        <p:spPr bwMode="auto">
          <a:xfrm>
            <a:off x="179388" y="3502322"/>
            <a:ext cx="316865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200" dirty="0">
                <a:latin typeface="+mn-lt"/>
              </a:rPr>
              <a:t>Потеря времени при подсчете среднего балла аттестата</a:t>
            </a:r>
          </a:p>
        </p:txBody>
      </p:sp>
      <p:sp>
        <p:nvSpPr>
          <p:cNvPr id="25615" name="TextBox 41"/>
          <p:cNvSpPr txBox="1">
            <a:spLocks noChangeArrowheads="1"/>
          </p:cNvSpPr>
          <p:nvPr/>
        </p:nvSpPr>
        <p:spPr bwMode="auto">
          <a:xfrm>
            <a:off x="3758406" y="3490580"/>
            <a:ext cx="2944813" cy="389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sz="1200" dirty="0">
                <a:latin typeface="+mn-lt"/>
              </a:rPr>
              <a:t>В программе 1С: Колледж </a:t>
            </a:r>
            <a:r>
              <a:rPr lang="ru-RU" altLang="ru-RU" sz="1200" dirty="0" err="1">
                <a:latin typeface="+mn-lt"/>
              </a:rPr>
              <a:t>Проф</a:t>
            </a:r>
            <a:r>
              <a:rPr lang="ru-RU" altLang="ru-RU" sz="1200" dirty="0">
                <a:latin typeface="+mn-lt"/>
              </a:rPr>
              <a:t> средний балл считается автоматически</a:t>
            </a:r>
          </a:p>
        </p:txBody>
      </p:sp>
      <p:sp>
        <p:nvSpPr>
          <p:cNvPr id="25616" name="TextBox 41"/>
          <p:cNvSpPr txBox="1">
            <a:spLocks noChangeArrowheads="1"/>
          </p:cNvSpPr>
          <p:nvPr/>
        </p:nvSpPr>
        <p:spPr bwMode="auto">
          <a:xfrm>
            <a:off x="7896225" y="3557240"/>
            <a:ext cx="660660" cy="2667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ru-RU" altLang="ru-RU" sz="1400" b="1" dirty="0">
              <a:solidFill>
                <a:schemeClr val="tx2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9849" y="3447943"/>
            <a:ext cx="8905875" cy="600075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7" name="Стрелка: вправо 3"/>
          <p:cNvSpPr/>
          <p:nvPr/>
        </p:nvSpPr>
        <p:spPr>
          <a:xfrm>
            <a:off x="3482975" y="3606453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Стрелка: вправо 3"/>
          <p:cNvSpPr/>
          <p:nvPr/>
        </p:nvSpPr>
        <p:spPr>
          <a:xfrm>
            <a:off x="6804025" y="3606453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20" name="TextBox 41"/>
          <p:cNvSpPr txBox="1">
            <a:spLocks noChangeArrowheads="1"/>
          </p:cNvSpPr>
          <p:nvPr/>
        </p:nvSpPr>
        <p:spPr bwMode="auto">
          <a:xfrm>
            <a:off x="3662784" y="4354996"/>
            <a:ext cx="3186552" cy="24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200" dirty="0">
                <a:latin typeface="+mj-lt"/>
              </a:rPr>
              <a:t>Создана единая форма соглашения</a:t>
            </a:r>
          </a:p>
        </p:txBody>
      </p:sp>
      <p:sp>
        <p:nvSpPr>
          <p:cNvPr id="25622" name="TextBox 41"/>
          <p:cNvSpPr txBox="1">
            <a:spLocks noChangeArrowheads="1"/>
          </p:cNvSpPr>
          <p:nvPr/>
        </p:nvSpPr>
        <p:spPr bwMode="auto">
          <a:xfrm>
            <a:off x="7918449" y="4365104"/>
            <a:ext cx="638435" cy="242247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200" b="1" dirty="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07950" y="4197003"/>
            <a:ext cx="8905875" cy="636587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3" name="Стрелка: вправо 3"/>
          <p:cNvSpPr/>
          <p:nvPr/>
        </p:nvSpPr>
        <p:spPr>
          <a:xfrm>
            <a:off x="3505200" y="4363690"/>
            <a:ext cx="174625" cy="217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Стрелка: вправо 3"/>
          <p:cNvSpPr/>
          <p:nvPr/>
        </p:nvSpPr>
        <p:spPr>
          <a:xfrm>
            <a:off x="6826250" y="4363690"/>
            <a:ext cx="174625" cy="217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26" name="TextBox 41"/>
          <p:cNvSpPr txBox="1">
            <a:spLocks noChangeArrowheads="1"/>
          </p:cNvSpPr>
          <p:nvPr/>
        </p:nvSpPr>
        <p:spPr bwMode="auto">
          <a:xfrm>
            <a:off x="201613" y="5051349"/>
            <a:ext cx="3281362" cy="389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sz="1200" dirty="0">
                <a:latin typeface="+mj-lt"/>
              </a:rPr>
              <a:t>Потеря времени: печать заявления, заполнение данных абитуриентом</a:t>
            </a:r>
          </a:p>
        </p:txBody>
      </p:sp>
      <p:sp>
        <p:nvSpPr>
          <p:cNvPr id="25627" name="TextBox 41"/>
          <p:cNvSpPr txBox="1">
            <a:spLocks noChangeArrowheads="1"/>
          </p:cNvSpPr>
          <p:nvPr/>
        </p:nvSpPr>
        <p:spPr bwMode="auto">
          <a:xfrm>
            <a:off x="3810000" y="5017219"/>
            <a:ext cx="2944813" cy="389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sz="1200" dirty="0">
                <a:latin typeface="+mj-lt"/>
              </a:rPr>
              <a:t>Потеря времени: печать заявления, заполнение данных абитуриентом</a:t>
            </a:r>
          </a:p>
        </p:txBody>
      </p:sp>
      <p:sp>
        <p:nvSpPr>
          <p:cNvPr id="25628" name="TextBox 41"/>
          <p:cNvSpPr txBox="1">
            <a:spLocks noChangeArrowheads="1"/>
          </p:cNvSpPr>
          <p:nvPr/>
        </p:nvSpPr>
        <p:spPr bwMode="auto">
          <a:xfrm>
            <a:off x="7918449" y="5080766"/>
            <a:ext cx="638435" cy="242247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200" b="1" dirty="0" smtClean="0">
                <a:solidFill>
                  <a:schemeClr val="tx2"/>
                </a:solidFill>
              </a:rPr>
              <a:t>10-15</a:t>
            </a:r>
            <a:endParaRPr lang="ru-RU" altLang="ru-RU" sz="1200" b="1" dirty="0">
              <a:solidFill>
                <a:schemeClr val="tx2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07950" y="4955828"/>
            <a:ext cx="8905875" cy="633412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9" name="Стрелка: вправо 3"/>
          <p:cNvSpPr/>
          <p:nvPr/>
        </p:nvSpPr>
        <p:spPr>
          <a:xfrm>
            <a:off x="3505200" y="5117753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0" name="Стрелка: вправо 3"/>
          <p:cNvSpPr/>
          <p:nvPr/>
        </p:nvSpPr>
        <p:spPr>
          <a:xfrm>
            <a:off x="6826250" y="5117753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03510" y="1922613"/>
            <a:ext cx="8905875" cy="642546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85725" y="5708303"/>
            <a:ext cx="8905875" cy="752000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41" y="926904"/>
            <a:ext cx="8931414" cy="910158"/>
          </a:xfrm>
          <a:prstGeom prst="rect">
            <a:avLst/>
          </a:prstGeom>
        </p:spPr>
      </p:pic>
      <p:sp>
        <p:nvSpPr>
          <p:cNvPr id="37" name="Стрелка: вправо 3"/>
          <p:cNvSpPr/>
          <p:nvPr/>
        </p:nvSpPr>
        <p:spPr>
          <a:xfrm>
            <a:off x="3308350" y="1209874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Стрелка: вправо 3"/>
          <p:cNvSpPr/>
          <p:nvPr/>
        </p:nvSpPr>
        <p:spPr>
          <a:xfrm>
            <a:off x="3473450" y="2114321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Стрелка: вправо 3"/>
          <p:cNvSpPr/>
          <p:nvPr/>
        </p:nvSpPr>
        <p:spPr>
          <a:xfrm>
            <a:off x="6921499" y="1325005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Стрелка: вправо 3"/>
          <p:cNvSpPr/>
          <p:nvPr/>
        </p:nvSpPr>
        <p:spPr>
          <a:xfrm>
            <a:off x="6835775" y="2089596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TextBox 41"/>
          <p:cNvSpPr txBox="1">
            <a:spLocks noChangeArrowheads="1"/>
          </p:cNvSpPr>
          <p:nvPr/>
        </p:nvSpPr>
        <p:spPr bwMode="auto">
          <a:xfrm>
            <a:off x="7896225" y="1340101"/>
            <a:ext cx="660660" cy="266869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ru-RU" altLang="ru-RU" sz="1400" b="1" dirty="0">
              <a:solidFill>
                <a:schemeClr val="tx2"/>
              </a:solidFill>
            </a:endParaRPr>
          </a:p>
        </p:txBody>
      </p:sp>
      <p:sp>
        <p:nvSpPr>
          <p:cNvPr id="49" name="TextBox 41"/>
          <p:cNvSpPr txBox="1">
            <a:spLocks noChangeArrowheads="1"/>
          </p:cNvSpPr>
          <p:nvPr/>
        </p:nvSpPr>
        <p:spPr bwMode="auto">
          <a:xfrm>
            <a:off x="7896224" y="2115804"/>
            <a:ext cx="660660" cy="266869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400" b="1" dirty="0" smtClean="0">
                <a:solidFill>
                  <a:schemeClr val="tx2"/>
                </a:solidFill>
              </a:rPr>
              <a:t>10-15</a:t>
            </a:r>
            <a:endParaRPr lang="ru-RU" altLang="ru-RU" sz="1400" b="1" dirty="0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5119" y="5701606"/>
            <a:ext cx="3167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200" kern="0" dirty="0">
                <a:solidFill>
                  <a:prstClr val="black"/>
                </a:solidFill>
              </a:rPr>
              <a:t>Потеря времени: внесение данных в «Журнал регистрации личных дел абитуриентов»</a:t>
            </a:r>
          </a:p>
        </p:txBody>
      </p:sp>
      <p:sp>
        <p:nvSpPr>
          <p:cNvPr id="50" name="Стрелка: вправо 3"/>
          <p:cNvSpPr/>
          <p:nvPr/>
        </p:nvSpPr>
        <p:spPr>
          <a:xfrm>
            <a:off x="3471862" y="5957070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Стрелка: вправо 3"/>
          <p:cNvSpPr/>
          <p:nvPr/>
        </p:nvSpPr>
        <p:spPr>
          <a:xfrm>
            <a:off x="6834187" y="5932438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" name="TextBox 41"/>
          <p:cNvSpPr txBox="1">
            <a:spLocks noChangeArrowheads="1"/>
          </p:cNvSpPr>
          <p:nvPr/>
        </p:nvSpPr>
        <p:spPr bwMode="auto">
          <a:xfrm>
            <a:off x="7918449" y="5836420"/>
            <a:ext cx="638435" cy="2413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ru-RU" altLang="ru-RU" sz="1200" b="1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388" y="1056700"/>
            <a:ext cx="33735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Потеря времени при регистрации на вахте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05200" y="10866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/>
              <a:t>На время приемной кампании не </a:t>
            </a:r>
            <a:r>
              <a:rPr lang="ru-RU" sz="1200" dirty="0" smtClean="0"/>
              <a:t>регистрировать</a:t>
            </a:r>
          </a:p>
          <a:p>
            <a:r>
              <a:rPr lang="ru-RU" sz="1200" dirty="0" smtClean="0"/>
              <a:t> </a:t>
            </a:r>
            <a:r>
              <a:rPr lang="ru-RU" sz="1200" dirty="0"/>
              <a:t>абитуриента, а напрямую </a:t>
            </a:r>
            <a:r>
              <a:rPr lang="ru-RU" sz="1200" dirty="0" smtClean="0"/>
              <a:t>направлять</a:t>
            </a:r>
          </a:p>
          <a:p>
            <a:r>
              <a:rPr lang="ru-RU" sz="1200" dirty="0" smtClean="0"/>
              <a:t> </a:t>
            </a:r>
            <a:r>
              <a:rPr lang="ru-RU" sz="1200" dirty="0"/>
              <a:t>в приемную комиссию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3742" y="1963670"/>
            <a:ext cx="27104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Потеря времени: ожидание в очереди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758406" y="2007725"/>
            <a:ext cx="25449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Увеличили количество до 5 человек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88097" y="437120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/>
              <a:t>Потери времени: заполнение трех соглашений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569038" y="5846887"/>
            <a:ext cx="42754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 «</a:t>
            </a:r>
            <a:r>
              <a:rPr lang="ru-RU" sz="1200" dirty="0"/>
              <a:t>Журнал регистрации личных дел абитуриентов» распечатывается из программы 1С: Колледж </a:t>
            </a:r>
            <a:r>
              <a:rPr lang="ru-RU" sz="1200" dirty="0" err="1" smtClean="0"/>
              <a:t>Проф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81924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227"/>
          <p:cNvSpPr/>
          <p:nvPr/>
        </p:nvSpPr>
        <p:spPr>
          <a:xfrm>
            <a:off x="281433" y="1078706"/>
            <a:ext cx="1366837" cy="1635125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Rectangle 227"/>
          <p:cNvSpPr/>
          <p:nvPr/>
        </p:nvSpPr>
        <p:spPr>
          <a:xfrm>
            <a:off x="7016184" y="1119894"/>
            <a:ext cx="1346200" cy="1595437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" y="96064"/>
            <a:ext cx="8792021" cy="67802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Карта целевого состояния процесса </a:t>
            </a:r>
            <a:r>
              <a:rPr lang="ru-RU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«</a:t>
            </a:r>
            <a:r>
              <a:rPr lang="ru-RU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работа приемной комиссии»</a:t>
            </a:r>
            <a:br>
              <a:rPr lang="ru-RU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endParaRPr lang="ru-RU" sz="20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9" name="Rectangle 41"/>
          <p:cNvSpPr txBox="1"/>
          <p:nvPr/>
        </p:nvSpPr>
        <p:spPr>
          <a:xfrm>
            <a:off x="5388584" y="5919113"/>
            <a:ext cx="4145124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sz="1020" b="1" kern="0" dirty="0">
                <a:solidFill>
                  <a:srgbClr val="000000"/>
                </a:solidFill>
              </a:rPr>
              <a:t>ИТОГО - ВПП</a:t>
            </a:r>
            <a:r>
              <a:rPr lang="en-US" sz="1020" b="1" kern="0" dirty="0">
                <a:solidFill>
                  <a:srgbClr val="000000"/>
                </a:solidFill>
              </a:rPr>
              <a:t> </a:t>
            </a:r>
            <a:r>
              <a:rPr lang="ru-RU" sz="1020" b="1" kern="0" dirty="0">
                <a:solidFill>
                  <a:srgbClr val="000000"/>
                </a:solidFill>
              </a:rPr>
              <a:t> </a:t>
            </a:r>
            <a:r>
              <a:rPr lang="ru-RU" sz="1020" b="1" kern="0" dirty="0" smtClean="0">
                <a:solidFill>
                  <a:srgbClr val="000000"/>
                </a:solidFill>
              </a:rPr>
              <a:t>от 45 мин до 55 минут</a:t>
            </a:r>
          </a:p>
          <a:p>
            <a:pPr algn="ctr">
              <a:buClr>
                <a:srgbClr val="002960"/>
              </a:buClr>
              <a:defRPr/>
            </a:pPr>
            <a:r>
              <a:rPr lang="ru-RU" sz="1020" b="1" kern="0" dirty="0" smtClean="0">
                <a:solidFill>
                  <a:srgbClr val="000000"/>
                </a:solidFill>
              </a:rPr>
              <a:t>Экономия времени: от 67 до 82 минут</a:t>
            </a:r>
            <a:endParaRPr lang="ru-RU" sz="1020" b="1" kern="0" dirty="0">
              <a:solidFill>
                <a:srgbClr val="000000"/>
              </a:solidFill>
            </a:endParaRPr>
          </a:p>
        </p:txBody>
      </p:sp>
      <p:sp>
        <p:nvSpPr>
          <p:cNvPr id="10" name="Rectangle 170"/>
          <p:cNvSpPr/>
          <p:nvPr/>
        </p:nvSpPr>
        <p:spPr>
          <a:xfrm>
            <a:off x="261938" y="3004408"/>
            <a:ext cx="1346200" cy="1773238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Rectangle 188"/>
          <p:cNvSpPr/>
          <p:nvPr/>
        </p:nvSpPr>
        <p:spPr>
          <a:xfrm>
            <a:off x="276448" y="3696932"/>
            <a:ext cx="1346200" cy="1455713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defTabSz="453523">
              <a:spcAft>
                <a:spcPts val="0"/>
              </a:spcAft>
              <a:defRPr/>
            </a:pPr>
            <a:r>
              <a:rPr lang="ru-RU" sz="1020" kern="0" dirty="0" smtClean="0">
                <a:solidFill>
                  <a:srgbClr val="000000"/>
                </a:solidFill>
                <a:latin typeface="Arial"/>
              </a:rPr>
              <a:t>Работа с документами </a:t>
            </a:r>
          </a:p>
          <a:p>
            <a:pPr defTabSz="453523">
              <a:spcAft>
                <a:spcPts val="0"/>
              </a:spcAft>
              <a:defRPr/>
            </a:pPr>
            <a:r>
              <a:rPr lang="ru-RU" sz="1020" kern="0" dirty="0" smtClean="0">
                <a:solidFill>
                  <a:srgbClr val="000000"/>
                </a:solidFill>
                <a:latin typeface="Arial"/>
              </a:rPr>
              <a:t>1. Проверка документов 2.Копирование всех необходимых документов</a:t>
            </a:r>
          </a:p>
          <a:p>
            <a:pPr defTabSz="453523">
              <a:spcAft>
                <a:spcPts val="0"/>
              </a:spcAft>
              <a:defRPr/>
            </a:pPr>
            <a:r>
              <a:rPr lang="ru-RU" sz="1020" kern="0" dirty="0" smtClean="0">
                <a:solidFill>
                  <a:srgbClr val="000000"/>
                </a:solidFill>
                <a:latin typeface="Arial"/>
              </a:rPr>
              <a:t>3. Внесение данных</a:t>
            </a:r>
            <a:endParaRPr lang="ru-RU" sz="102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Rectangle 41"/>
          <p:cNvSpPr txBox="1">
            <a:spLocks/>
          </p:cNvSpPr>
          <p:nvPr/>
        </p:nvSpPr>
        <p:spPr>
          <a:xfrm>
            <a:off x="292545" y="2989616"/>
            <a:ext cx="1344612" cy="368300"/>
          </a:xfrm>
          <a:prstGeom prst="rect">
            <a:avLst/>
          </a:prstGeom>
          <a:solidFill>
            <a:srgbClr val="E9EEF3"/>
          </a:solidFill>
          <a:ln w="9525">
            <a:solidFill>
              <a:srgbClr val="BFBFBF"/>
            </a:solidFill>
            <a:miter lim="800000"/>
            <a:headEnd/>
            <a:tailEnd/>
          </a:ln>
          <a:effectLst/>
          <a:extLst/>
        </p:spPr>
        <p:txBody>
          <a:bodyPr lIns="73462" tIns="36731" rIns="36731" bIns="36731" anchor="ctr"/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b="1" kern="0" dirty="0" smtClean="0">
                <a:solidFill>
                  <a:srgbClr val="000000"/>
                </a:solidFill>
              </a:rPr>
              <a:t>40 – 45 мин</a:t>
            </a:r>
            <a:endParaRPr lang="ru-RU" sz="1020" b="1" kern="0" dirty="0">
              <a:solidFill>
                <a:srgbClr val="000000"/>
              </a:solidFill>
            </a:endParaRPr>
          </a:p>
        </p:txBody>
      </p:sp>
      <p:sp>
        <p:nvSpPr>
          <p:cNvPr id="15" name="Rectangle 223"/>
          <p:cNvSpPr/>
          <p:nvPr/>
        </p:nvSpPr>
        <p:spPr>
          <a:xfrm>
            <a:off x="294315" y="1850231"/>
            <a:ext cx="1366837" cy="875105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1020" kern="0" dirty="0" smtClean="0">
                <a:solidFill>
                  <a:srgbClr val="000000"/>
                </a:solidFill>
                <a:latin typeface="Arial"/>
              </a:rPr>
              <a:t>Ожидание в очереди (5 технических секретарей)</a:t>
            </a:r>
            <a:endParaRPr lang="ru-RU" sz="102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Rectangle 41"/>
          <p:cNvSpPr txBox="1">
            <a:spLocks/>
          </p:cNvSpPr>
          <p:nvPr/>
        </p:nvSpPr>
        <p:spPr>
          <a:xfrm>
            <a:off x="258763" y="1108869"/>
            <a:ext cx="1363662" cy="369888"/>
          </a:xfrm>
          <a:prstGeom prst="rect">
            <a:avLst/>
          </a:prstGeom>
          <a:solidFill>
            <a:srgbClr val="E9EEF3"/>
          </a:solidFill>
          <a:ln w="9525">
            <a:solidFill>
              <a:srgbClr val="BFBFBF"/>
            </a:solidFill>
            <a:miter lim="800000"/>
            <a:headEnd/>
            <a:tailEnd/>
          </a:ln>
          <a:effectLst/>
          <a:extLst/>
        </p:spPr>
        <p:txBody>
          <a:bodyPr lIns="73462" tIns="36731" rIns="36731" bIns="36731" anchor="ctr"/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b="1" i="1" kern="0" dirty="0" smtClean="0">
                <a:solidFill>
                  <a:srgbClr val="000000"/>
                </a:solidFill>
              </a:rPr>
              <a:t>Время протекания процесса  15 – 10 мин</a:t>
            </a:r>
            <a:endParaRPr lang="ru-RU" sz="1020" b="1" i="1" kern="0" dirty="0">
              <a:solidFill>
                <a:srgbClr val="000000"/>
              </a:solidFill>
            </a:endParaRPr>
          </a:p>
        </p:txBody>
      </p:sp>
      <p:sp>
        <p:nvSpPr>
          <p:cNvPr id="17" name="Rectangle 227"/>
          <p:cNvSpPr/>
          <p:nvPr/>
        </p:nvSpPr>
        <p:spPr>
          <a:xfrm>
            <a:off x="1893888" y="1171190"/>
            <a:ext cx="1366837" cy="159385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Rectangle 63"/>
          <p:cNvSpPr txBox="1"/>
          <p:nvPr/>
        </p:nvSpPr>
        <p:spPr>
          <a:xfrm>
            <a:off x="1914544" y="1422927"/>
            <a:ext cx="1239837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i="1" kern="0" dirty="0" smtClean="0">
                <a:solidFill>
                  <a:srgbClr val="000000"/>
                </a:solidFill>
              </a:rPr>
              <a:t>Технический секретарь – 1 </a:t>
            </a:r>
            <a:endParaRPr lang="ru-RU" sz="1020" i="1" kern="0" dirty="0">
              <a:solidFill>
                <a:srgbClr val="000000"/>
              </a:solidFill>
            </a:endParaRPr>
          </a:p>
        </p:txBody>
      </p:sp>
      <p:sp>
        <p:nvSpPr>
          <p:cNvPr id="19" name="Rectangle 229"/>
          <p:cNvSpPr/>
          <p:nvPr/>
        </p:nvSpPr>
        <p:spPr>
          <a:xfrm>
            <a:off x="1912938" y="1762262"/>
            <a:ext cx="1363662" cy="976175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1020" kern="0" dirty="0" smtClean="0">
                <a:solidFill>
                  <a:srgbClr val="000000"/>
                </a:solidFill>
                <a:latin typeface="Arial"/>
              </a:rPr>
              <a:t>Консультация</a:t>
            </a:r>
            <a:endParaRPr lang="ru-RU" sz="102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Right Arrow 230"/>
          <p:cNvSpPr>
            <a:spLocks/>
          </p:cNvSpPr>
          <p:nvPr/>
        </p:nvSpPr>
        <p:spPr>
          <a:xfrm>
            <a:off x="3300576" y="2123316"/>
            <a:ext cx="269875" cy="338137"/>
          </a:xfrm>
          <a:prstGeom prst="rightArrow">
            <a:avLst/>
          </a:prstGeom>
          <a:solidFill>
            <a:srgbClr val="3375B7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Rectangle 41"/>
          <p:cNvSpPr txBox="1">
            <a:spLocks/>
          </p:cNvSpPr>
          <p:nvPr/>
        </p:nvSpPr>
        <p:spPr>
          <a:xfrm>
            <a:off x="1884363" y="1065007"/>
            <a:ext cx="1373187" cy="350837"/>
          </a:xfrm>
          <a:prstGeom prst="rect">
            <a:avLst/>
          </a:prstGeom>
          <a:solidFill>
            <a:srgbClr val="E9EEF3"/>
          </a:solidFill>
          <a:ln w="9525">
            <a:solidFill>
              <a:srgbClr val="BFBFBF"/>
            </a:solidFill>
            <a:miter lim="800000"/>
            <a:headEnd/>
            <a:tailEnd/>
          </a:ln>
          <a:effectLst/>
          <a:extLst/>
        </p:spPr>
        <p:txBody>
          <a:bodyPr lIns="73462" tIns="36731" rIns="36731" bIns="36731" anchor="ctr"/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b="1" kern="0" dirty="0">
                <a:solidFill>
                  <a:srgbClr val="000000"/>
                </a:solidFill>
              </a:rPr>
              <a:t>5</a:t>
            </a:r>
            <a:r>
              <a:rPr lang="ru-RU" sz="1020" b="1" kern="0" dirty="0" smtClean="0">
                <a:solidFill>
                  <a:srgbClr val="000000"/>
                </a:solidFill>
              </a:rPr>
              <a:t>мин</a:t>
            </a:r>
            <a:endParaRPr lang="ru-RU" sz="1020" b="1" kern="0" dirty="0">
              <a:solidFill>
                <a:srgbClr val="000000"/>
              </a:solidFill>
            </a:endParaRPr>
          </a:p>
        </p:txBody>
      </p:sp>
      <p:sp>
        <p:nvSpPr>
          <p:cNvPr id="22" name="Rectangle 232"/>
          <p:cNvSpPr/>
          <p:nvPr/>
        </p:nvSpPr>
        <p:spPr>
          <a:xfrm>
            <a:off x="3605720" y="1150220"/>
            <a:ext cx="1344612" cy="1566862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Rectangle 63"/>
          <p:cNvSpPr txBox="1"/>
          <p:nvPr/>
        </p:nvSpPr>
        <p:spPr>
          <a:xfrm>
            <a:off x="3683688" y="1503146"/>
            <a:ext cx="1262062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i="1" kern="0" dirty="0" smtClean="0">
                <a:solidFill>
                  <a:srgbClr val="000000"/>
                </a:solidFill>
              </a:rPr>
              <a:t>Технический секретарь -1 </a:t>
            </a:r>
            <a:endParaRPr lang="ru-RU" sz="1020" i="1" kern="0" dirty="0">
              <a:solidFill>
                <a:srgbClr val="000000"/>
              </a:solidFill>
            </a:endParaRPr>
          </a:p>
        </p:txBody>
      </p:sp>
      <p:sp>
        <p:nvSpPr>
          <p:cNvPr id="24" name="Rectangle 234"/>
          <p:cNvSpPr/>
          <p:nvPr/>
        </p:nvSpPr>
        <p:spPr>
          <a:xfrm>
            <a:off x="3609690" y="1799282"/>
            <a:ext cx="1335088" cy="887741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lvl="0">
              <a:defRPr/>
            </a:pPr>
            <a:r>
              <a:rPr lang="ru-RU" sz="1020" kern="0" dirty="0" smtClean="0">
                <a:solidFill>
                  <a:srgbClr val="000000"/>
                </a:solidFill>
                <a:latin typeface="Arial"/>
              </a:rPr>
              <a:t>Работа с документами (внесение данных в 1С: Колледж </a:t>
            </a:r>
            <a:r>
              <a:rPr lang="ru-RU" sz="1020" kern="0" dirty="0" err="1" smtClean="0">
                <a:solidFill>
                  <a:srgbClr val="000000"/>
                </a:solidFill>
                <a:latin typeface="Arial"/>
              </a:rPr>
              <a:t>Проф</a:t>
            </a:r>
            <a:r>
              <a:rPr lang="ru-RU" sz="1020" kern="0" dirty="0" smtClean="0">
                <a:solidFill>
                  <a:srgbClr val="000000"/>
                </a:solidFill>
                <a:latin typeface="Arial"/>
              </a:rPr>
              <a:t>)</a:t>
            </a:r>
            <a:endParaRPr lang="ru-RU" sz="102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Right Arrow 235"/>
          <p:cNvSpPr>
            <a:spLocks/>
          </p:cNvSpPr>
          <p:nvPr/>
        </p:nvSpPr>
        <p:spPr>
          <a:xfrm>
            <a:off x="4984031" y="2118714"/>
            <a:ext cx="268288" cy="338137"/>
          </a:xfrm>
          <a:prstGeom prst="rightArrow">
            <a:avLst/>
          </a:prstGeom>
          <a:solidFill>
            <a:srgbClr val="3375B7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Rectangle 41"/>
          <p:cNvSpPr txBox="1">
            <a:spLocks/>
          </p:cNvSpPr>
          <p:nvPr/>
        </p:nvSpPr>
        <p:spPr>
          <a:xfrm>
            <a:off x="3622675" y="1116013"/>
            <a:ext cx="1339850" cy="355600"/>
          </a:xfrm>
          <a:prstGeom prst="rect">
            <a:avLst/>
          </a:prstGeom>
          <a:solidFill>
            <a:srgbClr val="E9EEF3"/>
          </a:solidFill>
          <a:ln w="9525">
            <a:solidFill>
              <a:srgbClr val="BFBFBF"/>
            </a:solidFill>
            <a:miter lim="800000"/>
            <a:headEnd/>
            <a:tailEnd/>
          </a:ln>
          <a:effectLst/>
          <a:extLst/>
        </p:spPr>
        <p:txBody>
          <a:bodyPr lIns="73462" tIns="36731" rIns="36731" bIns="36731" anchor="ctr"/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b="1" kern="0" dirty="0" smtClean="0">
                <a:solidFill>
                  <a:srgbClr val="000000"/>
                </a:solidFill>
              </a:rPr>
              <a:t>20 – 25  мин</a:t>
            </a:r>
            <a:endParaRPr lang="ru-RU" sz="1020" b="1" kern="0" dirty="0">
              <a:solidFill>
                <a:srgbClr val="000000"/>
              </a:solidFill>
            </a:endParaRPr>
          </a:p>
        </p:txBody>
      </p:sp>
      <p:sp>
        <p:nvSpPr>
          <p:cNvPr id="27" name="Rectangle 237"/>
          <p:cNvSpPr/>
          <p:nvPr/>
        </p:nvSpPr>
        <p:spPr>
          <a:xfrm>
            <a:off x="5252319" y="1055790"/>
            <a:ext cx="1382713" cy="159385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Rectangle 239"/>
          <p:cNvSpPr/>
          <p:nvPr/>
        </p:nvSpPr>
        <p:spPr>
          <a:xfrm>
            <a:off x="5271419" y="1810997"/>
            <a:ext cx="1344613" cy="811212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defTabSz="453523">
              <a:spcAft>
                <a:spcPts val="0"/>
              </a:spcAft>
              <a:defRPr/>
            </a:pPr>
            <a:r>
              <a:rPr lang="ru-RU" sz="1020" kern="0" dirty="0" smtClean="0">
                <a:solidFill>
                  <a:srgbClr val="000000"/>
                </a:solidFill>
                <a:latin typeface="Arial"/>
              </a:rPr>
              <a:t>Заполнение одного соглашения </a:t>
            </a:r>
            <a:endParaRPr lang="ru-RU" sz="102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Right Arrow 240"/>
          <p:cNvSpPr>
            <a:spLocks/>
          </p:cNvSpPr>
          <p:nvPr/>
        </p:nvSpPr>
        <p:spPr>
          <a:xfrm>
            <a:off x="6674062" y="2059978"/>
            <a:ext cx="269875" cy="338137"/>
          </a:xfrm>
          <a:prstGeom prst="rightArrow">
            <a:avLst/>
          </a:prstGeom>
          <a:solidFill>
            <a:srgbClr val="3375B7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Rectangle 41"/>
          <p:cNvSpPr txBox="1">
            <a:spLocks/>
          </p:cNvSpPr>
          <p:nvPr/>
        </p:nvSpPr>
        <p:spPr>
          <a:xfrm>
            <a:off x="5243513" y="1066801"/>
            <a:ext cx="1382713" cy="361950"/>
          </a:xfrm>
          <a:prstGeom prst="rect">
            <a:avLst/>
          </a:prstGeom>
          <a:solidFill>
            <a:srgbClr val="E9EEF3"/>
          </a:solidFill>
          <a:ln w="9525">
            <a:solidFill>
              <a:srgbClr val="BFBFBF"/>
            </a:solidFill>
            <a:miter lim="800000"/>
            <a:headEnd/>
            <a:tailEnd/>
          </a:ln>
          <a:effectLst/>
          <a:extLst/>
        </p:spPr>
        <p:txBody>
          <a:bodyPr lIns="73462" tIns="36731" rIns="36731" bIns="36731" anchor="ctr"/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b="1" kern="0" dirty="0" smtClean="0">
                <a:solidFill>
                  <a:srgbClr val="000000"/>
                </a:solidFill>
              </a:rPr>
              <a:t>5  мин </a:t>
            </a:r>
            <a:endParaRPr lang="ru-RU" sz="1020" b="1" kern="0" dirty="0">
              <a:solidFill>
                <a:srgbClr val="000000"/>
              </a:solidFill>
            </a:endParaRPr>
          </a:p>
        </p:txBody>
      </p:sp>
      <p:grpSp>
        <p:nvGrpSpPr>
          <p:cNvPr id="101405" name="Group 251"/>
          <p:cNvGrpSpPr>
            <a:grpSpLocks/>
          </p:cNvGrpSpPr>
          <p:nvPr/>
        </p:nvGrpSpPr>
        <p:grpSpPr bwMode="auto">
          <a:xfrm>
            <a:off x="1893888" y="2989616"/>
            <a:ext cx="1371658" cy="1767917"/>
            <a:chOff x="3425896" y="3596958"/>
            <a:chExt cx="1343527" cy="1978616"/>
          </a:xfrm>
        </p:grpSpPr>
        <p:sp>
          <p:nvSpPr>
            <p:cNvPr id="33" name="Rectangle 252"/>
            <p:cNvSpPr/>
            <p:nvPr/>
          </p:nvSpPr>
          <p:spPr>
            <a:xfrm>
              <a:off x="3450613" y="3611665"/>
              <a:ext cx="1318591" cy="1913504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BFBFBF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632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" name="Rectangle 253"/>
            <p:cNvSpPr/>
            <p:nvPr/>
          </p:nvSpPr>
          <p:spPr>
            <a:xfrm>
              <a:off x="3464826" y="4394070"/>
              <a:ext cx="1304597" cy="1181504"/>
            </a:xfrm>
            <a:prstGeom prst="rect">
              <a:avLst/>
            </a:prstGeom>
            <a:solidFill>
              <a:srgbClr val="002960">
                <a:lumMod val="10000"/>
                <a:lumOff val="90000"/>
              </a:srgbClr>
            </a:solidFill>
            <a:ln w="9525" cap="flat" cmpd="sng" algn="ctr">
              <a:solidFill>
                <a:srgbClr val="BFBFBF"/>
              </a:solidFill>
              <a:prstDash val="solid"/>
            </a:ln>
            <a:effectLst/>
          </p:spPr>
          <p:txBody>
            <a:bodyPr anchor="ctr"/>
            <a:lstStyle/>
            <a:p>
              <a:pPr defTabSz="453523">
                <a:spcAft>
                  <a:spcPts val="0"/>
                </a:spcAft>
                <a:defRPr/>
              </a:pPr>
              <a:r>
                <a:rPr lang="ru-RU" sz="1020" kern="0" dirty="0" smtClean="0">
                  <a:solidFill>
                    <a:srgbClr val="000000"/>
                  </a:solidFill>
                  <a:latin typeface="Arial"/>
                </a:rPr>
                <a:t>Печать заявления, заполнение данных абитуриентом</a:t>
              </a:r>
              <a:endParaRPr lang="ru-RU" sz="102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" name="Rectangle 41"/>
            <p:cNvSpPr txBox="1">
              <a:spLocks/>
            </p:cNvSpPr>
            <p:nvPr/>
          </p:nvSpPr>
          <p:spPr>
            <a:xfrm>
              <a:off x="3425896" y="3596958"/>
              <a:ext cx="1318591" cy="412194"/>
            </a:xfrm>
            <a:prstGeom prst="rect">
              <a:avLst/>
            </a:prstGeom>
            <a:solidFill>
              <a:srgbClr val="E9EEF3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  <a:effectLst/>
            <a:extLst/>
          </p:spPr>
          <p:txBody>
            <a:bodyPr lIns="73462" tIns="36731" rIns="36731" bIns="36731" anchor="ctr"/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  <a:defRPr/>
              </a:pPr>
              <a:r>
                <a:rPr lang="ru-RU" sz="1020" b="1" kern="0" dirty="0" smtClean="0">
                  <a:solidFill>
                    <a:srgbClr val="000000"/>
                  </a:solidFill>
                </a:rPr>
                <a:t>10  мин</a:t>
              </a:r>
              <a:endParaRPr lang="ru-RU" sz="1020" b="1" kern="0" dirty="0">
                <a:solidFill>
                  <a:srgbClr val="000000"/>
                </a:solidFill>
              </a:endParaRPr>
            </a:p>
          </p:txBody>
        </p:sp>
        <p:sp>
          <p:nvSpPr>
            <p:cNvPr id="36" name="Rectangle 63"/>
            <p:cNvSpPr txBox="1"/>
            <p:nvPr/>
          </p:nvSpPr>
          <p:spPr>
            <a:xfrm>
              <a:off x="3505649" y="4053445"/>
              <a:ext cx="1217519" cy="351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lIns="0" tIns="0" rIns="0" bIns="0"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defTabSz="914400">
                <a:buClr>
                  <a:srgbClr val="002960"/>
                </a:buClr>
                <a:defRPr/>
              </a:pPr>
              <a:r>
                <a:rPr lang="ru-RU" sz="1020" i="1" kern="0" dirty="0" smtClean="0">
                  <a:solidFill>
                    <a:srgbClr val="000000"/>
                  </a:solidFill>
                </a:rPr>
                <a:t>Технический секретарь - 3</a:t>
              </a:r>
              <a:endParaRPr lang="ru-RU" sz="1020" i="1" kern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39" name="Right Arrow 260"/>
          <p:cNvSpPr>
            <a:spLocks/>
          </p:cNvSpPr>
          <p:nvPr/>
        </p:nvSpPr>
        <p:spPr>
          <a:xfrm>
            <a:off x="8418513" y="2002538"/>
            <a:ext cx="269875" cy="338138"/>
          </a:xfrm>
          <a:prstGeom prst="rightArrow">
            <a:avLst/>
          </a:prstGeom>
          <a:solidFill>
            <a:srgbClr val="3375B7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Right Arrow 264"/>
          <p:cNvSpPr>
            <a:spLocks/>
          </p:cNvSpPr>
          <p:nvPr/>
        </p:nvSpPr>
        <p:spPr>
          <a:xfrm>
            <a:off x="1632942" y="4276512"/>
            <a:ext cx="268288" cy="338138"/>
          </a:xfrm>
          <a:prstGeom prst="rightArrow">
            <a:avLst/>
          </a:prstGeom>
          <a:solidFill>
            <a:srgbClr val="3375B7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Right Arrow 225"/>
          <p:cNvSpPr>
            <a:spLocks/>
          </p:cNvSpPr>
          <p:nvPr/>
        </p:nvSpPr>
        <p:spPr>
          <a:xfrm>
            <a:off x="1688121" y="2118714"/>
            <a:ext cx="268287" cy="338137"/>
          </a:xfrm>
          <a:prstGeom prst="rightArrow">
            <a:avLst/>
          </a:prstGeom>
          <a:solidFill>
            <a:srgbClr val="3375B7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01413" name="Group 251"/>
          <p:cNvGrpSpPr>
            <a:grpSpLocks/>
          </p:cNvGrpSpPr>
          <p:nvPr/>
        </p:nvGrpSpPr>
        <p:grpSpPr bwMode="auto">
          <a:xfrm>
            <a:off x="3581612" y="2973479"/>
            <a:ext cx="1372690" cy="1812490"/>
            <a:chOff x="3436035" y="3639067"/>
            <a:chExt cx="1346124" cy="1926792"/>
          </a:xfrm>
        </p:grpSpPr>
        <p:sp>
          <p:nvSpPr>
            <p:cNvPr id="48" name="Rectangle 252"/>
            <p:cNvSpPr/>
            <p:nvPr/>
          </p:nvSpPr>
          <p:spPr>
            <a:xfrm>
              <a:off x="3436035" y="3651929"/>
              <a:ext cx="1318590" cy="1913753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BFBFBF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632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" name="Rectangle 253"/>
            <p:cNvSpPr/>
            <p:nvPr/>
          </p:nvSpPr>
          <p:spPr>
            <a:xfrm>
              <a:off x="3463569" y="4418282"/>
              <a:ext cx="1318590" cy="1147577"/>
            </a:xfrm>
            <a:prstGeom prst="rect">
              <a:avLst/>
            </a:prstGeom>
            <a:solidFill>
              <a:srgbClr val="002960">
                <a:lumMod val="10000"/>
                <a:lumOff val="90000"/>
              </a:srgbClr>
            </a:solidFill>
            <a:ln w="9525" cap="flat" cmpd="sng" algn="ctr">
              <a:solidFill>
                <a:srgbClr val="BFBFBF"/>
              </a:solidFill>
              <a:prstDash val="solid"/>
            </a:ln>
            <a:effectLst/>
          </p:spPr>
          <p:txBody>
            <a:bodyPr anchor="ctr"/>
            <a:lstStyle/>
            <a:p>
              <a:pPr defTabSz="453523">
                <a:spcAft>
                  <a:spcPts val="0"/>
                </a:spcAft>
                <a:defRPr/>
              </a:pPr>
              <a:r>
                <a:rPr lang="ru-RU" sz="1020" kern="0" dirty="0" smtClean="0">
                  <a:solidFill>
                    <a:srgbClr val="000000"/>
                  </a:solidFill>
                  <a:latin typeface="Arial"/>
                </a:rPr>
                <a:t>Заполнение трех соглашений</a:t>
              </a:r>
              <a:endParaRPr lang="ru-RU" sz="102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" name="Rectangle 41"/>
            <p:cNvSpPr txBox="1">
              <a:spLocks/>
            </p:cNvSpPr>
            <p:nvPr/>
          </p:nvSpPr>
          <p:spPr>
            <a:xfrm>
              <a:off x="3450775" y="3639067"/>
              <a:ext cx="1318590" cy="374650"/>
            </a:xfrm>
            <a:prstGeom prst="rect">
              <a:avLst/>
            </a:prstGeom>
            <a:solidFill>
              <a:srgbClr val="E9EEF3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  <a:effectLst/>
            <a:extLst/>
          </p:spPr>
          <p:txBody>
            <a:bodyPr lIns="73462" tIns="36731" rIns="36731" bIns="36731" anchor="ctr"/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  <a:defRPr/>
              </a:pPr>
              <a:r>
                <a:rPr lang="ru-RU" sz="1020" b="1" i="1" kern="0" dirty="0" smtClean="0">
                  <a:solidFill>
                    <a:srgbClr val="000000"/>
                  </a:solidFill>
                </a:rPr>
                <a:t> 5  - 7 мин</a:t>
              </a:r>
              <a:endParaRPr lang="ru-RU" sz="1020" b="1" i="1" kern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51" name="Right Arrow 264"/>
          <p:cNvSpPr>
            <a:spLocks/>
          </p:cNvSpPr>
          <p:nvPr/>
        </p:nvSpPr>
        <p:spPr>
          <a:xfrm>
            <a:off x="3281855" y="4040916"/>
            <a:ext cx="268288" cy="338138"/>
          </a:xfrm>
          <a:prstGeom prst="rightArrow">
            <a:avLst/>
          </a:prstGeom>
          <a:solidFill>
            <a:srgbClr val="3375B7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01421" name="Group 118"/>
          <p:cNvGrpSpPr>
            <a:grpSpLocks/>
          </p:cNvGrpSpPr>
          <p:nvPr/>
        </p:nvGrpSpPr>
        <p:grpSpPr bwMode="auto">
          <a:xfrm>
            <a:off x="4583113" y="6196013"/>
            <a:ext cx="1622425" cy="193675"/>
            <a:chOff x="6491739" y="997790"/>
            <a:chExt cx="1590637" cy="189716"/>
          </a:xfrm>
        </p:grpSpPr>
        <p:sp>
          <p:nvSpPr>
            <p:cNvPr id="61" name="Шестиугольник 98"/>
            <p:cNvSpPr>
              <a:spLocks/>
            </p:cNvSpPr>
            <p:nvPr/>
          </p:nvSpPr>
          <p:spPr>
            <a:xfrm>
              <a:off x="6491739" y="997790"/>
              <a:ext cx="415557" cy="189716"/>
            </a:xfrm>
            <a:prstGeom prst="hexagon">
              <a:avLst/>
            </a:prstGeom>
            <a:solidFill>
              <a:srgbClr val="FFFFFF"/>
            </a:solidFill>
            <a:ln w="25400" cap="flat" cmpd="sng" algn="ctr">
              <a:solidFill>
                <a:srgbClr val="BFBFBF">
                  <a:lumMod val="40000"/>
                  <a:lumOff val="6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ru-RU" sz="918" kern="0" dirty="0">
                <a:solidFill>
                  <a:srgbClr val="414142"/>
                </a:solidFill>
                <a:latin typeface="Arial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935311" y="1022671"/>
              <a:ext cx="1147065" cy="14150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ru-RU" sz="918" kern="0" dirty="0">
                  <a:solidFill>
                    <a:srgbClr val="000000"/>
                  </a:solidFill>
                  <a:latin typeface="+mn-lt"/>
                </a:rPr>
                <a:t>Срок по регламенту</a:t>
              </a:r>
            </a:p>
          </p:txBody>
        </p:sp>
      </p:grpSp>
      <p:grpSp>
        <p:nvGrpSpPr>
          <p:cNvPr id="101422" name="Group 138"/>
          <p:cNvGrpSpPr>
            <a:grpSpLocks/>
          </p:cNvGrpSpPr>
          <p:nvPr/>
        </p:nvGrpSpPr>
        <p:grpSpPr bwMode="auto">
          <a:xfrm>
            <a:off x="258763" y="6145213"/>
            <a:ext cx="1778000" cy="371475"/>
            <a:chOff x="125411" y="977723"/>
            <a:chExt cx="1742865" cy="364661"/>
          </a:xfrm>
        </p:grpSpPr>
        <p:sp>
          <p:nvSpPr>
            <p:cNvPr id="64" name="Rectangle 139"/>
            <p:cNvSpPr>
              <a:spLocks/>
            </p:cNvSpPr>
            <p:nvPr/>
          </p:nvSpPr>
          <p:spPr>
            <a:xfrm>
              <a:off x="125411" y="1100835"/>
              <a:ext cx="272322" cy="11532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BFBFBF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918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" name="Rectangle 41"/>
            <p:cNvSpPr txBox="1">
              <a:spLocks/>
            </p:cNvSpPr>
            <p:nvPr/>
          </p:nvSpPr>
          <p:spPr>
            <a:xfrm>
              <a:off x="125411" y="990190"/>
              <a:ext cx="272322" cy="113761"/>
            </a:xfrm>
            <a:prstGeom prst="rect">
              <a:avLst/>
            </a:prstGeom>
            <a:solidFill>
              <a:srgbClr val="E9EEF3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  <a:effectLst/>
            <a:extLst/>
          </p:spPr>
          <p:txBody>
            <a:bodyPr lIns="73462" tIns="36731" rIns="36731" bIns="36731" anchor="ctr"/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  <a:defRPr/>
              </a:pPr>
              <a:endParaRPr lang="ru-RU" sz="918" b="1" kern="0" dirty="0">
                <a:solidFill>
                  <a:srgbClr val="000000"/>
                </a:solidFill>
              </a:endParaRPr>
            </a:p>
          </p:txBody>
        </p:sp>
        <p:sp>
          <p:nvSpPr>
            <p:cNvPr id="66" name="Rectangle 145"/>
            <p:cNvSpPr>
              <a:spLocks/>
            </p:cNvSpPr>
            <p:nvPr/>
          </p:nvSpPr>
          <p:spPr>
            <a:xfrm>
              <a:off x="125411" y="1213038"/>
              <a:ext cx="272322" cy="115320"/>
            </a:xfrm>
            <a:prstGeom prst="rect">
              <a:avLst/>
            </a:prstGeom>
            <a:solidFill>
              <a:srgbClr val="002960">
                <a:lumMod val="10000"/>
                <a:lumOff val="90000"/>
              </a:srgbClr>
            </a:solidFill>
            <a:ln w="9525" cap="flat" cmpd="sng" algn="ctr">
              <a:solidFill>
                <a:srgbClr val="BFBFBF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ru-RU" sz="918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" name="Rectangle 63"/>
            <p:cNvSpPr txBox="1">
              <a:spLocks/>
            </p:cNvSpPr>
            <p:nvPr/>
          </p:nvSpPr>
          <p:spPr>
            <a:xfrm>
              <a:off x="478652" y="977723"/>
              <a:ext cx="1120413" cy="141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  <a:defRPr/>
              </a:pPr>
              <a:r>
                <a:rPr lang="ru-RU" sz="918" kern="0" dirty="0">
                  <a:solidFill>
                    <a:srgbClr val="000000"/>
                  </a:solidFill>
                </a:rPr>
                <a:t>Продолжительность</a:t>
              </a:r>
            </a:p>
          </p:txBody>
        </p:sp>
        <p:sp>
          <p:nvSpPr>
            <p:cNvPr id="68" name="Rectangle 63"/>
            <p:cNvSpPr txBox="1">
              <a:spLocks/>
            </p:cNvSpPr>
            <p:nvPr/>
          </p:nvSpPr>
          <p:spPr>
            <a:xfrm>
              <a:off x="478652" y="1089926"/>
              <a:ext cx="725156" cy="140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  <a:defRPr/>
              </a:pPr>
              <a:r>
                <a:rPr lang="ru-RU" sz="918" kern="0" dirty="0">
                  <a:solidFill>
                    <a:srgbClr val="000000"/>
                  </a:solidFill>
                </a:rPr>
                <a:t>Исполнитель</a:t>
              </a:r>
            </a:p>
          </p:txBody>
        </p:sp>
        <p:sp>
          <p:nvSpPr>
            <p:cNvPr id="69" name="Rectangle 63"/>
            <p:cNvSpPr txBox="1">
              <a:spLocks/>
            </p:cNvSpPr>
            <p:nvPr/>
          </p:nvSpPr>
          <p:spPr>
            <a:xfrm>
              <a:off x="478652" y="1200571"/>
              <a:ext cx="1389624" cy="141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  <a:defRPr/>
              </a:pPr>
              <a:r>
                <a:rPr lang="ru-RU" sz="918" kern="0" dirty="0">
                  <a:solidFill>
                    <a:srgbClr val="000000"/>
                  </a:solidFill>
                </a:rPr>
                <a:t>Описание шага процесса</a:t>
              </a:r>
            </a:p>
          </p:txBody>
        </p:sp>
      </p:grpSp>
      <p:cxnSp>
        <p:nvCxnSpPr>
          <p:cNvPr id="101432" name="Прямая соединительная линия 85"/>
          <p:cNvCxnSpPr>
            <a:cxnSpLocks noChangeShapeType="1"/>
          </p:cNvCxnSpPr>
          <p:nvPr/>
        </p:nvCxnSpPr>
        <p:spPr bwMode="auto">
          <a:xfrm flipV="1">
            <a:off x="190500" y="6080125"/>
            <a:ext cx="8777288" cy="0"/>
          </a:xfrm>
          <a:prstGeom prst="line">
            <a:avLst/>
          </a:prstGeom>
          <a:noFill/>
          <a:ln w="9525" algn="ctr">
            <a:solidFill>
              <a:srgbClr val="BFBFBF"/>
            </a:solidFill>
            <a:round/>
            <a:headEnd/>
            <a:tailEnd/>
          </a:ln>
        </p:spPr>
      </p:cxnSp>
      <p:sp>
        <p:nvSpPr>
          <p:cNvPr id="87" name="Rectangle 63"/>
          <p:cNvSpPr txBox="1"/>
          <p:nvPr/>
        </p:nvSpPr>
        <p:spPr>
          <a:xfrm>
            <a:off x="334561" y="3383000"/>
            <a:ext cx="1287463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i="1" kern="0" dirty="0" smtClean="0">
                <a:solidFill>
                  <a:srgbClr val="000000"/>
                </a:solidFill>
              </a:rPr>
              <a:t>Технический секретарь -2 </a:t>
            </a:r>
            <a:endParaRPr lang="ru-RU" sz="1020" i="1" kern="0" dirty="0">
              <a:solidFill>
                <a:srgbClr val="000000"/>
              </a:solidFill>
            </a:endParaRPr>
          </a:p>
        </p:txBody>
      </p:sp>
      <p:sp>
        <p:nvSpPr>
          <p:cNvPr id="88" name="Rectangle 239"/>
          <p:cNvSpPr/>
          <p:nvPr/>
        </p:nvSpPr>
        <p:spPr>
          <a:xfrm>
            <a:off x="7016184" y="1733621"/>
            <a:ext cx="1346200" cy="980210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defTabSz="453523">
              <a:spcAft>
                <a:spcPts val="0"/>
              </a:spcAft>
              <a:defRPr/>
            </a:pPr>
            <a:r>
              <a:rPr lang="ru-RU" sz="1020" kern="0" dirty="0" smtClean="0">
                <a:solidFill>
                  <a:srgbClr val="000000"/>
                </a:solidFill>
                <a:latin typeface="Arial"/>
              </a:rPr>
              <a:t>Печать и проверка  заявления абитуриентом</a:t>
            </a:r>
            <a:endParaRPr lang="ru-RU" sz="102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Rectangle 41"/>
          <p:cNvSpPr txBox="1">
            <a:spLocks/>
          </p:cNvSpPr>
          <p:nvPr/>
        </p:nvSpPr>
        <p:spPr>
          <a:xfrm>
            <a:off x="7024990" y="1030260"/>
            <a:ext cx="1346200" cy="334963"/>
          </a:xfrm>
          <a:prstGeom prst="rect">
            <a:avLst/>
          </a:prstGeom>
          <a:solidFill>
            <a:srgbClr val="E9EEF3"/>
          </a:solidFill>
          <a:ln w="9525">
            <a:solidFill>
              <a:srgbClr val="BFBFBF"/>
            </a:solidFill>
            <a:miter lim="800000"/>
            <a:headEnd/>
            <a:tailEnd/>
          </a:ln>
          <a:effectLst/>
          <a:extLst/>
        </p:spPr>
        <p:txBody>
          <a:bodyPr lIns="73462" tIns="36731" rIns="36731" bIns="36731" anchor="ctr"/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b="1" kern="0" dirty="0" smtClean="0">
                <a:solidFill>
                  <a:srgbClr val="000000"/>
                </a:solidFill>
              </a:rPr>
              <a:t>5 мин </a:t>
            </a:r>
            <a:endParaRPr lang="ru-RU" sz="1020" b="1" kern="0" dirty="0">
              <a:solidFill>
                <a:srgbClr val="000000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3561556" y="3366144"/>
            <a:ext cx="1409700" cy="4062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002960"/>
              </a:buClr>
              <a:defRPr/>
            </a:pPr>
            <a:r>
              <a:rPr lang="ru-RU" sz="1020" i="1" kern="0" dirty="0" smtClean="0">
                <a:solidFill>
                  <a:srgbClr val="000000"/>
                </a:solidFill>
              </a:rPr>
              <a:t>Родители абитуриента </a:t>
            </a:r>
            <a:endParaRPr lang="ru-RU" sz="1020" i="1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3" name="Rectangle 63"/>
          <p:cNvSpPr txBox="1"/>
          <p:nvPr/>
        </p:nvSpPr>
        <p:spPr>
          <a:xfrm>
            <a:off x="317150" y="1549994"/>
            <a:ext cx="1363663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i="1" kern="0" dirty="0" smtClean="0">
                <a:solidFill>
                  <a:srgbClr val="000000"/>
                </a:solidFill>
              </a:rPr>
              <a:t>Секретарь приемной комиссии</a:t>
            </a:r>
            <a:endParaRPr lang="ru-RU" sz="1020" i="1" kern="0" dirty="0">
              <a:solidFill>
                <a:srgbClr val="0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20272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7</a:t>
            </a:fld>
            <a:endParaRPr lang="ru-RU" sz="1400" dirty="0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723" y="3031886"/>
            <a:ext cx="1359526" cy="185326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250" y="4020992"/>
            <a:ext cx="286537" cy="377985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133" y="4006850"/>
            <a:ext cx="286537" cy="377985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5278677" y="3023205"/>
            <a:ext cx="1295401" cy="4062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020" b="1" dirty="0" smtClean="0"/>
              <a:t>5 мин</a:t>
            </a:r>
          </a:p>
          <a:p>
            <a:endParaRPr lang="ru-RU" sz="102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5271417" y="3436573"/>
            <a:ext cx="1285221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20" i="1" dirty="0" smtClean="0"/>
              <a:t>Технический секретарь - 3</a:t>
            </a:r>
            <a:endParaRPr lang="ru-RU" sz="1020" i="1" dirty="0"/>
          </a:p>
        </p:txBody>
      </p:sp>
      <p:sp>
        <p:nvSpPr>
          <p:cNvPr id="53" name="TextBox 52"/>
          <p:cNvSpPr txBox="1"/>
          <p:nvPr/>
        </p:nvSpPr>
        <p:spPr>
          <a:xfrm>
            <a:off x="5290858" y="3786292"/>
            <a:ext cx="1345474" cy="10341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ru-RU" sz="1020" dirty="0" smtClean="0"/>
          </a:p>
          <a:p>
            <a:r>
              <a:rPr lang="ru-RU" sz="1020" dirty="0" smtClean="0"/>
              <a:t>Формирование личного дела </a:t>
            </a:r>
          </a:p>
          <a:p>
            <a:endParaRPr lang="ru-RU" sz="1020" dirty="0"/>
          </a:p>
          <a:p>
            <a:endParaRPr lang="ru-RU" sz="1020" dirty="0" smtClean="0"/>
          </a:p>
          <a:p>
            <a:endParaRPr lang="ru-RU" sz="1020" dirty="0"/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5644" y="3062700"/>
            <a:ext cx="1359526" cy="1853345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951335" y="3056583"/>
            <a:ext cx="1349810" cy="4062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020" b="1" dirty="0" smtClean="0"/>
              <a:t>5 минут</a:t>
            </a:r>
          </a:p>
          <a:p>
            <a:endParaRPr lang="ru-RU" sz="102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6911134" y="3454431"/>
            <a:ext cx="134981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20" i="1" dirty="0" smtClean="0"/>
              <a:t>Технический секретарь - 3</a:t>
            </a:r>
            <a:endParaRPr lang="ru-RU" sz="1020" i="1" dirty="0"/>
          </a:p>
        </p:txBody>
      </p:sp>
      <p:sp>
        <p:nvSpPr>
          <p:cNvPr id="63" name="TextBox 62"/>
          <p:cNvSpPr txBox="1"/>
          <p:nvPr/>
        </p:nvSpPr>
        <p:spPr>
          <a:xfrm>
            <a:off x="6945971" y="3824250"/>
            <a:ext cx="1318872" cy="10341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ru-RU" sz="1020" dirty="0" smtClean="0"/>
          </a:p>
          <a:p>
            <a:r>
              <a:rPr lang="ru-RU" sz="1020" dirty="0" smtClean="0"/>
              <a:t>Внесение данных в «Журнал регистрации личных дел абитуриентов»</a:t>
            </a:r>
          </a:p>
          <a:p>
            <a:endParaRPr lang="ru-RU" sz="1020" dirty="0"/>
          </a:p>
        </p:txBody>
      </p:sp>
      <p:sp>
        <p:nvSpPr>
          <p:cNvPr id="5" name="TextBox 4"/>
          <p:cNvSpPr txBox="1"/>
          <p:nvPr/>
        </p:nvSpPr>
        <p:spPr>
          <a:xfrm>
            <a:off x="5240126" y="1437432"/>
            <a:ext cx="1321767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20" i="1" dirty="0" smtClean="0"/>
              <a:t>Технический секретарь  - 2 </a:t>
            </a:r>
            <a:endParaRPr lang="ru-RU" sz="1020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7016184" y="1390869"/>
            <a:ext cx="1330846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20" i="1" dirty="0" smtClean="0"/>
              <a:t>Технический секретарь - 3</a:t>
            </a:r>
            <a:endParaRPr lang="ru-RU" sz="1020" i="1" dirty="0"/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0479" y="6212478"/>
            <a:ext cx="1335140" cy="310923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5813" y="6182416"/>
            <a:ext cx="274344" cy="268247"/>
          </a:xfrm>
          <a:prstGeom prst="rect">
            <a:avLst/>
          </a:prstGeom>
        </p:spPr>
      </p:pic>
      <p:sp>
        <p:nvSpPr>
          <p:cNvPr id="73" name="Прямоугольник 72"/>
          <p:cNvSpPr/>
          <p:nvPr/>
        </p:nvSpPr>
        <p:spPr>
          <a:xfrm>
            <a:off x="1934392" y="4920161"/>
            <a:ext cx="168828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/>
              <a:t>ПРЕДЛАГАЕМЫЕ РЕШЕНИЯ</a:t>
            </a:r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1152" y="5125938"/>
            <a:ext cx="251786" cy="288409"/>
          </a:xfrm>
          <a:prstGeom prst="rect">
            <a:avLst/>
          </a:prstGeom>
        </p:spPr>
      </p:pic>
      <p:sp>
        <p:nvSpPr>
          <p:cNvPr id="75" name="Прямоугольник 74"/>
          <p:cNvSpPr/>
          <p:nvPr/>
        </p:nvSpPr>
        <p:spPr>
          <a:xfrm>
            <a:off x="1915107" y="5168731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dirty="0"/>
              <a:t>Абитуриентов будут принимать 5 технических секретарей</a:t>
            </a:r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8987" y="2335214"/>
            <a:ext cx="383475" cy="435767"/>
          </a:xfrm>
          <a:prstGeom prst="rect">
            <a:avLst/>
          </a:prstGeom>
        </p:spPr>
      </p:pic>
      <p:sp>
        <p:nvSpPr>
          <p:cNvPr id="80" name="Прямоугольник 79"/>
          <p:cNvSpPr/>
          <p:nvPr/>
        </p:nvSpPr>
        <p:spPr>
          <a:xfrm>
            <a:off x="1950622" y="5476657"/>
            <a:ext cx="192873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dirty="0"/>
              <a:t>Создана единая форма соглашения</a:t>
            </a: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64921" y="5466375"/>
            <a:ext cx="244248" cy="284955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05538" y="2228782"/>
            <a:ext cx="337955" cy="388648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48110" y="5778492"/>
            <a:ext cx="261059" cy="294285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46799" y="4598140"/>
            <a:ext cx="341406" cy="384081"/>
          </a:xfrm>
          <a:prstGeom prst="rect">
            <a:avLst/>
          </a:prstGeom>
        </p:spPr>
      </p:pic>
      <p:sp>
        <p:nvSpPr>
          <p:cNvPr id="86" name="Прямоугольник 85"/>
          <p:cNvSpPr/>
          <p:nvPr/>
        </p:nvSpPr>
        <p:spPr>
          <a:xfrm>
            <a:off x="1946389" y="5683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dirty="0"/>
              <a:t>«Журнал регистрации личных дел абитуриентов» распечатывается из программы </a:t>
            </a:r>
            <a:endParaRPr lang="ru-RU" sz="900" dirty="0" smtClean="0"/>
          </a:p>
          <a:p>
            <a:r>
              <a:rPr lang="ru-RU" sz="900" dirty="0" smtClean="0"/>
              <a:t>1С</a:t>
            </a:r>
            <a:r>
              <a:rPr lang="ru-RU" sz="900" dirty="0"/>
              <a:t>: Колледж </a:t>
            </a:r>
            <a:r>
              <a:rPr lang="ru-RU" sz="900" dirty="0" smtClean="0"/>
              <a:t>Проф.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761457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05" name="Заголовок 1"/>
          <p:cNvSpPr>
            <a:spLocks noGrp="1"/>
          </p:cNvSpPr>
          <p:nvPr>
            <p:ph type="title"/>
          </p:nvPr>
        </p:nvSpPr>
        <p:spPr>
          <a:xfrm>
            <a:off x="244475" y="757014"/>
            <a:ext cx="8648700" cy="439738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Достигнутые результаты (было и стало) </a:t>
            </a:r>
          </a:p>
        </p:txBody>
      </p:sp>
      <p:sp>
        <p:nvSpPr>
          <p:cNvPr id="6" name="Прямоугольник 5">
            <a:extLst/>
          </p:cNvPr>
          <p:cNvSpPr/>
          <p:nvPr/>
        </p:nvSpPr>
        <p:spPr>
          <a:xfrm>
            <a:off x="267027" y="1628800"/>
            <a:ext cx="8636000" cy="4549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TextBox 14">
            <a:extLst/>
          </p:cNvPr>
          <p:cNvSpPr txBox="1"/>
          <p:nvPr/>
        </p:nvSpPr>
        <p:spPr>
          <a:xfrm>
            <a:off x="300038" y="1714079"/>
            <a:ext cx="1635125" cy="307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/>
                </a:solidFill>
                <a:latin typeface="+mn-lt"/>
              </a:rPr>
              <a:t>Факторы успеха</a:t>
            </a:r>
          </a:p>
        </p:txBody>
      </p:sp>
      <p:sp>
        <p:nvSpPr>
          <p:cNvPr id="18" name="Плюс 17"/>
          <p:cNvSpPr/>
          <p:nvPr/>
        </p:nvSpPr>
        <p:spPr>
          <a:xfrm>
            <a:off x="2819400" y="2577713"/>
            <a:ext cx="330200" cy="403225"/>
          </a:xfrm>
          <a:prstGeom prst="mathPlus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люс 18"/>
          <p:cNvSpPr/>
          <p:nvPr/>
        </p:nvSpPr>
        <p:spPr>
          <a:xfrm>
            <a:off x="5640248" y="2613400"/>
            <a:ext cx="331788" cy="403225"/>
          </a:xfrm>
          <a:prstGeom prst="mathPlus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TextBox 20">
            <a:extLst/>
          </p:cNvPr>
          <p:cNvSpPr txBox="1"/>
          <p:nvPr/>
        </p:nvSpPr>
        <p:spPr>
          <a:xfrm>
            <a:off x="501650" y="3746113"/>
            <a:ext cx="2098675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2"/>
                </a:solidFill>
                <a:latin typeface="+mn-lt"/>
              </a:rPr>
              <a:t>Устранили потери времени в процессе: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200" b="1" dirty="0" smtClean="0">
                <a:solidFill>
                  <a:schemeClr val="accent2"/>
                </a:solidFill>
                <a:latin typeface="+mn-lt"/>
              </a:rPr>
              <a:t>Длительное ожидание в очереди</a:t>
            </a:r>
            <a:endParaRPr lang="ru-RU" sz="1200" dirty="0">
              <a:solidFill>
                <a:schemeClr val="accent2"/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200" b="1" dirty="0">
                <a:solidFill>
                  <a:schemeClr val="accent2"/>
                </a:solidFill>
                <a:latin typeface="+mn-lt"/>
              </a:rPr>
              <a:t>Ожидания</a:t>
            </a:r>
            <a:r>
              <a:rPr lang="ru-RU" sz="1200" dirty="0">
                <a:solidFill>
                  <a:schemeClr val="accent2"/>
                </a:solidFill>
                <a:latin typeface="+mn-lt"/>
              </a:rPr>
              <a:t>, связанные со сканированием и заверением копий документов</a:t>
            </a:r>
          </a:p>
        </p:txBody>
      </p:sp>
      <p:sp>
        <p:nvSpPr>
          <p:cNvPr id="23" name="TextBox 22">
            <a:extLst/>
          </p:cNvPr>
          <p:cNvSpPr txBox="1"/>
          <p:nvPr/>
        </p:nvSpPr>
        <p:spPr>
          <a:xfrm>
            <a:off x="3273425" y="3746113"/>
            <a:ext cx="2100263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2"/>
                </a:solidFill>
                <a:latin typeface="+mn-lt"/>
              </a:rPr>
              <a:t>Организовали: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200" dirty="0" smtClean="0">
                <a:solidFill>
                  <a:schemeClr val="accent2"/>
                </a:solidFill>
                <a:latin typeface="+mn-lt"/>
              </a:rPr>
              <a:t>Дополнительные рабочие </a:t>
            </a:r>
            <a:r>
              <a:rPr lang="ru-RU" sz="1200" dirty="0">
                <a:solidFill>
                  <a:schemeClr val="accent2"/>
                </a:solidFill>
                <a:latin typeface="+mn-lt"/>
              </a:rPr>
              <a:t>местах сотрудников </a:t>
            </a:r>
            <a:endParaRPr lang="ru-RU" sz="1200" dirty="0" smtClean="0">
              <a:solidFill>
                <a:schemeClr val="accent2"/>
              </a:solidFill>
              <a:latin typeface="+mn-lt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200" dirty="0" smtClean="0">
                <a:solidFill>
                  <a:schemeClr val="accent2"/>
                </a:solidFill>
              </a:rPr>
              <a:t>Раздел в 1 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4" name="TextBox 23">
            <a:extLst/>
          </p:cNvPr>
          <p:cNvSpPr txBox="1"/>
          <p:nvPr/>
        </p:nvSpPr>
        <p:spPr>
          <a:xfrm>
            <a:off x="6354763" y="3746113"/>
            <a:ext cx="2525712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2"/>
                </a:solidFill>
                <a:latin typeface="+mn-lt"/>
              </a:rPr>
              <a:t>Сформировалась команда единомышленников: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200" dirty="0" smtClean="0">
                <a:solidFill>
                  <a:schemeClr val="accent2"/>
                </a:solidFill>
                <a:latin typeface="+mn-lt"/>
              </a:rPr>
              <a:t>Внедряются </a:t>
            </a:r>
            <a:r>
              <a:rPr lang="ru-RU" sz="1200" b="1" dirty="0">
                <a:solidFill>
                  <a:schemeClr val="accent2"/>
                </a:solidFill>
                <a:latin typeface="+mn-lt"/>
              </a:rPr>
              <a:t>предложения по </a:t>
            </a:r>
            <a:r>
              <a:rPr lang="ru-RU" sz="1200" b="1" dirty="0" smtClean="0">
                <a:solidFill>
                  <a:schemeClr val="accent2"/>
                </a:solidFill>
                <a:latin typeface="+mn-lt"/>
              </a:rPr>
              <a:t>улучшениям процесса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200" b="1" dirty="0" smtClean="0">
                <a:solidFill>
                  <a:schemeClr val="accent2"/>
                </a:solidFill>
              </a:rPr>
              <a:t>Вносятся  дополнения, разработан журнал регистрации личных дел</a:t>
            </a:r>
            <a:endParaRPr lang="ru-RU" sz="12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48264" y="6376243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8</a:t>
            </a:fld>
            <a:endParaRPr lang="ru-RU" sz="14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1912" y="2001534"/>
            <a:ext cx="2181776" cy="16269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576" y="2107333"/>
            <a:ext cx="1311871" cy="16646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8596" y="2001534"/>
            <a:ext cx="2562460" cy="144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89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28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30" name="Заголовок 1"/>
          <p:cNvSpPr>
            <a:spLocks noGrp="1"/>
          </p:cNvSpPr>
          <p:nvPr>
            <p:ph type="title"/>
          </p:nvPr>
        </p:nvSpPr>
        <p:spPr>
          <a:xfrm>
            <a:off x="244475" y="620688"/>
            <a:ext cx="8648700" cy="43973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Достигнутые результаты (было и стало) продолжение </a:t>
            </a:r>
          </a:p>
        </p:txBody>
      </p:sp>
      <p:sp>
        <p:nvSpPr>
          <p:cNvPr id="6" name="Прямоугольник 5">
            <a:extLst/>
          </p:cNvPr>
          <p:cNvSpPr/>
          <p:nvPr/>
        </p:nvSpPr>
        <p:spPr>
          <a:xfrm>
            <a:off x="244475" y="1339850"/>
            <a:ext cx="8636000" cy="50165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TextBox 13">
            <a:extLst/>
          </p:cNvPr>
          <p:cNvSpPr txBox="1"/>
          <p:nvPr/>
        </p:nvSpPr>
        <p:spPr>
          <a:xfrm>
            <a:off x="296863" y="1385888"/>
            <a:ext cx="2022475" cy="307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/>
                </a:solidFill>
                <a:latin typeface="+mn-lt"/>
              </a:rPr>
              <a:t>Результаты проекта </a:t>
            </a:r>
          </a:p>
        </p:txBody>
      </p:sp>
      <p:sp>
        <p:nvSpPr>
          <p:cNvPr id="72738" name="TextBox 16"/>
          <p:cNvSpPr txBox="1">
            <a:spLocks noChangeArrowheads="1"/>
          </p:cNvSpPr>
          <p:nvPr/>
        </p:nvSpPr>
        <p:spPr bwMode="auto">
          <a:xfrm>
            <a:off x="332686" y="2316490"/>
            <a:ext cx="3303210" cy="220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cs typeface="Times New Roman" panose="02020603050405020304" pitchFamily="18" charset="0"/>
              </a:rPr>
              <a:t>Время при регистрации на </a:t>
            </a:r>
            <a:r>
              <a:rPr lang="ru-RU" sz="1400" dirty="0" smtClean="0">
                <a:cs typeface="Times New Roman" panose="02020603050405020304" pitchFamily="18" charset="0"/>
              </a:rPr>
              <a:t>вахте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cs typeface="Times New Roman" panose="02020603050405020304" pitchFamily="18" charset="0"/>
              </a:rPr>
              <a:t>Время ожидания в очереди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cs typeface="Times New Roman" panose="02020603050405020304" pitchFamily="18" charset="0"/>
              </a:rPr>
              <a:t>Время работы с документами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cs typeface="Times New Roman" panose="02020603050405020304" pitchFamily="18" charset="0"/>
              </a:rPr>
              <a:t>Время заполнения трех соглашений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cs typeface="Times New Roman" panose="02020603050405020304" pitchFamily="18" charset="0"/>
              </a:rPr>
              <a:t>Время печати заявления, заполнение данных абитуриентом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cs typeface="Times New Roman" panose="02020603050405020304" pitchFamily="18" charset="0"/>
              </a:rPr>
              <a:t>Время внесения данных в «Журнал регистрации личных дел абитуриентов»</a:t>
            </a: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739" name="TextBox 17"/>
          <p:cNvSpPr txBox="1">
            <a:spLocks noChangeArrowheads="1"/>
          </p:cNvSpPr>
          <p:nvPr/>
        </p:nvSpPr>
        <p:spPr bwMode="auto">
          <a:xfrm>
            <a:off x="5124450" y="2108200"/>
            <a:ext cx="3479998" cy="241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cs typeface="Times New Roman" panose="02020603050405020304" pitchFamily="18" charset="0"/>
              </a:rPr>
              <a:t>Абитуриентов будут принимать 5 технических секретарей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cs typeface="Times New Roman" panose="02020603050405020304" pitchFamily="18" charset="0"/>
              </a:rPr>
              <a:t>Внесение данных в 1С: Колледж </a:t>
            </a:r>
            <a:r>
              <a:rPr lang="ru-RU" sz="1400" dirty="0" err="1">
                <a:cs typeface="Times New Roman" panose="02020603050405020304" pitchFamily="18" charset="0"/>
              </a:rPr>
              <a:t>Проф</a:t>
            </a:r>
            <a:endParaRPr lang="ru-RU" sz="1400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cs typeface="Times New Roman" panose="02020603050405020304" pitchFamily="18" charset="0"/>
              </a:rPr>
              <a:t>Создана единая форма соглашения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cs typeface="Times New Roman" panose="02020603050405020304" pitchFamily="18" charset="0"/>
              </a:rPr>
              <a:t>Данные абитуриента вносятся в программу 1С: Колледж </a:t>
            </a:r>
            <a:r>
              <a:rPr lang="ru-RU" sz="1400" dirty="0" err="1">
                <a:cs typeface="Times New Roman" panose="02020603050405020304" pitchFamily="18" charset="0"/>
              </a:rPr>
              <a:t>Проф</a:t>
            </a:r>
            <a:r>
              <a:rPr lang="ru-RU" sz="1400" dirty="0">
                <a:cs typeface="Times New Roman" panose="02020603050405020304" pitchFamily="18" charset="0"/>
              </a:rPr>
              <a:t> и готовое заявление распечатывается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«Журнал регистрации личных дел абитуриентов» распечатывается из программы 1С: Колледж </a:t>
            </a:r>
            <a:r>
              <a:rPr lang="ru-RU" sz="1400" dirty="0" err="1"/>
              <a:t>Проф</a:t>
            </a:r>
            <a:endParaRPr lang="ru-RU" sz="1400" dirty="0"/>
          </a:p>
          <a:p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72740" name="TextBox 18"/>
          <p:cNvSpPr txBox="1">
            <a:spLocks noChangeArrowheads="1"/>
          </p:cNvSpPr>
          <p:nvPr/>
        </p:nvSpPr>
        <p:spPr bwMode="auto">
          <a:xfrm>
            <a:off x="514455" y="1831975"/>
            <a:ext cx="1039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БЫЛО</a:t>
            </a:r>
          </a:p>
        </p:txBody>
      </p:sp>
      <p:sp>
        <p:nvSpPr>
          <p:cNvPr id="72741" name="TextBox 19"/>
          <p:cNvSpPr txBox="1">
            <a:spLocks noChangeArrowheads="1"/>
          </p:cNvSpPr>
          <p:nvPr/>
        </p:nvSpPr>
        <p:spPr bwMode="auto">
          <a:xfrm>
            <a:off x="5106988" y="1757363"/>
            <a:ext cx="1039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92D050"/>
                </a:solidFill>
              </a:rPr>
              <a:t>СТАЛО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9</a:t>
            </a:fld>
            <a:endParaRPr lang="ru-RU" sz="14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455" y="4140607"/>
            <a:ext cx="3200677" cy="1798476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>
            <a:off x="4211960" y="3140968"/>
            <a:ext cx="463528" cy="268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6964" y="4414696"/>
            <a:ext cx="2334970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872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</TotalTime>
  <Words>1253</Words>
  <Application>Microsoft Office PowerPoint</Application>
  <PresentationFormat>Экран (4:3)</PresentationFormat>
  <Paragraphs>307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Franklin Gothic Book</vt:lpstr>
      <vt:lpstr>Times New Roman</vt:lpstr>
      <vt:lpstr>Wingdings</vt:lpstr>
      <vt:lpstr>Тема Office</vt:lpstr>
      <vt:lpstr>think-cell Slide</vt:lpstr>
      <vt:lpstr>Паспорт проекта  «Оптимизация работы приемной комиссии в ОГАПОУ «Белгородский индустриальный колледж»» </vt:lpstr>
      <vt:lpstr>Команда проекта </vt:lpstr>
      <vt:lpstr> Карта текущего состояния процесса  «работа приемной комиссии» </vt:lpstr>
      <vt:lpstr>Карта текущего состояния процесса «работа приемной комиссии»</vt:lpstr>
      <vt:lpstr>Презентация PowerPoint</vt:lpstr>
      <vt:lpstr>Анализ проблем процесса «работа приемной комиссии» »</vt:lpstr>
      <vt:lpstr> Карта целевого состояния процесса  «работа приемной комиссии» </vt:lpstr>
      <vt:lpstr>Достигнутые результаты (было и стало) </vt:lpstr>
      <vt:lpstr>Достигнутые результаты (было и стало) продолжение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Шиянова Елена Николаевна</dc:creator>
  <cp:lastModifiedBy>Беляева Галина Николаевна</cp:lastModifiedBy>
  <cp:revision>60</cp:revision>
  <cp:lastPrinted>2021-11-19T06:48:40Z</cp:lastPrinted>
  <dcterms:created xsi:type="dcterms:W3CDTF">2018-08-20T14:01:12Z</dcterms:created>
  <dcterms:modified xsi:type="dcterms:W3CDTF">2021-12-02T16:11:27Z</dcterms:modified>
</cp:coreProperties>
</file>