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4" r:id="rId4"/>
    <p:sldId id="267" r:id="rId5"/>
    <p:sldId id="268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абитуриенты и их родители (законные представители)</c:v>
                </c:pt>
                <c:pt idx="1">
                  <c:v>сотрудники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E-493A-BCE6-4573728513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абитуриенты и их родители (законные представители)</c:v>
                </c:pt>
                <c:pt idx="1">
                  <c:v>сотрудники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E-493A-BCE6-457372851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659024"/>
        <c:axId val="423659352"/>
        <c:axId val="426100272"/>
      </c:bar3DChart>
      <c:catAx>
        <c:axId val="423659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3659352"/>
        <c:crosses val="autoZero"/>
        <c:auto val="1"/>
        <c:lblAlgn val="ctr"/>
        <c:lblOffset val="100"/>
        <c:noMultiLvlLbl val="0"/>
      </c:catAx>
      <c:valAx>
        <c:axId val="42365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659024"/>
        <c:crosses val="autoZero"/>
        <c:crossBetween val="between"/>
      </c:valAx>
      <c:serAx>
        <c:axId val="426100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65935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0.07087</cdr:x>
      <cdr:y>0.775</cdr:y>
    </cdr:from>
    <cdr:to>
      <cdr:x>0.22087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14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обучающиеся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0.3284</cdr:x>
      <cdr:y>0.775</cdr:y>
    </cdr:from>
    <cdr:to>
      <cdr:x>0.4784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1924" y="314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Сотрудники БИК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2.emf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22371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Паспорт проекта  </a:t>
            </a:r>
            <a:r>
              <a:rPr lang="ru-RU" sz="1600" dirty="0"/>
              <a:t>«Оптимизация процесса сбора заявок на питания обучающихся бюджетных групп в ОГАПОУ «Белгородский индустриальный колледж»»</a:t>
            </a:r>
            <a:endParaRPr lang="ru-RU" sz="1600" dirty="0" smtClean="0"/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244475" y="1060694"/>
            <a:ext cx="8636000" cy="15586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33362" y="2667775"/>
            <a:ext cx="8636000" cy="1473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264649" y="1091273"/>
            <a:ext cx="1941513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240506" y="4262345"/>
            <a:ext cx="8621713" cy="917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55588" y="2714625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85720" y="4327431"/>
            <a:ext cx="132080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21697" y="1060694"/>
            <a:ext cx="5121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Наименование органа власти</a:t>
            </a:r>
            <a:r>
              <a:rPr lang="ru-RU" sz="1200" dirty="0" smtClean="0">
                <a:solidFill>
                  <a:srgbClr val="002060"/>
                </a:solidFill>
              </a:rPr>
              <a:t>: Департамент образования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Наименование </a:t>
            </a:r>
            <a:r>
              <a:rPr lang="ru-RU" sz="1200" dirty="0" smtClean="0">
                <a:solidFill>
                  <a:srgbClr val="002060"/>
                </a:solidFill>
              </a:rPr>
              <a:t>ПОО : ОГАПОУ «Белгородский индустриальный колледж»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Адрес</a:t>
            </a:r>
            <a:r>
              <a:rPr lang="ru-RU" sz="1200" dirty="0">
                <a:solidFill>
                  <a:srgbClr val="002060"/>
                </a:solidFill>
              </a:rPr>
              <a:t>: </a:t>
            </a:r>
            <a:r>
              <a:rPr lang="ru-RU" sz="1200" dirty="0" smtClean="0">
                <a:solidFill>
                  <a:srgbClr val="002060"/>
                </a:solidFill>
              </a:rPr>
              <a:t>г. Белгород,  пр. </a:t>
            </a:r>
            <a:r>
              <a:rPr lang="ru-RU" sz="1200" dirty="0" err="1" smtClean="0">
                <a:solidFill>
                  <a:srgbClr val="002060"/>
                </a:solidFill>
              </a:rPr>
              <a:t>Б.Хмельницкого</a:t>
            </a:r>
            <a:r>
              <a:rPr lang="ru-RU" sz="1200" dirty="0" smtClean="0">
                <a:solidFill>
                  <a:srgbClr val="002060"/>
                </a:solidFill>
              </a:rPr>
              <a:t>, 80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Границы процесса: </a:t>
            </a:r>
            <a:r>
              <a:rPr lang="ru-RU" sz="1200" dirty="0">
                <a:solidFill>
                  <a:srgbClr val="002060"/>
                </a:solidFill>
              </a:rPr>
              <a:t>от момента указания о начале формирования заявки на питание учебной группы  и до момента передачи общей </a:t>
            </a:r>
            <a:r>
              <a:rPr lang="ru-RU" sz="1200" dirty="0" smtClean="0">
                <a:solidFill>
                  <a:srgbClr val="002060"/>
                </a:solidFill>
              </a:rPr>
              <a:t>заявки  </a:t>
            </a:r>
            <a:r>
              <a:rPr lang="ru-RU" sz="1200" dirty="0">
                <a:solidFill>
                  <a:srgbClr val="002060"/>
                </a:solidFill>
              </a:rPr>
              <a:t>«Фабрике социального питания» </a:t>
            </a: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Дата начала  проекта</a:t>
            </a:r>
            <a:r>
              <a:rPr lang="ru-RU" sz="1200" dirty="0" smtClean="0">
                <a:solidFill>
                  <a:srgbClr val="002060"/>
                </a:solidFill>
              </a:rPr>
              <a:t>: 11.01.2021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Дата окончания проекта</a:t>
            </a:r>
            <a:r>
              <a:rPr lang="ru-RU" sz="1200" dirty="0" smtClean="0">
                <a:solidFill>
                  <a:srgbClr val="002060"/>
                </a:solidFill>
              </a:rPr>
              <a:t>: 31.05.2021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23447" y="3020624"/>
            <a:ext cx="83153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indent="-349250">
              <a:buFont typeface="Arial" charset="0"/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Процесс ежедневно повторяющийся в рабочие дни в течение учебного года.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Количество участников процесса более 1200 человек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Количество обрабатываемых документов более 60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Нарушаются сроки подачи </a:t>
            </a:r>
            <a:r>
              <a:rPr lang="ru-RU" sz="1000" dirty="0" err="1">
                <a:solidFill>
                  <a:srgbClr val="002060"/>
                </a:solidFill>
              </a:rPr>
              <a:t>общеколледжной</a:t>
            </a:r>
            <a:r>
              <a:rPr lang="ru-RU" sz="1000" dirty="0">
                <a:solidFill>
                  <a:srgbClr val="002060"/>
                </a:solidFill>
              </a:rPr>
              <a:t> заявки на питание в «Фабрику социального питания» до 1,5 часов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Наличие ошибок, возврат документов на доработку до 5 раз.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Необходимость повторного, дополнительного запроса документов до 4 раз.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Наличие участников процесса  неудовлетворённых ходом сбора заявок на питание (67%).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062" y="4656344"/>
            <a:ext cx="83232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Сокращение времени протекания процесса  записи обучающихся бюджетных групп на комплексное питание в столовой колледжа на 87% к 31.05.2021 г.</a:t>
            </a: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225057" y="5271102"/>
            <a:ext cx="8621713" cy="14702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endParaRPr lang="ru-RU" altLang="ru-RU" sz="12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lang="ru-RU" altLang="ru-RU" sz="12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ru-RU" altLang="ru-RU" sz="1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Сокращение </a:t>
            </a:r>
            <a:r>
              <a:rPr lang="ru-RU" altLang="ru-RU" sz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временных потерь при формировании общей </a:t>
            </a:r>
            <a:r>
              <a:rPr lang="ru-RU" altLang="ru-RU" sz="12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колледжной</a:t>
            </a:r>
            <a:r>
              <a:rPr lang="ru-RU" altLang="ru-RU" sz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заявки  на питание(на 87%)</a:t>
            </a:r>
          </a:p>
          <a:p>
            <a:pPr lvl="0"/>
            <a:r>
              <a:rPr lang="ru-RU" altLang="ru-RU" sz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Повышение удовлетворённости работы обучающихся  и участников процесса  системой взаимодействия (95%)</a:t>
            </a:r>
          </a:p>
          <a:p>
            <a:pPr lvl="0"/>
            <a:r>
              <a:rPr lang="ru-RU" altLang="ru-RU" sz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Увеличение количества заявок обучающихся на питание (чел/день).</a:t>
            </a:r>
          </a:p>
          <a:p>
            <a:pPr lvl="0"/>
            <a:r>
              <a:rPr lang="ru-RU" altLang="ru-RU" sz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Экономия материальных ресурсов: офисная бумага 11200 листов (5750руб), закупка картриджей </a:t>
            </a:r>
            <a:r>
              <a:rPr lang="ru-RU" altLang="ru-RU" sz="1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принтера</a:t>
            </a:r>
          </a:p>
          <a:p>
            <a:pPr lvl="0"/>
            <a:r>
              <a:rPr lang="ru-RU" altLang="ru-RU" sz="12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10 картриджей </a:t>
            </a:r>
            <a:r>
              <a:rPr lang="ru-RU" altLang="ru-RU" sz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(6000 </a:t>
            </a:r>
            <a:r>
              <a:rPr lang="ru-RU" altLang="ru-RU" sz="12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руб</a:t>
            </a:r>
            <a:r>
              <a:rPr lang="ru-RU" altLang="ru-RU" sz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64649" y="5381924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pic>
        <p:nvPicPr>
          <p:cNvPr id="20" name="Picture 2" descr="https://avatars.mds.yandex.net/get-altay/1678797/2a00000168dfd95c6f8481b73e4b47f1d413/XX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995" b="27005"/>
          <a:stretch/>
        </p:blipFill>
        <p:spPr bwMode="auto">
          <a:xfrm>
            <a:off x="7153575" y="1181769"/>
            <a:ext cx="1830884" cy="13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6" y="1521383"/>
            <a:ext cx="943232" cy="9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44515503"/>
              </p:ext>
            </p:extLst>
          </p:nvPr>
        </p:nvGraphicFramePr>
        <p:xfrm>
          <a:off x="1619672" y="168297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62068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Удовлетворенность процессом потребителей увеличилась с </a:t>
            </a:r>
            <a:r>
              <a:rPr lang="ru-RU" dirty="0" smtClean="0">
                <a:solidFill>
                  <a:srgbClr val="4F81BD"/>
                </a:solidFill>
                <a:latin typeface="Calibri"/>
              </a:rPr>
              <a:t>45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lang="ru-RU" dirty="0" smtClean="0">
                <a:solidFill>
                  <a:srgbClr val="4F81BD"/>
                </a:solidFill>
                <a:latin typeface="Calibri"/>
              </a:rPr>
              <a:t>95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62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Экономический эффект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эффект для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участников процесса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813" y="2834539"/>
            <a:ext cx="87514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30 % сокращены затраты времени на подачу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завки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питание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2,5 раза снизились трудозатраты сотрудников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удовлетворенности всех участников образовательного процесса в 3 раза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122" y="4575705"/>
            <a:ext cx="1511755" cy="1847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812" y="2351804"/>
            <a:ext cx="8501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Совершенствование процесса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записи на питание                                                                 ЦИФРОВИЗАЦИЯ ПРОЦЕССА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662" y="4581128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altLang="ru-RU" sz="1600" b="1" dirty="0" smtClean="0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altLang="ru-RU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Экономия </a:t>
            </a:r>
            <a:r>
              <a:rPr lang="ru-RU" altLang="ru-RU" b="1" dirty="0">
                <a:solidFill>
                  <a:schemeClr val="accent3"/>
                </a:solidFill>
                <a:cs typeface="Times New Roman" panose="02020603050405020304" pitchFamily="18" charset="0"/>
              </a:rPr>
              <a:t>материальных </a:t>
            </a:r>
            <a:r>
              <a:rPr lang="ru-RU" altLang="ru-RU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ресурсов</a:t>
            </a:r>
            <a:r>
              <a:rPr lang="ru-RU" altLang="ru-RU" b="1" dirty="0">
                <a:solidFill>
                  <a:schemeClr val="accent3"/>
                </a:solidFill>
                <a:cs typeface="Times New Roman" panose="02020603050405020304" pitchFamily="18" charset="0"/>
              </a:rPr>
              <a:t>: </a:t>
            </a:r>
            <a:endParaRPr lang="ru-RU" altLang="ru-RU" b="1" dirty="0" smtClean="0">
              <a:solidFill>
                <a:schemeClr val="accent3"/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altLang="ru-RU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офисная </a:t>
            </a:r>
            <a:r>
              <a:rPr lang="ru-RU" altLang="ru-RU" b="1" dirty="0">
                <a:solidFill>
                  <a:schemeClr val="accent3"/>
                </a:solidFill>
                <a:cs typeface="Times New Roman" panose="02020603050405020304" pitchFamily="18" charset="0"/>
              </a:rPr>
              <a:t>бумага 11200 листов (5750руб), </a:t>
            </a:r>
            <a:endParaRPr lang="ru-RU" altLang="ru-RU" b="1" dirty="0" smtClean="0">
              <a:solidFill>
                <a:schemeClr val="accent3"/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altLang="ru-RU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закупка </a:t>
            </a:r>
            <a:r>
              <a:rPr lang="ru-RU" altLang="ru-RU" b="1" dirty="0">
                <a:solidFill>
                  <a:schemeClr val="accent3"/>
                </a:solidFill>
                <a:cs typeface="Times New Roman" panose="02020603050405020304" pitchFamily="18" charset="0"/>
              </a:rPr>
              <a:t>картриджей </a:t>
            </a:r>
            <a:r>
              <a:rPr lang="ru-RU" altLang="ru-RU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принтера 10 </a:t>
            </a:r>
            <a:r>
              <a:rPr lang="ru-RU" altLang="ru-RU" b="1" dirty="0">
                <a:solidFill>
                  <a:schemeClr val="accent3"/>
                </a:solidFill>
                <a:cs typeface="Times New Roman" panose="02020603050405020304" pitchFamily="18" charset="0"/>
              </a:rPr>
              <a:t>картриджей (6000 </a:t>
            </a:r>
            <a:r>
              <a:rPr lang="ru-RU" altLang="ru-RU" b="1" dirty="0" err="1">
                <a:solidFill>
                  <a:schemeClr val="accent3"/>
                </a:solidFill>
                <a:cs typeface="Times New Roman" panose="02020603050405020304" pitchFamily="18" charset="0"/>
              </a:rPr>
              <a:t>руб</a:t>
            </a:r>
            <a:r>
              <a:rPr lang="ru-RU" altLang="ru-RU" b="1" dirty="0">
                <a:solidFill>
                  <a:schemeClr val="accent3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4565350" y="2625631"/>
            <a:ext cx="546360" cy="2358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9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298946" y="3577878"/>
            <a:ext cx="8621712" cy="30194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91008" y="1281285"/>
            <a:ext cx="8637588" cy="2136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317500" y="1306513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315913" y="3630613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051720" y="3023198"/>
            <a:ext cx="2886645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fontAlgn="base"/>
            <a:r>
              <a:rPr lang="ru-RU" alt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Л.Т</a:t>
            </a:r>
            <a:r>
              <a:rPr lang="ru-RU" alt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 defTabSz="914400" fontAlgn="base"/>
            <a:r>
              <a:rPr lang="ru-RU" alt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altLang="ru-R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профессионального образования департамента образования области</a:t>
            </a: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673447" y="1319055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4949990" y="3051352"/>
            <a:ext cx="1998274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Шаталов О.А</a:t>
            </a:r>
            <a:r>
              <a:rPr lang="ru-RU" altLang="ru-RU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ОГАПОУ «БИК</a:t>
            </a:r>
            <a:endParaRPr lang="ru-RU" altLang="ru-RU" sz="1000" b="1" kern="0" dirty="0" smtClean="0">
              <a:solidFill>
                <a:srgbClr val="00295C"/>
              </a:solidFill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4690343" y="1347477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500" y="1940639"/>
            <a:ext cx="140999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Логотип организации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5144" y="1535479"/>
            <a:ext cx="1251311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7" y="1567656"/>
            <a:ext cx="1184175" cy="1470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315913" y="5579368"/>
            <a:ext cx="1462088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Ермолова Ольга Ивановна</a:t>
            </a:r>
            <a:endParaRPr lang="ru-RU" sz="1200" dirty="0"/>
          </a:p>
          <a:p>
            <a:pPr algn="ctr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работе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7544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1900089" y="5579368"/>
            <a:ext cx="1462088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Матвеенко </a:t>
            </a:r>
            <a:r>
              <a:rPr lang="ru-RU" sz="1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Геннадий Александрович</a:t>
            </a:r>
            <a:endParaRPr lang="ru-RU" sz="1200" dirty="0"/>
          </a:p>
          <a:p>
            <a:pPr algn="ctr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информационным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</a:t>
            </a:r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3480691" y="5645316"/>
            <a:ext cx="1462088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 </a:t>
            </a:r>
            <a:r>
              <a:rPr lang="ru-RU" sz="1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Юрьевна</a:t>
            </a:r>
            <a:endParaRPr lang="ru-RU" sz="1200" dirty="0"/>
          </a:p>
          <a:p>
            <a:pPr algn="ctr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ОГАПОУ «БИК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13968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5070586" y="5641569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Катков Илья</a:t>
            </a:r>
            <a:endParaRPr lang="ru-RU" sz="1200" dirty="0"/>
          </a:p>
          <a:p>
            <a:pPr algn="ctr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ОГАПОУ «БИК»</a:t>
            </a:r>
            <a:endParaRPr lang="ru-RU" sz="1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198144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49" y="2015403"/>
            <a:ext cx="1254500" cy="125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84" y="1554779"/>
            <a:ext cx="1181979" cy="14774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5442" t="326" r="324" b="-326"/>
          <a:stretch/>
        </p:blipFill>
        <p:spPr>
          <a:xfrm>
            <a:off x="2811636" y="1580474"/>
            <a:ext cx="1178328" cy="1398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2842" r="36964"/>
          <a:stretch/>
        </p:blipFill>
        <p:spPr>
          <a:xfrm>
            <a:off x="485727" y="4102855"/>
            <a:ext cx="108012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9142" r="37093"/>
          <a:stretch/>
        </p:blipFill>
        <p:spPr>
          <a:xfrm>
            <a:off x="2011206" y="4098406"/>
            <a:ext cx="1120634" cy="14387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l="39926" t="-5272" r="26684" b="35260"/>
          <a:stretch/>
        </p:blipFill>
        <p:spPr>
          <a:xfrm>
            <a:off x="3622095" y="4009523"/>
            <a:ext cx="1080120" cy="1512000"/>
          </a:xfrm>
          <a:prstGeom prst="rect">
            <a:avLst/>
          </a:prstGeom>
        </p:spPr>
      </p:pic>
      <p:pic>
        <p:nvPicPr>
          <p:cNvPr id="7174" name="Picture 6" descr="https://i.ytimg.com/vi/xeifQ6U8Ydg/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r="32084"/>
          <a:stretch/>
        </p:blipFill>
        <p:spPr bwMode="auto">
          <a:xfrm>
            <a:off x="5206271" y="4081523"/>
            <a:ext cx="108012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27"/>
          <p:cNvSpPr/>
          <p:nvPr/>
        </p:nvSpPr>
        <p:spPr>
          <a:xfrm>
            <a:off x="268288" y="1508125"/>
            <a:ext cx="1366837" cy="16351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Rectangle 227"/>
          <p:cNvSpPr/>
          <p:nvPr/>
        </p:nvSpPr>
        <p:spPr>
          <a:xfrm>
            <a:off x="7072313" y="1538288"/>
            <a:ext cx="1346200" cy="15954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4" y="463773"/>
            <a:ext cx="8792021" cy="588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«Запись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обучающихся бюджетных групп на комплексное питание в столовой колледжа»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6063" y="3438525"/>
            <a:ext cx="3092450" cy="2369218"/>
          </a:xfrm>
          <a:prstGeom prst="rect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41"/>
          <p:cNvSpPr txBox="1"/>
          <p:nvPr/>
        </p:nvSpPr>
        <p:spPr>
          <a:xfrm>
            <a:off x="5388584" y="5919113"/>
            <a:ext cx="4145124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ИТОГО - ВПП</a:t>
            </a:r>
            <a:r>
              <a:rPr lang="en-US" sz="1020" b="1" kern="0" dirty="0">
                <a:solidFill>
                  <a:srgbClr val="000000"/>
                </a:solidFill>
              </a:rPr>
              <a:t> </a:t>
            </a:r>
            <a:r>
              <a:rPr lang="ru-RU" sz="1020" b="1" kern="0" dirty="0">
                <a:solidFill>
                  <a:srgbClr val="000000"/>
                </a:solidFill>
              </a:rPr>
              <a:t> </a:t>
            </a:r>
            <a:r>
              <a:rPr lang="ru-RU" sz="1020" b="1" kern="0" dirty="0" smtClean="0">
                <a:solidFill>
                  <a:srgbClr val="000000"/>
                </a:solidFill>
              </a:rPr>
              <a:t>от 120 минут до 57 минут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0" name="Rectangle 170"/>
          <p:cNvSpPr/>
          <p:nvPr/>
        </p:nvSpPr>
        <p:spPr>
          <a:xfrm>
            <a:off x="261938" y="3486150"/>
            <a:ext cx="1346200" cy="177323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88"/>
          <p:cNvSpPr/>
          <p:nvPr/>
        </p:nvSpPr>
        <p:spPr>
          <a:xfrm>
            <a:off x="250825" y="4203700"/>
            <a:ext cx="1346200" cy="1055688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Суммирует данные всех учебных групп отделения и передает </a:t>
            </a:r>
            <a:r>
              <a:rPr lang="ru-RU" sz="1020" kern="0" dirty="0" err="1" smtClean="0">
                <a:solidFill>
                  <a:srgbClr val="000000"/>
                </a:solidFill>
                <a:latin typeface="Arial"/>
              </a:rPr>
              <a:t>зав.столовой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41"/>
          <p:cNvSpPr txBox="1">
            <a:spLocks/>
          </p:cNvSpPr>
          <p:nvPr/>
        </p:nvSpPr>
        <p:spPr>
          <a:xfrm>
            <a:off x="265113" y="3473450"/>
            <a:ext cx="1344612" cy="3683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5 этап – 5-10 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5" name="Rectangle 223"/>
          <p:cNvSpPr/>
          <p:nvPr/>
        </p:nvSpPr>
        <p:spPr>
          <a:xfrm>
            <a:off x="268288" y="2335213"/>
            <a:ext cx="1366837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Дает указание о формировании заявки на питание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41"/>
          <p:cNvSpPr txBox="1">
            <a:spLocks/>
          </p:cNvSpPr>
          <p:nvPr/>
        </p:nvSpPr>
        <p:spPr>
          <a:xfrm>
            <a:off x="268288" y="1501775"/>
            <a:ext cx="1363662" cy="369888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i="1" kern="0" dirty="0">
                <a:solidFill>
                  <a:srgbClr val="000000"/>
                </a:solidFill>
              </a:rPr>
              <a:t>Вход </a:t>
            </a:r>
            <a:r>
              <a:rPr lang="ru-RU" sz="1020" b="1" i="1" kern="0" dirty="0" smtClean="0">
                <a:solidFill>
                  <a:srgbClr val="000000"/>
                </a:solidFill>
              </a:rPr>
              <a:t>процесса – </a:t>
            </a:r>
            <a:r>
              <a:rPr lang="ru-RU" sz="1020" b="1" i="1" kern="0" dirty="0">
                <a:solidFill>
                  <a:srgbClr val="000000"/>
                </a:solidFill>
              </a:rPr>
              <a:t>1</a:t>
            </a:r>
            <a:r>
              <a:rPr lang="ru-RU" sz="1020" b="1" i="1" kern="0" dirty="0" smtClean="0">
                <a:solidFill>
                  <a:srgbClr val="000000"/>
                </a:solidFill>
              </a:rPr>
              <a:t> мин</a:t>
            </a:r>
            <a:endParaRPr lang="ru-RU" sz="1020" b="1" i="1" kern="0" dirty="0">
              <a:solidFill>
                <a:srgbClr val="000000"/>
              </a:solidFill>
            </a:endParaRPr>
          </a:p>
        </p:txBody>
      </p:sp>
      <p:sp>
        <p:nvSpPr>
          <p:cNvPr id="17" name="Rectangle 227"/>
          <p:cNvSpPr/>
          <p:nvPr/>
        </p:nvSpPr>
        <p:spPr>
          <a:xfrm>
            <a:off x="1919288" y="1522413"/>
            <a:ext cx="1366837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63"/>
          <p:cNvSpPr txBox="1"/>
          <p:nvPr/>
        </p:nvSpPr>
        <p:spPr>
          <a:xfrm>
            <a:off x="1993900" y="1958858"/>
            <a:ext cx="123983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Заведующий отделением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9" name="Rectangle 229"/>
          <p:cNvSpPr/>
          <p:nvPr/>
        </p:nvSpPr>
        <p:spPr>
          <a:xfrm>
            <a:off x="1912938" y="2335213"/>
            <a:ext cx="1363662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>
                <a:solidFill>
                  <a:srgbClr val="000000"/>
                </a:solidFill>
                <a:latin typeface="Arial"/>
              </a:rPr>
              <a:t>Дает </a:t>
            </a: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указание куратору </a:t>
            </a:r>
            <a:r>
              <a:rPr lang="ru-RU" sz="1020" kern="0" dirty="0">
                <a:solidFill>
                  <a:srgbClr val="000000"/>
                </a:solidFill>
                <a:latin typeface="Arial"/>
              </a:rPr>
              <a:t>о формировании заявки на питание</a:t>
            </a:r>
          </a:p>
          <a:p>
            <a:pPr>
              <a:defRPr/>
            </a:pP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ight Arrow 230"/>
          <p:cNvSpPr>
            <a:spLocks/>
          </p:cNvSpPr>
          <p:nvPr/>
        </p:nvSpPr>
        <p:spPr>
          <a:xfrm>
            <a:off x="3352800" y="2751138"/>
            <a:ext cx="269875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41"/>
          <p:cNvSpPr txBox="1">
            <a:spLocks/>
          </p:cNvSpPr>
          <p:nvPr/>
        </p:nvSpPr>
        <p:spPr>
          <a:xfrm>
            <a:off x="1912938" y="1509713"/>
            <a:ext cx="1373187" cy="350837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en-US" sz="1020" b="1" kern="0" dirty="0">
                <a:solidFill>
                  <a:srgbClr val="000000"/>
                </a:solidFill>
              </a:rPr>
              <a:t>1 </a:t>
            </a:r>
            <a:r>
              <a:rPr lang="ru-RU" sz="1020" b="1" kern="0" dirty="0">
                <a:solidFill>
                  <a:srgbClr val="000000"/>
                </a:solidFill>
              </a:rPr>
              <a:t>этап – </a:t>
            </a:r>
            <a:r>
              <a:rPr lang="ru-RU" sz="1020" b="1" kern="0" dirty="0" smtClean="0">
                <a:solidFill>
                  <a:srgbClr val="000000"/>
                </a:solidFill>
              </a:rPr>
              <a:t>25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22" name="Rectangle 232"/>
          <p:cNvSpPr/>
          <p:nvPr/>
        </p:nvSpPr>
        <p:spPr>
          <a:xfrm>
            <a:off x="3617913" y="1541463"/>
            <a:ext cx="1344612" cy="156686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Rectangle 63"/>
          <p:cNvSpPr txBox="1"/>
          <p:nvPr/>
        </p:nvSpPr>
        <p:spPr>
          <a:xfrm>
            <a:off x="3695701" y="1935163"/>
            <a:ext cx="12620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Классный руководитель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24" name="Rectangle 234"/>
          <p:cNvSpPr/>
          <p:nvPr/>
        </p:nvSpPr>
        <p:spPr>
          <a:xfrm>
            <a:off x="3622675" y="2335213"/>
            <a:ext cx="1335088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lvl="0">
              <a:defRPr/>
            </a:pPr>
            <a:r>
              <a:rPr lang="ru-RU" sz="1020" kern="0" dirty="0">
                <a:solidFill>
                  <a:srgbClr val="000000"/>
                </a:solidFill>
                <a:latin typeface="Arial"/>
              </a:rPr>
              <a:t>Дает указание </a:t>
            </a: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старосте </a:t>
            </a:r>
            <a:r>
              <a:rPr lang="ru-RU" sz="1020" kern="0" dirty="0">
                <a:solidFill>
                  <a:srgbClr val="000000"/>
                </a:solidFill>
                <a:latin typeface="Arial"/>
              </a:rPr>
              <a:t>о формировании заявки на питание</a:t>
            </a:r>
          </a:p>
        </p:txBody>
      </p:sp>
      <p:sp>
        <p:nvSpPr>
          <p:cNvPr id="25" name="Right Arrow 235"/>
          <p:cNvSpPr>
            <a:spLocks/>
          </p:cNvSpPr>
          <p:nvPr/>
        </p:nvSpPr>
        <p:spPr>
          <a:xfrm>
            <a:off x="5010150" y="2751138"/>
            <a:ext cx="268288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41"/>
          <p:cNvSpPr txBox="1">
            <a:spLocks/>
          </p:cNvSpPr>
          <p:nvPr/>
        </p:nvSpPr>
        <p:spPr>
          <a:xfrm>
            <a:off x="3622675" y="1506538"/>
            <a:ext cx="1339850" cy="3556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2 этап – </a:t>
            </a:r>
            <a:r>
              <a:rPr lang="ru-RU" sz="1020" b="1" kern="0" dirty="0" smtClean="0">
                <a:solidFill>
                  <a:srgbClr val="000000"/>
                </a:solidFill>
              </a:rPr>
              <a:t>2-5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27" name="Rectangle 237"/>
          <p:cNvSpPr/>
          <p:nvPr/>
        </p:nvSpPr>
        <p:spPr>
          <a:xfrm>
            <a:off x="5330825" y="1552575"/>
            <a:ext cx="1382713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63"/>
          <p:cNvSpPr txBox="1"/>
          <p:nvPr/>
        </p:nvSpPr>
        <p:spPr>
          <a:xfrm>
            <a:off x="5480050" y="1935163"/>
            <a:ext cx="128905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Староста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29" name="Rectangle 239"/>
          <p:cNvSpPr/>
          <p:nvPr/>
        </p:nvSpPr>
        <p:spPr>
          <a:xfrm>
            <a:off x="5349875" y="2335213"/>
            <a:ext cx="1344613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Проводит опрос в учебной группе, заполные форму 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ight Arrow 240"/>
          <p:cNvSpPr>
            <a:spLocks/>
          </p:cNvSpPr>
          <p:nvPr/>
        </p:nvSpPr>
        <p:spPr>
          <a:xfrm>
            <a:off x="6778625" y="2738438"/>
            <a:ext cx="269875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41"/>
          <p:cNvSpPr txBox="1">
            <a:spLocks/>
          </p:cNvSpPr>
          <p:nvPr/>
        </p:nvSpPr>
        <p:spPr>
          <a:xfrm>
            <a:off x="5330825" y="1514475"/>
            <a:ext cx="1382713" cy="36195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3 этап– </a:t>
            </a:r>
            <a:r>
              <a:rPr lang="ru-RU" sz="1020" b="1" kern="0" dirty="0" smtClean="0">
                <a:solidFill>
                  <a:srgbClr val="000000"/>
                </a:solidFill>
              </a:rPr>
              <a:t>55 мин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grpSp>
        <p:nvGrpSpPr>
          <p:cNvPr id="101405" name="Group 251"/>
          <p:cNvGrpSpPr>
            <a:grpSpLocks/>
          </p:cNvGrpSpPr>
          <p:nvPr/>
        </p:nvGrpSpPr>
        <p:grpSpPr bwMode="auto">
          <a:xfrm>
            <a:off x="1919288" y="3473450"/>
            <a:ext cx="1346200" cy="1782763"/>
            <a:chOff x="3450775" y="4138457"/>
            <a:chExt cx="1318591" cy="1995232"/>
          </a:xfrm>
        </p:grpSpPr>
        <p:sp>
          <p:nvSpPr>
            <p:cNvPr id="33" name="Rectangle 252"/>
            <p:cNvSpPr/>
            <p:nvPr/>
          </p:nvSpPr>
          <p:spPr>
            <a:xfrm>
              <a:off x="3450775" y="4138457"/>
              <a:ext cx="1318591" cy="191350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32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Rectangle 253"/>
            <p:cNvSpPr/>
            <p:nvPr/>
          </p:nvSpPr>
          <p:spPr>
            <a:xfrm>
              <a:off x="3464769" y="4952185"/>
              <a:ext cx="1304597" cy="1181504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defTabSz="453523">
                <a:spcAft>
                  <a:spcPts val="0"/>
                </a:spcAft>
                <a:defRPr/>
              </a:pPr>
              <a:r>
                <a:rPr lang="ru-RU" sz="1020" kern="0" dirty="0" smtClean="0">
                  <a:solidFill>
                    <a:srgbClr val="000000"/>
                  </a:solidFill>
                  <a:latin typeface="Arial"/>
                </a:rPr>
                <a:t>Суммирует данные всех отделений и заполняет заявку</a:t>
              </a:r>
              <a:endParaRPr lang="ru-RU" sz="102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Rectangle 41"/>
            <p:cNvSpPr txBox="1">
              <a:spLocks/>
            </p:cNvSpPr>
            <p:nvPr/>
          </p:nvSpPr>
          <p:spPr>
            <a:xfrm>
              <a:off x="3450775" y="4138457"/>
              <a:ext cx="1318591" cy="412194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1020" b="1" kern="0" dirty="0" smtClean="0">
                  <a:solidFill>
                    <a:srgbClr val="000000"/>
                  </a:solidFill>
                </a:rPr>
                <a:t>6 этап – 5-7 мин</a:t>
              </a:r>
              <a:endParaRPr lang="ru-RU" sz="102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63"/>
            <p:cNvSpPr txBox="1"/>
            <p:nvPr/>
          </p:nvSpPr>
          <p:spPr>
            <a:xfrm>
              <a:off x="3544072" y="4564864"/>
              <a:ext cx="1217519" cy="17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4400">
                <a:buClr>
                  <a:srgbClr val="002960"/>
                </a:buClr>
                <a:defRPr/>
              </a:pPr>
              <a:r>
                <a:rPr lang="ru-RU" sz="1020" i="1" kern="0" dirty="0" err="1" smtClean="0">
                  <a:solidFill>
                    <a:srgbClr val="000000"/>
                  </a:solidFill>
                </a:rPr>
                <a:t>Зав.столовой</a:t>
              </a:r>
              <a:endParaRPr lang="ru-RU" sz="1020" i="1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Шестиугольник 96"/>
          <p:cNvSpPr>
            <a:spLocks/>
          </p:cNvSpPr>
          <p:nvPr/>
        </p:nvSpPr>
        <p:spPr>
          <a:xfrm>
            <a:off x="2347913" y="3197225"/>
            <a:ext cx="423862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38" name="Шестиугольник 96"/>
          <p:cNvSpPr>
            <a:spLocks/>
          </p:cNvSpPr>
          <p:nvPr/>
        </p:nvSpPr>
        <p:spPr>
          <a:xfrm>
            <a:off x="4054475" y="3197225"/>
            <a:ext cx="423863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39" name="Right Arrow 260"/>
          <p:cNvSpPr>
            <a:spLocks/>
          </p:cNvSpPr>
          <p:nvPr/>
        </p:nvSpPr>
        <p:spPr>
          <a:xfrm>
            <a:off x="8485188" y="2752725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ight Arrow 264"/>
          <p:cNvSpPr>
            <a:spLocks/>
          </p:cNvSpPr>
          <p:nvPr/>
        </p:nvSpPr>
        <p:spPr>
          <a:xfrm>
            <a:off x="1644650" y="4797425"/>
            <a:ext cx="268288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Шестиугольник 96"/>
          <p:cNvSpPr>
            <a:spLocks/>
          </p:cNvSpPr>
          <p:nvPr/>
        </p:nvSpPr>
        <p:spPr>
          <a:xfrm>
            <a:off x="7115175" y="3197225"/>
            <a:ext cx="425450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45" name="Right Arrow 225"/>
          <p:cNvSpPr>
            <a:spLocks/>
          </p:cNvSpPr>
          <p:nvPr/>
        </p:nvSpPr>
        <p:spPr>
          <a:xfrm>
            <a:off x="1636713" y="2782888"/>
            <a:ext cx="268287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1413" name="Group 251"/>
          <p:cNvGrpSpPr>
            <a:grpSpLocks/>
          </p:cNvGrpSpPr>
          <p:nvPr/>
        </p:nvGrpSpPr>
        <p:grpSpPr bwMode="auto">
          <a:xfrm>
            <a:off x="3594101" y="3467100"/>
            <a:ext cx="1553964" cy="1800225"/>
            <a:chOff x="3450775" y="4138457"/>
            <a:chExt cx="1523889" cy="1913753"/>
          </a:xfrm>
        </p:grpSpPr>
        <p:sp>
          <p:nvSpPr>
            <p:cNvPr id="48" name="Rectangle 252"/>
            <p:cNvSpPr/>
            <p:nvPr/>
          </p:nvSpPr>
          <p:spPr>
            <a:xfrm>
              <a:off x="3450775" y="4138457"/>
              <a:ext cx="1523889" cy="191375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32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Rectangle 253"/>
            <p:cNvSpPr/>
            <p:nvPr/>
          </p:nvSpPr>
          <p:spPr>
            <a:xfrm>
              <a:off x="3450775" y="4904633"/>
              <a:ext cx="1523889" cy="1147577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defTabSz="453523">
                <a:spcAft>
                  <a:spcPts val="0"/>
                </a:spcAft>
                <a:defRPr/>
              </a:pPr>
              <a:r>
                <a:rPr lang="ru-RU" sz="1020" kern="0" dirty="0" smtClean="0">
                  <a:solidFill>
                    <a:srgbClr val="000000"/>
                  </a:solidFill>
                  <a:latin typeface="Arial"/>
                </a:rPr>
                <a:t>Передает общую заявку о количестве питающихся «</a:t>
              </a:r>
              <a:r>
                <a:rPr lang="ru-RU" sz="1020" kern="0" dirty="0">
                  <a:solidFill>
                    <a:srgbClr val="000000"/>
                  </a:solidFill>
                  <a:latin typeface="Arial"/>
                </a:rPr>
                <a:t>Фабрике социального питания» </a:t>
              </a:r>
            </a:p>
            <a:p>
              <a:pPr defTabSz="453523">
                <a:spcAft>
                  <a:spcPts val="0"/>
                </a:spcAft>
                <a:defRPr/>
              </a:pPr>
              <a:r>
                <a:rPr lang="ru-RU" sz="102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endParaRPr lang="ru-RU" sz="102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Rectangle 41"/>
            <p:cNvSpPr txBox="1">
              <a:spLocks/>
            </p:cNvSpPr>
            <p:nvPr/>
          </p:nvSpPr>
          <p:spPr>
            <a:xfrm>
              <a:off x="3450775" y="4138457"/>
              <a:ext cx="1523889" cy="374650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1020" b="1" i="1" kern="0" dirty="0" smtClean="0">
                  <a:solidFill>
                    <a:srgbClr val="000000"/>
                  </a:solidFill>
                </a:rPr>
                <a:t>7 этап –2- 5 мин</a:t>
              </a:r>
              <a:endParaRPr lang="ru-RU" sz="1020" b="1" i="1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Right Arrow 264"/>
          <p:cNvSpPr>
            <a:spLocks/>
          </p:cNvSpPr>
          <p:nvPr/>
        </p:nvSpPr>
        <p:spPr>
          <a:xfrm>
            <a:off x="3321050" y="4787900"/>
            <a:ext cx="268288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Rectangle 63"/>
          <p:cNvSpPr txBox="1"/>
          <p:nvPr/>
        </p:nvSpPr>
        <p:spPr>
          <a:xfrm>
            <a:off x="5472113" y="3560763"/>
            <a:ext cx="11366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224" b="1" kern="0" dirty="0">
                <a:solidFill>
                  <a:srgbClr val="000000"/>
                </a:solidFill>
              </a:rPr>
              <a:t>ПРОБЛЕМЫ</a:t>
            </a:r>
          </a:p>
        </p:txBody>
      </p:sp>
      <p:sp>
        <p:nvSpPr>
          <p:cNvPr id="56" name="Шестиугольник 96"/>
          <p:cNvSpPr>
            <a:spLocks/>
          </p:cNvSpPr>
          <p:nvPr/>
        </p:nvSpPr>
        <p:spPr>
          <a:xfrm>
            <a:off x="5797550" y="3190875"/>
            <a:ext cx="423863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grpSp>
        <p:nvGrpSpPr>
          <p:cNvPr id="101420" name="Group 115"/>
          <p:cNvGrpSpPr>
            <a:grpSpLocks/>
          </p:cNvGrpSpPr>
          <p:nvPr/>
        </p:nvGrpSpPr>
        <p:grpSpPr bwMode="auto">
          <a:xfrm>
            <a:off x="2443163" y="6169025"/>
            <a:ext cx="1539875" cy="288925"/>
            <a:chOff x="4675188" y="959601"/>
            <a:chExt cx="1509822" cy="282513"/>
          </a:xfrm>
        </p:grpSpPr>
        <p:sp>
          <p:nvSpPr>
            <p:cNvPr id="58" name="Шестиугольник 96"/>
            <p:cNvSpPr>
              <a:spLocks/>
            </p:cNvSpPr>
            <p:nvPr/>
          </p:nvSpPr>
          <p:spPr>
            <a:xfrm>
              <a:off x="4675188" y="998408"/>
              <a:ext cx="415590" cy="189377"/>
            </a:xfrm>
            <a:prstGeom prst="hexagon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18" kern="0" dirty="0">
                  <a:solidFill>
                    <a:srgbClr val="000000"/>
                  </a:solidFill>
                  <a:latin typeface="Arial"/>
                </a:rPr>
                <a:t>Нет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70161" y="959601"/>
              <a:ext cx="1014849" cy="2825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918" kern="0" dirty="0">
                  <a:solidFill>
                    <a:srgbClr val="000000"/>
                  </a:solidFill>
                  <a:latin typeface="+mn-lt"/>
                </a:rPr>
                <a:t>Срок не регламентирован</a:t>
              </a:r>
            </a:p>
          </p:txBody>
        </p:sp>
      </p:grpSp>
      <p:grpSp>
        <p:nvGrpSpPr>
          <p:cNvPr id="101421" name="Group 118"/>
          <p:cNvGrpSpPr>
            <a:grpSpLocks/>
          </p:cNvGrpSpPr>
          <p:nvPr/>
        </p:nvGrpSpPr>
        <p:grpSpPr bwMode="auto">
          <a:xfrm>
            <a:off x="4583113" y="6196013"/>
            <a:ext cx="1622425" cy="193675"/>
            <a:chOff x="6491739" y="997790"/>
            <a:chExt cx="1590637" cy="189716"/>
          </a:xfrm>
        </p:grpSpPr>
        <p:sp>
          <p:nvSpPr>
            <p:cNvPr id="61" name="Шестиугольник 98"/>
            <p:cNvSpPr>
              <a:spLocks/>
            </p:cNvSpPr>
            <p:nvPr/>
          </p:nvSpPr>
          <p:spPr>
            <a:xfrm>
              <a:off x="6491739" y="997790"/>
              <a:ext cx="415557" cy="189716"/>
            </a:xfrm>
            <a:prstGeom prst="hexagon">
              <a:avLst/>
            </a:prstGeom>
            <a:solidFill>
              <a:srgbClr val="FFFFFF"/>
            </a:solidFill>
            <a:ln w="25400" cap="flat" cmpd="sng" algn="ctr">
              <a:solidFill>
                <a:srgbClr val="BFBFBF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918" kern="0" dirty="0">
                <a:solidFill>
                  <a:srgbClr val="414142"/>
                </a:solidFill>
                <a:latin typeface="Arial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35311" y="1022671"/>
              <a:ext cx="1147065" cy="1415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918" kern="0" dirty="0">
                  <a:solidFill>
                    <a:srgbClr val="000000"/>
                  </a:solidFill>
                  <a:latin typeface="+mn-lt"/>
                </a:rPr>
                <a:t>Срок по регламенту</a:t>
              </a:r>
            </a:p>
          </p:txBody>
        </p:sp>
      </p:grpSp>
      <p:grpSp>
        <p:nvGrpSpPr>
          <p:cNvPr id="101422" name="Group 138"/>
          <p:cNvGrpSpPr>
            <a:grpSpLocks/>
          </p:cNvGrpSpPr>
          <p:nvPr/>
        </p:nvGrpSpPr>
        <p:grpSpPr bwMode="auto">
          <a:xfrm>
            <a:off x="258763" y="6145213"/>
            <a:ext cx="1778000" cy="371475"/>
            <a:chOff x="125411" y="977723"/>
            <a:chExt cx="1742865" cy="364661"/>
          </a:xfrm>
        </p:grpSpPr>
        <p:sp>
          <p:nvSpPr>
            <p:cNvPr id="64" name="Rectangle 139"/>
            <p:cNvSpPr>
              <a:spLocks/>
            </p:cNvSpPr>
            <p:nvPr/>
          </p:nvSpPr>
          <p:spPr>
            <a:xfrm>
              <a:off x="125411" y="1100835"/>
              <a:ext cx="272322" cy="1153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41"/>
            <p:cNvSpPr txBox="1">
              <a:spLocks/>
            </p:cNvSpPr>
            <p:nvPr/>
          </p:nvSpPr>
          <p:spPr>
            <a:xfrm>
              <a:off x="125411" y="990190"/>
              <a:ext cx="272322" cy="113761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18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145"/>
            <p:cNvSpPr>
              <a:spLocks/>
            </p:cNvSpPr>
            <p:nvPr/>
          </p:nvSpPr>
          <p:spPr>
            <a:xfrm>
              <a:off x="125411" y="1213038"/>
              <a:ext cx="272322" cy="115320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63"/>
            <p:cNvSpPr txBox="1">
              <a:spLocks/>
            </p:cNvSpPr>
            <p:nvPr/>
          </p:nvSpPr>
          <p:spPr>
            <a:xfrm>
              <a:off x="478652" y="977723"/>
              <a:ext cx="1120413" cy="14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Продолжительность</a:t>
              </a:r>
            </a:p>
          </p:txBody>
        </p:sp>
        <p:sp>
          <p:nvSpPr>
            <p:cNvPr id="68" name="Rectangle 63"/>
            <p:cNvSpPr txBox="1">
              <a:spLocks/>
            </p:cNvSpPr>
            <p:nvPr/>
          </p:nvSpPr>
          <p:spPr>
            <a:xfrm>
              <a:off x="478652" y="1089926"/>
              <a:ext cx="725156" cy="14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Исполнитель</a:t>
              </a:r>
            </a:p>
          </p:txBody>
        </p:sp>
        <p:sp>
          <p:nvSpPr>
            <p:cNvPr id="69" name="Rectangle 63"/>
            <p:cNvSpPr txBox="1">
              <a:spLocks/>
            </p:cNvSpPr>
            <p:nvPr/>
          </p:nvSpPr>
          <p:spPr>
            <a:xfrm>
              <a:off x="478652" y="1200571"/>
              <a:ext cx="1389624" cy="14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Описание шага процесса</a:t>
              </a:r>
            </a:p>
          </p:txBody>
        </p:sp>
      </p:grpSp>
      <p:grpSp>
        <p:nvGrpSpPr>
          <p:cNvPr id="101423" name="Group 213"/>
          <p:cNvGrpSpPr>
            <a:grpSpLocks/>
          </p:cNvGrpSpPr>
          <p:nvPr/>
        </p:nvGrpSpPr>
        <p:grpSpPr bwMode="auto">
          <a:xfrm>
            <a:off x="2257425" y="1117600"/>
            <a:ext cx="4098925" cy="279400"/>
            <a:chOff x="176211" y="1362814"/>
            <a:chExt cx="8589720" cy="272561"/>
          </a:xfrm>
        </p:grpSpPr>
        <p:cxnSp>
          <p:nvCxnSpPr>
            <p:cNvPr id="74" name="Straight Connector 216"/>
            <p:cNvCxnSpPr/>
            <p:nvPr/>
          </p:nvCxnSpPr>
          <p:spPr>
            <a:xfrm>
              <a:off x="176211" y="1348227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75" name="Straight Connector 217"/>
            <p:cNvCxnSpPr/>
            <p:nvPr/>
          </p:nvCxnSpPr>
          <p:spPr>
            <a:xfrm>
              <a:off x="176211" y="1623061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76" name="10-конечная звезда 75"/>
          <p:cNvSpPr/>
          <p:nvPr>
            <p:custDataLst>
              <p:tags r:id="rId1"/>
            </p:custDataLst>
          </p:nvPr>
        </p:nvSpPr>
        <p:spPr>
          <a:xfrm>
            <a:off x="690563" y="3165475"/>
            <a:ext cx="409575" cy="246063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1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10-конечная звезда 76"/>
          <p:cNvSpPr/>
          <p:nvPr>
            <p:custDataLst>
              <p:tags r:id="rId2"/>
            </p:custDataLst>
          </p:nvPr>
        </p:nvSpPr>
        <p:spPr>
          <a:xfrm>
            <a:off x="2867025" y="3181351"/>
            <a:ext cx="409575" cy="246063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2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10-конечная звезда 78"/>
          <p:cNvSpPr/>
          <p:nvPr>
            <p:custDataLst>
              <p:tags r:id="rId3"/>
            </p:custDataLst>
          </p:nvPr>
        </p:nvSpPr>
        <p:spPr>
          <a:xfrm>
            <a:off x="935038" y="5303044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80" name="10-конечная звезда 79"/>
          <p:cNvSpPr/>
          <p:nvPr>
            <p:custDataLst>
              <p:tags r:id="rId4"/>
            </p:custDataLst>
          </p:nvPr>
        </p:nvSpPr>
        <p:spPr>
          <a:xfrm>
            <a:off x="4638896" y="3133725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3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10-конечная звезда 80"/>
          <p:cNvSpPr/>
          <p:nvPr>
            <p:custDataLst>
              <p:tags r:id="rId5"/>
            </p:custDataLst>
          </p:nvPr>
        </p:nvSpPr>
        <p:spPr>
          <a:xfrm>
            <a:off x="6242051" y="3136901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82" name="10-конечная звезда 81"/>
          <p:cNvSpPr/>
          <p:nvPr>
            <p:custDataLst>
              <p:tags r:id="rId6"/>
            </p:custDataLst>
          </p:nvPr>
        </p:nvSpPr>
        <p:spPr>
          <a:xfrm>
            <a:off x="5362575" y="3860800"/>
            <a:ext cx="431800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1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10-конечная звезда 82"/>
          <p:cNvSpPr/>
          <p:nvPr>
            <p:custDataLst>
              <p:tags r:id="rId7"/>
            </p:custDataLst>
          </p:nvPr>
        </p:nvSpPr>
        <p:spPr>
          <a:xfrm>
            <a:off x="5373688" y="4138613"/>
            <a:ext cx="431800" cy="246062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2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10-конечная звезда 83"/>
          <p:cNvSpPr/>
          <p:nvPr>
            <p:custDataLst>
              <p:tags r:id="rId8"/>
            </p:custDataLst>
          </p:nvPr>
        </p:nvSpPr>
        <p:spPr>
          <a:xfrm>
            <a:off x="5373688" y="4403725"/>
            <a:ext cx="431800" cy="246063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3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1432" name="Прямая соединительная линия 85"/>
          <p:cNvCxnSpPr>
            <a:cxnSpLocks noChangeShapeType="1"/>
          </p:cNvCxnSpPr>
          <p:nvPr/>
        </p:nvCxnSpPr>
        <p:spPr bwMode="auto">
          <a:xfrm flipV="1">
            <a:off x="190500" y="6080125"/>
            <a:ext cx="8777288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87" name="Rectangle 63"/>
          <p:cNvSpPr txBox="1"/>
          <p:nvPr/>
        </p:nvSpPr>
        <p:spPr>
          <a:xfrm>
            <a:off x="334962" y="3853256"/>
            <a:ext cx="12874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Заведующий отделением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88" name="Rectangle 239"/>
          <p:cNvSpPr/>
          <p:nvPr/>
        </p:nvSpPr>
        <p:spPr>
          <a:xfrm>
            <a:off x="7072313" y="2319338"/>
            <a:ext cx="1346200" cy="812800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defRPr/>
            </a:pPr>
            <a:r>
              <a:rPr lang="ru-RU" sz="1020" kern="0" dirty="0">
                <a:solidFill>
                  <a:srgbClr val="000000"/>
                </a:solidFill>
                <a:latin typeface="Arial"/>
              </a:rPr>
              <a:t>передает данные </a:t>
            </a:r>
            <a:r>
              <a:rPr lang="ru-RU" sz="1020" kern="0" dirty="0" err="1">
                <a:solidFill>
                  <a:srgbClr val="000000"/>
                </a:solidFill>
                <a:latin typeface="Arial"/>
              </a:rPr>
              <a:t>зав.отделением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  <a:p>
            <a:pPr defTabSz="453523">
              <a:spcAft>
                <a:spcPts val="0"/>
              </a:spcAft>
              <a:defRPr/>
            </a:pP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41"/>
          <p:cNvSpPr txBox="1">
            <a:spLocks/>
          </p:cNvSpPr>
          <p:nvPr/>
        </p:nvSpPr>
        <p:spPr>
          <a:xfrm>
            <a:off x="7072313" y="1527175"/>
            <a:ext cx="1346200" cy="334963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4 </a:t>
            </a:r>
            <a:r>
              <a:rPr lang="ru-RU" sz="1020" b="1" kern="0" dirty="0">
                <a:solidFill>
                  <a:srgbClr val="000000"/>
                </a:solidFill>
              </a:rPr>
              <a:t>этап– </a:t>
            </a:r>
            <a:r>
              <a:rPr lang="ru-RU" sz="1020" b="1" kern="0" dirty="0" smtClean="0">
                <a:solidFill>
                  <a:srgbClr val="000000"/>
                </a:solidFill>
              </a:rPr>
              <a:t>5-45 мин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613150" y="3795713"/>
            <a:ext cx="1409700" cy="2492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2960"/>
              </a:buClr>
              <a:defRPr/>
            </a:pPr>
            <a:r>
              <a:rPr lang="ru-RU" sz="1020" i="1" kern="0" dirty="0" err="1" smtClean="0">
                <a:solidFill>
                  <a:srgbClr val="000000"/>
                </a:solidFill>
                <a:latin typeface="+mn-lt"/>
              </a:rPr>
              <a:t>Зав.столвой</a:t>
            </a:r>
            <a:endParaRPr lang="ru-RU" sz="1020" i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Rectangle 63"/>
          <p:cNvSpPr txBox="1"/>
          <p:nvPr/>
        </p:nvSpPr>
        <p:spPr>
          <a:xfrm>
            <a:off x="279645" y="1984572"/>
            <a:ext cx="1363663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Заведующий столовой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95" name="Шестиугольник 96"/>
          <p:cNvSpPr>
            <a:spLocks/>
          </p:cNvSpPr>
          <p:nvPr/>
        </p:nvSpPr>
        <p:spPr>
          <a:xfrm>
            <a:off x="247650" y="5319713"/>
            <a:ext cx="423863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96" name="Шестиугольник 96"/>
          <p:cNvSpPr>
            <a:spLocks/>
          </p:cNvSpPr>
          <p:nvPr/>
        </p:nvSpPr>
        <p:spPr>
          <a:xfrm>
            <a:off x="1920875" y="5319713"/>
            <a:ext cx="423863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97" name="Шестиугольник 96"/>
          <p:cNvSpPr>
            <a:spLocks/>
          </p:cNvSpPr>
          <p:nvPr/>
        </p:nvSpPr>
        <p:spPr>
          <a:xfrm>
            <a:off x="3644900" y="5319713"/>
            <a:ext cx="423863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 smtClean="0">
                <a:solidFill>
                  <a:srgbClr val="000000"/>
                </a:solidFill>
                <a:latin typeface="Arial"/>
              </a:rPr>
              <a:t>Нет </a:t>
            </a:r>
            <a:endParaRPr lang="ru-RU" sz="918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10-конечная звезда 97"/>
          <p:cNvSpPr/>
          <p:nvPr>
            <p:custDataLst>
              <p:tags r:id="rId9"/>
            </p:custDataLst>
          </p:nvPr>
        </p:nvSpPr>
        <p:spPr>
          <a:xfrm>
            <a:off x="5365750" y="4702175"/>
            <a:ext cx="433388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99" name="10-конечная звезда 98"/>
          <p:cNvSpPr/>
          <p:nvPr>
            <p:custDataLst>
              <p:tags r:id="rId10"/>
            </p:custDataLst>
          </p:nvPr>
        </p:nvSpPr>
        <p:spPr>
          <a:xfrm>
            <a:off x="5362575" y="4986338"/>
            <a:ext cx="431800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3</a:t>
            </a:fld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92165" y="3195171"/>
            <a:ext cx="451143" cy="256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7728" y="3841750"/>
            <a:ext cx="26072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</a:t>
            </a:r>
            <a:r>
              <a:rPr lang="ru-RU" sz="900" dirty="0"/>
              <a:t>Отсутствие в колледже или занятость  заведующего отделением</a:t>
            </a:r>
          </a:p>
          <a:p>
            <a:r>
              <a:rPr lang="ru-RU" sz="900" dirty="0" smtClean="0"/>
              <a:t>Отсутствие </a:t>
            </a:r>
            <a:r>
              <a:rPr lang="ru-RU" sz="900" dirty="0"/>
              <a:t>в колледже или занятость классного руководителя</a:t>
            </a:r>
          </a:p>
          <a:p>
            <a:r>
              <a:rPr lang="ru-RU" sz="900" dirty="0" smtClean="0"/>
              <a:t>Отсутствие </a:t>
            </a:r>
            <a:r>
              <a:rPr lang="ru-RU" sz="900" dirty="0"/>
              <a:t>старосты группы в </a:t>
            </a:r>
            <a:r>
              <a:rPr lang="ru-RU" sz="900" dirty="0" smtClean="0"/>
              <a:t>колледже</a:t>
            </a:r>
          </a:p>
          <a:p>
            <a:endParaRPr lang="ru-RU" sz="900" dirty="0"/>
          </a:p>
          <a:p>
            <a:r>
              <a:rPr lang="ru-RU" sz="900" dirty="0" smtClean="0"/>
              <a:t>Выбор </a:t>
            </a:r>
            <a:r>
              <a:rPr lang="ru-RU" sz="900" dirty="0"/>
              <a:t>решения о питании на следующий учебный </a:t>
            </a:r>
            <a:r>
              <a:rPr lang="ru-RU" sz="900" dirty="0" smtClean="0"/>
              <a:t>день</a:t>
            </a:r>
            <a:endParaRPr lang="ru-RU" sz="900" dirty="0"/>
          </a:p>
          <a:p>
            <a:r>
              <a:rPr lang="ru-RU" sz="900" dirty="0" smtClean="0"/>
              <a:t>Неодновременная </a:t>
            </a:r>
            <a:r>
              <a:rPr lang="ru-RU" sz="900" dirty="0"/>
              <a:t>подача информации всеми старостами учебных групп отделения</a:t>
            </a:r>
          </a:p>
          <a:p>
            <a:r>
              <a:rPr lang="ru-RU" sz="900" dirty="0" smtClean="0"/>
              <a:t> </a:t>
            </a:r>
            <a:r>
              <a:rPr lang="ru-RU" sz="900" dirty="0"/>
              <a:t>Еще раз проверяет группы находящиеся на практике на производстве</a:t>
            </a:r>
          </a:p>
          <a:p>
            <a:r>
              <a:rPr lang="ru-RU" sz="900" dirty="0" smtClean="0"/>
              <a:t> </a:t>
            </a:r>
            <a:r>
              <a:rPr lang="ru-RU" sz="900" dirty="0"/>
              <a:t>Территориальная удаленность  (3 учебных корпуса)</a:t>
            </a:r>
          </a:p>
        </p:txBody>
      </p:sp>
      <p:sp>
        <p:nvSpPr>
          <p:cNvPr id="90" name="10-конечная звезда 89"/>
          <p:cNvSpPr/>
          <p:nvPr>
            <p:custDataLst>
              <p:tags r:id="rId11"/>
            </p:custDataLst>
          </p:nvPr>
        </p:nvSpPr>
        <p:spPr>
          <a:xfrm>
            <a:off x="5388584" y="5260975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 smtClean="0">
                <a:solidFill>
                  <a:srgbClr val="FFFFFF"/>
                </a:solidFill>
                <a:latin typeface="Arial"/>
              </a:rPr>
              <a:t>6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10-конечная звезда 101"/>
          <p:cNvSpPr/>
          <p:nvPr>
            <p:custDataLst>
              <p:tags r:id="rId12"/>
            </p:custDataLst>
          </p:nvPr>
        </p:nvSpPr>
        <p:spPr>
          <a:xfrm>
            <a:off x="5388584" y="5551488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 smtClean="0">
                <a:solidFill>
                  <a:srgbClr val="FFFFFF"/>
                </a:solidFill>
                <a:latin typeface="Arial"/>
              </a:rPr>
              <a:t>7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10-конечная звезда 104"/>
          <p:cNvSpPr/>
          <p:nvPr>
            <p:custDataLst>
              <p:tags r:id="rId13"/>
            </p:custDataLst>
          </p:nvPr>
        </p:nvSpPr>
        <p:spPr>
          <a:xfrm>
            <a:off x="2431256" y="5271295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 smtClean="0">
                <a:solidFill>
                  <a:srgbClr val="FFFFFF"/>
                </a:solidFill>
                <a:latin typeface="Arial"/>
              </a:rPr>
              <a:t>7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10-конечная звезда 105"/>
          <p:cNvSpPr/>
          <p:nvPr>
            <p:custDataLst>
              <p:tags r:id="rId14"/>
            </p:custDataLst>
          </p:nvPr>
        </p:nvSpPr>
        <p:spPr>
          <a:xfrm>
            <a:off x="2921000" y="5271295"/>
            <a:ext cx="431800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1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10-конечная звезда 106"/>
          <p:cNvSpPr/>
          <p:nvPr>
            <p:custDataLst>
              <p:tags r:id="rId15"/>
            </p:custDataLst>
          </p:nvPr>
        </p:nvSpPr>
        <p:spPr>
          <a:xfrm>
            <a:off x="7991475" y="3113426"/>
            <a:ext cx="431800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1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Rectangle 63"/>
          <p:cNvSpPr txBox="1"/>
          <p:nvPr/>
        </p:nvSpPr>
        <p:spPr>
          <a:xfrm>
            <a:off x="7131844" y="1958215"/>
            <a:ext cx="128905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Староста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194" y="43642"/>
            <a:ext cx="735382" cy="7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1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авнобедренный треугольник 32"/>
          <p:cNvSpPr/>
          <p:nvPr/>
        </p:nvSpPr>
        <p:spPr>
          <a:xfrm>
            <a:off x="1062832" y="1444117"/>
            <a:ext cx="6697662" cy="5283200"/>
          </a:xfrm>
          <a:prstGeom prst="triangle">
            <a:avLst/>
          </a:prstGeom>
          <a:gradFill>
            <a:gsLst>
              <a:gs pos="0">
                <a:srgbClr val="ADE9C0"/>
              </a:gs>
              <a:gs pos="43000">
                <a:srgbClr val="E1F7E8"/>
              </a:gs>
              <a:gs pos="100000">
                <a:srgbClr val="ADE9C0"/>
              </a:gs>
            </a:gsLst>
            <a:lin ang="0" scaled="1"/>
          </a:gradFill>
          <a:ln w="381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309813" y="980728"/>
            <a:ext cx="4176712" cy="366553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Трапеция 37"/>
          <p:cNvSpPr/>
          <p:nvPr/>
        </p:nvSpPr>
        <p:spPr>
          <a:xfrm>
            <a:off x="2165350" y="2638078"/>
            <a:ext cx="4464050" cy="2087562"/>
          </a:xfrm>
          <a:prstGeom prst="trapezoid">
            <a:avLst>
              <a:gd name="adj" fmla="val 60469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51709" y="5354388"/>
            <a:ext cx="5975350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Уровень </a:t>
            </a:r>
            <a:r>
              <a:rPr lang="ru-RU" sz="1300" b="1" kern="0" dirty="0" smtClean="0">
                <a:solidFill>
                  <a:srgbClr val="00355C"/>
                </a:solidFill>
                <a:cs typeface="Arial" charset="0"/>
              </a:rPr>
              <a:t>ПОО </a:t>
            </a: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- </a:t>
            </a:r>
            <a:r>
              <a:rPr lang="ru-RU" sz="1300" b="1" kern="0" dirty="0">
                <a:ln>
                  <a:solidFill>
                    <a:schemeClr val="accent2"/>
                  </a:solidFill>
                </a:ln>
                <a:solidFill>
                  <a:srgbClr val="00355C"/>
                </a:solidFill>
                <a:cs typeface="Arial" charset="0"/>
              </a:rPr>
              <a:t>7</a:t>
            </a:r>
            <a:r>
              <a:rPr lang="ru-RU" sz="1300" b="1" kern="0" dirty="0" smtClean="0">
                <a:ln>
                  <a:solidFill>
                    <a:schemeClr val="accent2"/>
                  </a:solidFill>
                </a:ln>
                <a:solidFill>
                  <a:srgbClr val="00355C"/>
                </a:solidFill>
                <a:cs typeface="Arial" charset="0"/>
              </a:rPr>
              <a:t> проблем</a:t>
            </a:r>
            <a:endParaRPr lang="en-US" sz="1300" b="1" kern="0" dirty="0">
              <a:solidFill>
                <a:srgbClr val="00355C"/>
              </a:solidFill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7138" y="3528665"/>
            <a:ext cx="38735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Региональный уровень </a:t>
            </a:r>
            <a:endParaRPr lang="en-US" sz="1300" b="1" kern="0" dirty="0">
              <a:ln>
                <a:solidFill>
                  <a:schemeClr val="accent2"/>
                </a:solidFill>
              </a:ln>
              <a:solidFill>
                <a:srgbClr val="00355C"/>
              </a:solidFill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67088" y="1994520"/>
            <a:ext cx="2089150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Федеральный</a:t>
            </a:r>
          </a:p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 уровень -</a:t>
            </a:r>
          </a:p>
          <a:p>
            <a:pPr algn="ctr" eaLnBrk="1" hangingPunct="1">
              <a:defRPr/>
            </a:pPr>
            <a:endParaRPr lang="en-US" sz="1300" b="1" kern="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90663" y="4832003"/>
            <a:ext cx="2879725" cy="49053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750" y="5657503"/>
            <a:ext cx="2736850" cy="6778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6843" y="5682455"/>
            <a:ext cx="2775397" cy="15491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r>
              <a:rPr lang="ru-RU" sz="900" dirty="0" smtClean="0">
                <a:solidFill>
                  <a:prstClr val="black"/>
                </a:solidFill>
              </a:rPr>
              <a:t>Отсутствие </a:t>
            </a:r>
            <a:r>
              <a:rPr lang="ru-RU" sz="900" dirty="0">
                <a:solidFill>
                  <a:prstClr val="black"/>
                </a:solidFill>
              </a:rPr>
              <a:t>старосты группы в колледже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0600" y="4708178"/>
            <a:ext cx="2743200" cy="7159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 eaLnBrk="1" hangingPunct="1">
              <a:defRPr/>
            </a:pPr>
            <a:endParaRPr lang="ru-RU" sz="1100" b="1" dirty="0">
              <a:latin typeface="Arial" charset="0"/>
              <a:cs typeface="Arial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58352" y="180033"/>
            <a:ext cx="6537647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chemeClr val="accent1"/>
                </a:solidFill>
              </a:rPr>
              <a:t>Пирамида </a:t>
            </a:r>
            <a:r>
              <a:rPr lang="ru-RU" sz="1600" b="1" dirty="0" smtClean="0">
                <a:solidFill>
                  <a:schemeClr val="accent1"/>
                </a:solidFill>
              </a:rPr>
              <a:t>проблем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/>
                </a:solidFill>
              </a:rPr>
              <a:t>процесса </a:t>
            </a:r>
            <a:r>
              <a:rPr lang="ru-RU" sz="1600" b="1" dirty="0">
                <a:solidFill>
                  <a:schemeClr val="accent1"/>
                </a:solidFill>
              </a:rPr>
              <a:t>«Запись обучающихся бюджетных групп на комплексное питание в столовой колледжа»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77963" y="4811365"/>
            <a:ext cx="2901950" cy="511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835994" y="5597641"/>
            <a:ext cx="3342880" cy="288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793855" y="4888775"/>
            <a:ext cx="2760663" cy="368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900" dirty="0" smtClean="0">
                <a:solidFill>
                  <a:prstClr val="black"/>
                </a:solidFill>
              </a:rPr>
              <a:t>Территориальная </a:t>
            </a:r>
            <a:r>
              <a:rPr lang="ru-RU" sz="900" dirty="0">
                <a:solidFill>
                  <a:prstClr val="black"/>
                </a:solidFill>
              </a:rPr>
              <a:t>удаленность  (3 учебных корпуса)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38162" y="5416226"/>
            <a:ext cx="2716212" cy="449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900">
                <a:solidFill>
                  <a:prstClr val="black"/>
                </a:solidFill>
              </a:rPr>
              <a:t>Неодновременная подача информации всеми старостами учебных групп отделения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6" name="Пятно 1 35"/>
          <p:cNvSpPr/>
          <p:nvPr/>
        </p:nvSpPr>
        <p:spPr>
          <a:xfrm>
            <a:off x="1862138" y="4553050"/>
            <a:ext cx="447675" cy="431800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ятно 1 40"/>
          <p:cNvSpPr/>
          <p:nvPr/>
        </p:nvSpPr>
        <p:spPr>
          <a:xfrm>
            <a:off x="6413500" y="1350615"/>
            <a:ext cx="447675" cy="433388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516688" y="1411436"/>
            <a:ext cx="2887662" cy="433388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82800" bIns="10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Проблемы, которые могут остаться нерешенными</a:t>
            </a:r>
            <a:endParaRPr lang="ru-RU" sz="11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4</a:t>
            </a:fld>
            <a:endParaRPr lang="ru-RU" sz="1400"/>
          </a:p>
        </p:txBody>
      </p:sp>
      <p:sp>
        <p:nvSpPr>
          <p:cNvPr id="6" name="Прямоугольник 5"/>
          <p:cNvSpPr/>
          <p:nvPr/>
        </p:nvSpPr>
        <p:spPr>
          <a:xfrm>
            <a:off x="1424704" y="4905051"/>
            <a:ext cx="29482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>
                <a:solidFill>
                  <a:prstClr val="black"/>
                </a:solidFill>
              </a:rPr>
              <a:t>Выбор решения о питании на следующий учебный день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31837" y="6113652"/>
            <a:ext cx="2760663" cy="345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900" dirty="0">
                <a:solidFill>
                  <a:prstClr val="black"/>
                </a:solidFill>
              </a:rPr>
              <a:t>Еще раз проверяет группы находящиеся на практике на </a:t>
            </a:r>
            <a:r>
              <a:rPr lang="ru-RU" sz="900" dirty="0" smtClean="0">
                <a:solidFill>
                  <a:prstClr val="black"/>
                </a:solidFill>
              </a:rPr>
              <a:t>производстве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61594" y="5845001"/>
            <a:ext cx="3898900" cy="50165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r>
              <a:rPr lang="ru-RU" sz="900" dirty="0">
                <a:solidFill>
                  <a:prstClr val="black"/>
                </a:solidFill>
              </a:rPr>
              <a:t>Отсутствие в колледже или занятость  заведующего </a:t>
            </a:r>
            <a:r>
              <a:rPr lang="ru-RU" sz="900" dirty="0" smtClean="0">
                <a:solidFill>
                  <a:prstClr val="black"/>
                </a:solidFill>
              </a:rPr>
              <a:t>отделением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61594" y="6282645"/>
            <a:ext cx="3898900" cy="26000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endParaRPr lang="ru-RU" sz="900" dirty="0">
              <a:solidFill>
                <a:prstClr val="black"/>
              </a:solidFill>
            </a:endParaRP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Отсутствие в колледже или занятость классного </a:t>
            </a:r>
            <a:r>
              <a:rPr lang="ru-RU" sz="900" dirty="0" smtClean="0">
                <a:solidFill>
                  <a:prstClr val="black"/>
                </a:solidFill>
              </a:rPr>
              <a:t>руководителя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23495" y="5987267"/>
            <a:ext cx="3342880" cy="288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827376" y="6346651"/>
            <a:ext cx="3342880" cy="288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5" y="108464"/>
            <a:ext cx="876519" cy="8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5</a:t>
            </a:fld>
            <a:endParaRPr lang="ru-RU" altLang="ru-RU" b="1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65113"/>
            <a:ext cx="7280176" cy="8471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Анализ проблем процесса </a:t>
            </a:r>
            <a:r>
              <a:rPr lang="ru-RU" sz="1600" b="1" dirty="0">
                <a:solidFill>
                  <a:srgbClr val="C00000"/>
                </a:solidFill>
              </a:rPr>
              <a:t>«Запись обучающихся бюджетных групп на комплексное питание в столовой колледжа»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228184" y="913297"/>
            <a:ext cx="2747541" cy="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 времени, мин.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926307" y="929805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139952" y="912292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-9525" y="2742474"/>
            <a:ext cx="3197226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>
                <a:latin typeface="+mj-lt"/>
              </a:rPr>
              <a:t>Отсутствие в колледже или занятость  </a:t>
            </a:r>
            <a:endParaRPr lang="en-US" altLang="ru-RU" sz="1200" b="1" dirty="0" smtClean="0"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ru-RU" altLang="ru-RU" sz="1200" b="1" dirty="0" smtClean="0">
                <a:latin typeface="+mj-lt"/>
              </a:rPr>
              <a:t>заведующего </a:t>
            </a:r>
            <a:r>
              <a:rPr lang="ru-RU" altLang="ru-RU" sz="1200" b="1" dirty="0">
                <a:latin typeface="+mj-lt"/>
              </a:rPr>
              <a:t>отделением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692245" y="2600533"/>
            <a:ext cx="2944813" cy="5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000" b="1" dirty="0">
                <a:latin typeface="+mj-lt"/>
              </a:rPr>
              <a:t>Запись всех обучающихся самостоятельно через приложение или терминал.</a:t>
            </a:r>
          </a:p>
          <a:p>
            <a:pPr algn="ctr">
              <a:lnSpc>
                <a:spcPct val="80000"/>
              </a:lnSpc>
            </a:pPr>
            <a:r>
              <a:rPr lang="ru-RU" altLang="ru-RU" sz="1000" b="1" dirty="0">
                <a:latin typeface="+mj-lt"/>
              </a:rPr>
              <a:t>Заведующий отделением только контролирует (онлайн)  полноту </a:t>
            </a:r>
            <a:r>
              <a:rPr lang="ru-RU" altLang="ru-RU" sz="1000" b="1" dirty="0" err="1">
                <a:latin typeface="+mj-lt"/>
              </a:rPr>
              <a:t>сформированности</a:t>
            </a:r>
            <a:r>
              <a:rPr lang="ru-RU" altLang="ru-RU" sz="1000" b="1" dirty="0">
                <a:latin typeface="+mj-lt"/>
              </a:rPr>
              <a:t> заявки</a:t>
            </a: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896225" y="2801505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20-32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850" y="261276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3482975" y="285080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04025" y="285080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179388" y="3517711"/>
            <a:ext cx="316865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100" b="1" dirty="0">
                <a:latin typeface="+mj-lt"/>
              </a:rPr>
              <a:t>Неодновременная подача информации всеми старостами учебных групп отделения</a:t>
            </a: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758406" y="3502891"/>
            <a:ext cx="2944813" cy="36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Запись всех обучающихся самостоятельно через приложение или терминал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896225" y="3557240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5-20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725" y="3439765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482975" y="360645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6804025" y="360645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3662784" y="4291742"/>
            <a:ext cx="3186552" cy="36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100" b="1" dirty="0">
                <a:latin typeface="+mj-lt"/>
              </a:rPr>
              <a:t>Разработка индивидуальной электронной записи </a:t>
            </a:r>
            <a:r>
              <a:rPr lang="ru-RU" altLang="ru-RU" sz="1100" b="1" dirty="0" smtClean="0">
                <a:latin typeface="+mj-lt"/>
              </a:rPr>
              <a:t>обучающегося которую можно отменить</a:t>
            </a:r>
            <a:endParaRPr lang="ru-RU" altLang="ru-RU" sz="1100" b="1" dirty="0">
              <a:latin typeface="+mj-lt"/>
            </a:endParaRP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18449" y="4365104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7950" y="4197003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05200" y="4363690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26250" y="4363690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01613" y="5049490"/>
            <a:ext cx="3281362" cy="3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>
                <a:latin typeface="+mj-lt"/>
              </a:rPr>
              <a:t>Еще раз проверяет группы находящиеся на практике на </a:t>
            </a:r>
            <a:r>
              <a:rPr lang="ru-RU" altLang="ru-RU" sz="1200" b="1" dirty="0" smtClean="0">
                <a:latin typeface="+mj-lt"/>
              </a:rPr>
              <a:t>производстве</a:t>
            </a:r>
            <a:endParaRPr lang="ru-RU" altLang="ru-RU" sz="1200" b="1" dirty="0">
              <a:latin typeface="+mj-lt"/>
            </a:endParaRPr>
          </a:p>
        </p:txBody>
      </p:sp>
      <p:sp>
        <p:nvSpPr>
          <p:cNvPr id="25627" name="TextBox 41"/>
          <p:cNvSpPr txBox="1">
            <a:spLocks noChangeArrowheads="1"/>
          </p:cNvSpPr>
          <p:nvPr/>
        </p:nvSpPr>
        <p:spPr bwMode="auto">
          <a:xfrm>
            <a:off x="3810000" y="5015360"/>
            <a:ext cx="2944813" cy="3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>
                <a:latin typeface="+mj-lt"/>
              </a:rPr>
              <a:t>Разработка индивидуальной электронной записи обучающегося</a:t>
            </a: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18449" y="5080766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10-15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7950" y="4955828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05200" y="511775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826250" y="511775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7950" y="1811712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5725" y="5708303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1" y="1182340"/>
            <a:ext cx="8931414" cy="6547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662" y="1302243"/>
            <a:ext cx="3024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Отсутствие в колледже или </a:t>
            </a:r>
            <a:r>
              <a:rPr lang="ru-RU" sz="1200" b="1" dirty="0" smtClean="0"/>
              <a:t>занятость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классного руководителя</a:t>
            </a:r>
          </a:p>
        </p:txBody>
      </p:sp>
      <p:sp>
        <p:nvSpPr>
          <p:cNvPr id="37" name="Стрелка: вправо 3"/>
          <p:cNvSpPr/>
          <p:nvPr/>
        </p:nvSpPr>
        <p:spPr>
          <a:xfrm>
            <a:off x="3411538" y="1353245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: вправо 3"/>
          <p:cNvSpPr/>
          <p:nvPr/>
        </p:nvSpPr>
        <p:spPr>
          <a:xfrm>
            <a:off x="3473450" y="2114321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6834188" y="141562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6835775" y="2089596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1203352"/>
            <a:ext cx="30157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Запись всех обучающихся самостоятельно через приложение или терминал.</a:t>
            </a:r>
          </a:p>
          <a:p>
            <a:pPr lvl="0"/>
            <a:r>
              <a:rPr lang="ru-RU" sz="11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Автоматическое напоминание на телефоне</a:t>
            </a:r>
            <a:endParaRPr lang="ru-RU" sz="11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7896225" y="1340101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10-15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7896224" y="2115804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5-20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2028659"/>
            <a:ext cx="29016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Отсутствие старосты группы в </a:t>
            </a:r>
            <a:r>
              <a:rPr lang="ru-RU" sz="12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колледже</a:t>
            </a:r>
            <a:endParaRPr lang="ru-RU" sz="12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4717" y="1953143"/>
            <a:ext cx="3033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</a:rPr>
              <a:t>Разработка индивидуальной электронной</a:t>
            </a:r>
          </a:p>
          <a:p>
            <a:r>
              <a:rPr lang="ru-RU" sz="1200" b="1" dirty="0" smtClean="0">
                <a:latin typeface="+mj-lt"/>
              </a:rPr>
              <a:t> записи обучающегося</a:t>
            </a:r>
            <a:endParaRPr lang="ru-RU" sz="12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724" y="4285663"/>
            <a:ext cx="277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Выбор решения о питании </a:t>
            </a:r>
            <a:endParaRPr lang="ru-RU" sz="1200" b="1" dirty="0" smtClean="0"/>
          </a:p>
          <a:p>
            <a:r>
              <a:rPr lang="ru-RU" sz="1200" b="1" dirty="0" smtClean="0"/>
              <a:t>на </a:t>
            </a:r>
            <a:r>
              <a:rPr lang="ru-RU" sz="1200" b="1" dirty="0"/>
              <a:t>следующий учебный день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5119" y="5701606"/>
            <a:ext cx="3167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Территориальная удаленность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(3 учебных корпуса)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Стрелка: вправо 3"/>
          <p:cNvSpPr/>
          <p:nvPr/>
        </p:nvSpPr>
        <p:spPr>
          <a:xfrm>
            <a:off x="3471862" y="5957070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: вправо 3"/>
          <p:cNvSpPr/>
          <p:nvPr/>
        </p:nvSpPr>
        <p:spPr>
          <a:xfrm>
            <a:off x="6834187" y="593243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37789" y="5775698"/>
            <a:ext cx="3342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Запись всех обучающихся самостоятельно через приложение или терминал</a:t>
            </a:r>
          </a:p>
        </p:txBody>
      </p:sp>
      <p:sp>
        <p:nvSpPr>
          <p:cNvPr id="55" name="TextBox 41"/>
          <p:cNvSpPr txBox="1">
            <a:spLocks noChangeArrowheads="1"/>
          </p:cNvSpPr>
          <p:nvPr/>
        </p:nvSpPr>
        <p:spPr bwMode="auto">
          <a:xfrm>
            <a:off x="7918449" y="5836420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15-20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28" y="105180"/>
            <a:ext cx="819878" cy="8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27"/>
          <p:cNvSpPr/>
          <p:nvPr/>
        </p:nvSpPr>
        <p:spPr>
          <a:xfrm>
            <a:off x="2177207" y="2232876"/>
            <a:ext cx="1366837" cy="159543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94" y="1207719"/>
            <a:ext cx="8648700" cy="558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целевого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состояния процесса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sz="2400" dirty="0">
                <a:solidFill>
                  <a:srgbClr val="00295C">
                    <a:lumMod val="90000"/>
                    <a:lumOff val="10000"/>
                  </a:srgbClr>
                </a:solidFill>
              </a:rPr>
              <a:t>Запись обучающихся бюджетных групп на комплексное питание в столовой колледжа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»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86021" name="Group 228"/>
          <p:cNvGrpSpPr>
            <a:grpSpLocks/>
          </p:cNvGrpSpPr>
          <p:nvPr/>
        </p:nvGrpSpPr>
        <p:grpSpPr bwMode="auto">
          <a:xfrm>
            <a:off x="379413" y="6307410"/>
            <a:ext cx="1709737" cy="361950"/>
            <a:chOff x="125411" y="977723"/>
            <a:chExt cx="1710805" cy="361903"/>
          </a:xfrm>
        </p:grpSpPr>
        <p:sp>
          <p:nvSpPr>
            <p:cNvPr id="43" name="Rectangle 229"/>
            <p:cNvSpPr>
              <a:spLocks/>
            </p:cNvSpPr>
            <p:nvPr/>
          </p:nvSpPr>
          <p:spPr>
            <a:xfrm>
              <a:off x="125411" y="1101532"/>
              <a:ext cx="271632" cy="11428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41"/>
            <p:cNvSpPr txBox="1">
              <a:spLocks/>
            </p:cNvSpPr>
            <p:nvPr/>
          </p:nvSpPr>
          <p:spPr>
            <a:xfrm>
              <a:off x="125411" y="996771"/>
              <a:ext cx="271632" cy="114285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2000" tIns="36000" rIns="36000" bIns="36000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231"/>
            <p:cNvSpPr>
              <a:spLocks/>
            </p:cNvSpPr>
            <p:nvPr/>
          </p:nvSpPr>
          <p:spPr>
            <a:xfrm>
              <a:off x="125411" y="1212642"/>
              <a:ext cx="271632" cy="115872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Rectangle 63"/>
            <p:cNvSpPr txBox="1">
              <a:spLocks/>
            </p:cNvSpPr>
            <p:nvPr/>
          </p:nvSpPr>
          <p:spPr>
            <a:xfrm>
              <a:off x="478056" y="977723"/>
              <a:ext cx="1097647" cy="1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Продолжительность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63"/>
            <p:cNvSpPr txBox="1">
              <a:spLocks/>
            </p:cNvSpPr>
            <p:nvPr/>
          </p:nvSpPr>
          <p:spPr>
            <a:xfrm>
              <a:off x="478056" y="1088834"/>
              <a:ext cx="708467" cy="139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Исполнитель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63"/>
            <p:cNvSpPr txBox="1">
              <a:spLocks/>
            </p:cNvSpPr>
            <p:nvPr/>
          </p:nvSpPr>
          <p:spPr>
            <a:xfrm>
              <a:off x="478056" y="1201531"/>
              <a:ext cx="1358160" cy="13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Описание шага процесса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Овал 63"/>
          <p:cNvSpPr/>
          <p:nvPr/>
        </p:nvSpPr>
        <p:spPr>
          <a:xfrm>
            <a:off x="2555776" y="6344939"/>
            <a:ext cx="252412" cy="252413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FFFFFF"/>
                </a:solidFill>
                <a:latin typeface="Arial"/>
              </a:rPr>
              <a:t>№</a:t>
            </a:r>
          </a:p>
        </p:txBody>
      </p:sp>
      <p:sp>
        <p:nvSpPr>
          <p:cNvPr id="65" name="Rectangle 63"/>
          <p:cNvSpPr txBox="1"/>
          <p:nvPr/>
        </p:nvSpPr>
        <p:spPr>
          <a:xfrm>
            <a:off x="2915816" y="6381328"/>
            <a:ext cx="1244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Предлагаемые решения</a:t>
            </a:r>
          </a:p>
        </p:txBody>
      </p:sp>
      <p:sp>
        <p:nvSpPr>
          <p:cNvPr id="66" name="Шестиугольник 84"/>
          <p:cNvSpPr/>
          <p:nvPr/>
        </p:nvSpPr>
        <p:spPr>
          <a:xfrm>
            <a:off x="4303713" y="6386785"/>
            <a:ext cx="500062" cy="228600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BFBFBF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63"/>
          <p:cNvSpPr txBox="1"/>
          <p:nvPr/>
        </p:nvSpPr>
        <p:spPr>
          <a:xfrm>
            <a:off x="4892675" y="6370910"/>
            <a:ext cx="622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Срок по регламенту</a:t>
            </a:r>
          </a:p>
        </p:txBody>
      </p:sp>
      <p:sp>
        <p:nvSpPr>
          <p:cNvPr id="74" name="Rectangle 41"/>
          <p:cNvSpPr txBox="1"/>
          <p:nvPr/>
        </p:nvSpPr>
        <p:spPr>
          <a:xfrm>
            <a:off x="5704060" y="5957443"/>
            <a:ext cx="25416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00" b="1" kern="0" dirty="0" smtClean="0">
                <a:solidFill>
                  <a:srgbClr val="000000"/>
                </a:solidFill>
              </a:rPr>
              <a:t>ИТОГО – ВПП </a:t>
            </a:r>
            <a:r>
              <a:rPr lang="en-US" sz="1000" b="1" kern="0" dirty="0" smtClean="0">
                <a:solidFill>
                  <a:srgbClr val="000000"/>
                </a:solidFill>
              </a:rPr>
              <a:t> </a:t>
            </a:r>
            <a:r>
              <a:rPr lang="ru-RU" sz="1000" b="1" kern="0" dirty="0" smtClean="0">
                <a:solidFill>
                  <a:srgbClr val="000000"/>
                </a:solidFill>
              </a:rPr>
              <a:t> от 15 до  20 минут</a:t>
            </a:r>
            <a:endParaRPr lang="ru-RU" sz="1000" b="1" kern="0" dirty="0">
              <a:solidFill>
                <a:srgbClr val="000000"/>
              </a:solidFill>
            </a:endParaRPr>
          </a:p>
        </p:txBody>
      </p:sp>
      <p:cxnSp>
        <p:nvCxnSpPr>
          <p:cNvPr id="86038" name="Прямая соединительная линия 79"/>
          <p:cNvCxnSpPr>
            <a:cxnSpLocks noChangeShapeType="1"/>
          </p:cNvCxnSpPr>
          <p:nvPr/>
        </p:nvCxnSpPr>
        <p:spPr bwMode="auto">
          <a:xfrm flipV="1">
            <a:off x="165100" y="6169297"/>
            <a:ext cx="8602662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120" name="Rectangle 227"/>
          <p:cNvSpPr/>
          <p:nvPr/>
        </p:nvSpPr>
        <p:spPr>
          <a:xfrm>
            <a:off x="355083" y="2212239"/>
            <a:ext cx="1366838" cy="163671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Rectangle 223"/>
          <p:cNvSpPr/>
          <p:nvPr/>
        </p:nvSpPr>
        <p:spPr>
          <a:xfrm>
            <a:off x="367268" y="3030595"/>
            <a:ext cx="1366838" cy="8112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>
                <a:solidFill>
                  <a:srgbClr val="000000"/>
                </a:solidFill>
                <a:latin typeface="Arial"/>
              </a:rPr>
              <a:t>Регистрируется на питание на следующий учебный день</a:t>
            </a:r>
          </a:p>
        </p:txBody>
      </p:sp>
      <p:sp>
        <p:nvSpPr>
          <p:cNvPr id="127" name="Rectangle 41"/>
          <p:cNvSpPr txBox="1">
            <a:spLocks/>
          </p:cNvSpPr>
          <p:nvPr/>
        </p:nvSpPr>
        <p:spPr>
          <a:xfrm>
            <a:off x="356671" y="2231982"/>
            <a:ext cx="1363663" cy="369887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i="1" kern="0" dirty="0">
                <a:solidFill>
                  <a:srgbClr val="000000"/>
                </a:solidFill>
              </a:rPr>
              <a:t>Вход </a:t>
            </a:r>
            <a:r>
              <a:rPr lang="ru-RU" sz="1020" b="1" i="1" kern="0" dirty="0" smtClean="0">
                <a:solidFill>
                  <a:srgbClr val="000000"/>
                </a:solidFill>
              </a:rPr>
              <a:t>процесса – 3-5 мин</a:t>
            </a:r>
            <a:endParaRPr lang="ru-RU" sz="1020" b="1" i="1" kern="0" dirty="0">
              <a:solidFill>
                <a:srgbClr val="000000"/>
              </a:solidFill>
            </a:endParaRPr>
          </a:p>
        </p:txBody>
      </p:sp>
      <p:sp>
        <p:nvSpPr>
          <p:cNvPr id="128" name="Rectangle 63"/>
          <p:cNvSpPr txBox="1"/>
          <p:nvPr/>
        </p:nvSpPr>
        <p:spPr>
          <a:xfrm>
            <a:off x="2213322" y="2630788"/>
            <a:ext cx="12398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Заведующий отделением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29" name="Rectangle 229"/>
          <p:cNvSpPr/>
          <p:nvPr/>
        </p:nvSpPr>
        <p:spPr>
          <a:xfrm>
            <a:off x="2164159" y="2999304"/>
            <a:ext cx="1368425" cy="8112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>
                <a:solidFill>
                  <a:srgbClr val="000000"/>
                </a:solidFill>
                <a:latin typeface="Arial"/>
              </a:rPr>
              <a:t>Контролирует регистрацию учебной группы</a:t>
            </a:r>
          </a:p>
          <a:p>
            <a:pPr>
              <a:defRPr/>
            </a:pP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Right Arrow 230"/>
          <p:cNvSpPr>
            <a:spLocks/>
          </p:cNvSpPr>
          <p:nvPr/>
        </p:nvSpPr>
        <p:spPr>
          <a:xfrm>
            <a:off x="3721838" y="2922680"/>
            <a:ext cx="268287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Rectangle 41"/>
          <p:cNvSpPr txBox="1">
            <a:spLocks/>
          </p:cNvSpPr>
          <p:nvPr/>
        </p:nvSpPr>
        <p:spPr>
          <a:xfrm>
            <a:off x="2177207" y="2243145"/>
            <a:ext cx="1363662" cy="350838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en-US" sz="1020" b="1" kern="0" dirty="0">
                <a:solidFill>
                  <a:srgbClr val="000000"/>
                </a:solidFill>
              </a:rPr>
              <a:t>1 </a:t>
            </a:r>
            <a:r>
              <a:rPr lang="ru-RU" sz="1020" b="1" kern="0" dirty="0">
                <a:solidFill>
                  <a:srgbClr val="000000"/>
                </a:solidFill>
              </a:rPr>
              <a:t>этап – </a:t>
            </a:r>
            <a:r>
              <a:rPr lang="ru-RU" sz="1020" b="1" kern="0" dirty="0" smtClean="0">
                <a:solidFill>
                  <a:srgbClr val="000000"/>
                </a:solidFill>
              </a:rPr>
              <a:t>5-7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32" name="Rectangle 232"/>
          <p:cNvSpPr/>
          <p:nvPr/>
        </p:nvSpPr>
        <p:spPr>
          <a:xfrm>
            <a:off x="4208462" y="2236804"/>
            <a:ext cx="1344613" cy="15668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Rectangle 63"/>
          <p:cNvSpPr txBox="1"/>
          <p:nvPr/>
        </p:nvSpPr>
        <p:spPr>
          <a:xfrm>
            <a:off x="4291012" y="2616029"/>
            <a:ext cx="12620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Заведующий столовой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34" name="Rectangle 234"/>
          <p:cNvSpPr/>
          <p:nvPr/>
        </p:nvSpPr>
        <p:spPr>
          <a:xfrm>
            <a:off x="4225131" y="3022232"/>
            <a:ext cx="1335088" cy="8112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>
                <a:solidFill>
                  <a:srgbClr val="000000"/>
                </a:solidFill>
                <a:latin typeface="Arial"/>
              </a:rPr>
              <a:t>получает общее количество зарегистрированных на питание на следующий день</a:t>
            </a:r>
          </a:p>
        </p:txBody>
      </p:sp>
      <p:sp>
        <p:nvSpPr>
          <p:cNvPr id="135" name="Right Arrow 235"/>
          <p:cNvSpPr>
            <a:spLocks/>
          </p:cNvSpPr>
          <p:nvPr/>
        </p:nvSpPr>
        <p:spPr>
          <a:xfrm>
            <a:off x="5939997" y="2878957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41"/>
          <p:cNvSpPr txBox="1">
            <a:spLocks/>
          </p:cNvSpPr>
          <p:nvPr/>
        </p:nvSpPr>
        <p:spPr>
          <a:xfrm>
            <a:off x="4211637" y="2230445"/>
            <a:ext cx="1341438" cy="3556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2 этап – </a:t>
            </a:r>
            <a:r>
              <a:rPr lang="ru-RU" sz="1020" b="1" kern="0" dirty="0" smtClean="0">
                <a:solidFill>
                  <a:srgbClr val="000000"/>
                </a:solidFill>
              </a:rPr>
              <a:t>2-3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37" name="Rectangle 237"/>
          <p:cNvSpPr/>
          <p:nvPr/>
        </p:nvSpPr>
        <p:spPr>
          <a:xfrm>
            <a:off x="6611144" y="2251101"/>
            <a:ext cx="1344612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63"/>
          <p:cNvSpPr txBox="1"/>
          <p:nvPr/>
        </p:nvSpPr>
        <p:spPr>
          <a:xfrm>
            <a:off x="6645374" y="2665929"/>
            <a:ext cx="12874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Заведующий столовой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39" name="Rectangle 239"/>
          <p:cNvSpPr/>
          <p:nvPr/>
        </p:nvSpPr>
        <p:spPr>
          <a:xfrm>
            <a:off x="6611144" y="3030595"/>
            <a:ext cx="1357312" cy="8112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>
                <a:solidFill>
                  <a:srgbClr val="000000"/>
                </a:solidFill>
                <a:latin typeface="Arial"/>
              </a:rPr>
              <a:t>Передает данные о количестве питающихся </a:t>
            </a:r>
          </a:p>
        </p:txBody>
      </p:sp>
      <p:sp>
        <p:nvSpPr>
          <p:cNvPr id="141" name="Rectangle 41"/>
          <p:cNvSpPr txBox="1">
            <a:spLocks/>
          </p:cNvSpPr>
          <p:nvPr/>
        </p:nvSpPr>
        <p:spPr>
          <a:xfrm>
            <a:off x="6611144" y="2230445"/>
            <a:ext cx="1344612" cy="363538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3 этап– 5</a:t>
            </a:r>
            <a:r>
              <a:rPr lang="ru-RU" sz="1020" b="1" kern="0" dirty="0" smtClean="0">
                <a:solidFill>
                  <a:srgbClr val="000000"/>
                </a:solidFill>
              </a:rPr>
              <a:t> мин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49" name="Right Arrow 225"/>
          <p:cNvSpPr>
            <a:spLocks/>
          </p:cNvSpPr>
          <p:nvPr/>
        </p:nvSpPr>
        <p:spPr>
          <a:xfrm>
            <a:off x="1793900" y="2907434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Rectangle 63"/>
          <p:cNvSpPr txBox="1"/>
          <p:nvPr/>
        </p:nvSpPr>
        <p:spPr>
          <a:xfrm>
            <a:off x="394249" y="2717552"/>
            <a:ext cx="1363662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Обучающийся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grpSp>
        <p:nvGrpSpPr>
          <p:cNvPr id="86067" name="Group 213"/>
          <p:cNvGrpSpPr>
            <a:grpSpLocks/>
          </p:cNvGrpSpPr>
          <p:nvPr/>
        </p:nvGrpSpPr>
        <p:grpSpPr bwMode="auto">
          <a:xfrm>
            <a:off x="2257425" y="1255713"/>
            <a:ext cx="4108450" cy="230187"/>
            <a:chOff x="176211" y="1409962"/>
            <a:chExt cx="8609536" cy="225413"/>
          </a:xfrm>
        </p:grpSpPr>
        <p:cxnSp>
          <p:nvCxnSpPr>
            <p:cNvPr id="161" name="Straight Connector 216"/>
            <p:cNvCxnSpPr/>
            <p:nvPr/>
          </p:nvCxnSpPr>
          <p:spPr>
            <a:xfrm>
              <a:off x="196027" y="1397335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162" name="Straight Connector 217"/>
            <p:cNvCxnSpPr/>
            <p:nvPr/>
          </p:nvCxnSpPr>
          <p:spPr>
            <a:xfrm>
              <a:off x="176211" y="1624372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6</a:t>
            </a:fld>
            <a:endParaRPr lang="ru-RU" sz="1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9" y="95281"/>
            <a:ext cx="886070" cy="8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1941289" y="509943"/>
            <a:ext cx="6073775" cy="4397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67027" y="1628800"/>
            <a:ext cx="8636000" cy="4549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300038" y="1714079"/>
            <a:ext cx="163512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Факторы успеха</a:t>
            </a:r>
          </a:p>
        </p:txBody>
      </p:sp>
      <p:sp>
        <p:nvSpPr>
          <p:cNvPr id="18" name="Плюс 17"/>
          <p:cNvSpPr/>
          <p:nvPr/>
        </p:nvSpPr>
        <p:spPr>
          <a:xfrm>
            <a:off x="2819400" y="2577713"/>
            <a:ext cx="330200" cy="403225"/>
          </a:xfrm>
          <a:prstGeom prst="mathPlu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5826125" y="2577713"/>
            <a:ext cx="331788" cy="403225"/>
          </a:xfrm>
          <a:prstGeom prst="mathPlu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467544" y="4392444"/>
            <a:ext cx="20986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Устранили потери времени в процессе: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Длинную цепочку сбора информации о количестве питающихся</a:t>
            </a: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3405257" y="4200763"/>
            <a:ext cx="210026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Организовали: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Электронную регистрацию на питание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accent2"/>
                </a:solidFill>
              </a:rPr>
              <a:t>Запись всех обучающихся самостоятельно через приложение или терминал.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accent2"/>
                </a:solidFill>
              </a:rPr>
              <a:t>Автоматическое напоминание на </a:t>
            </a:r>
            <a:r>
              <a:rPr lang="ru-RU" sz="1200" dirty="0" smtClean="0">
                <a:solidFill>
                  <a:schemeClr val="accent2"/>
                </a:solidFill>
              </a:rPr>
              <a:t>телефоне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6229889" y="4293096"/>
            <a:ext cx="25257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Сформировалась команда единомышленников: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accent2"/>
                </a:solidFill>
              </a:rPr>
              <a:t>Проводятся регулярные рабочие встречи команды проекта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chemeClr val="accent2"/>
                </a:solidFill>
              </a:rPr>
              <a:t>Навыки </a:t>
            </a:r>
            <a:r>
              <a:rPr lang="ru-RU" sz="1200" dirty="0">
                <a:solidFill>
                  <a:schemeClr val="accent2"/>
                </a:solidFill>
              </a:rPr>
              <a:t>владения инструментами бережливого производства приобрели </a:t>
            </a:r>
            <a:r>
              <a:rPr lang="ru-RU" sz="1200" dirty="0" smtClean="0">
                <a:solidFill>
                  <a:schemeClr val="accent2"/>
                </a:solidFill>
              </a:rPr>
              <a:t>4 сотрудника БИК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7</a:t>
            </a:fld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74" y="2281829"/>
            <a:ext cx="1677928" cy="19129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37896" t="31594" r="8494" b="3981"/>
          <a:stretch/>
        </p:blipFill>
        <p:spPr>
          <a:xfrm>
            <a:off x="3250548" y="2231155"/>
            <a:ext cx="2409683" cy="1632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13373" r="27950" b="47636"/>
          <a:stretch/>
        </p:blipFill>
        <p:spPr>
          <a:xfrm>
            <a:off x="6157913" y="2281829"/>
            <a:ext cx="2481110" cy="1742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489" y="114060"/>
            <a:ext cx="880119" cy="8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806845" y="399026"/>
            <a:ext cx="4730333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продолжение 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44474" y="1385888"/>
            <a:ext cx="8636000" cy="49704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244474" y="1399675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244474" y="2323643"/>
            <a:ext cx="38954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</a:rPr>
              <a:t>Вручную собирались и проверялись заявки на питание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72739" name="TextBox 17"/>
          <p:cNvSpPr txBox="1">
            <a:spLocks noChangeArrowheads="1"/>
          </p:cNvSpPr>
          <p:nvPr/>
        </p:nvSpPr>
        <p:spPr bwMode="auto">
          <a:xfrm>
            <a:off x="5172012" y="2321559"/>
            <a:ext cx="34079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</a:rPr>
              <a:t>Индивидуальная электронная регистрация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1256888" y="1788471"/>
            <a:ext cx="1835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940152" y="1791375"/>
            <a:ext cx="1399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</a:rPr>
              <a:t>СТАЛО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8</a:t>
            </a:fld>
            <a:endParaRPr lang="ru-RU" sz="140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r="6316"/>
          <a:stretch/>
        </p:blipFill>
        <p:spPr>
          <a:xfrm>
            <a:off x="5788756" y="2583169"/>
            <a:ext cx="1952758" cy="11724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344" y="3871119"/>
            <a:ext cx="2417119" cy="13596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r="60842"/>
          <a:stretch/>
        </p:blipFill>
        <p:spPr>
          <a:xfrm>
            <a:off x="4428231" y="3206498"/>
            <a:ext cx="1256801" cy="1438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52" y="2901428"/>
            <a:ext cx="2276872" cy="1707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5855" y="3921642"/>
            <a:ext cx="2212944" cy="1659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4" y="114887"/>
            <a:ext cx="960775" cy="9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8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29142"/>
              </p:ext>
            </p:extLst>
          </p:nvPr>
        </p:nvGraphicFramePr>
        <p:xfrm>
          <a:off x="323528" y="2852936"/>
          <a:ext cx="8229600" cy="2677211"/>
        </p:xfrm>
        <a:graphic>
          <a:graphicData uri="http://schemas.openxmlformats.org/drawingml/2006/table">
            <a:tbl>
              <a:tblPr firstRow="1" firstCol="1" bandRow="1"/>
              <a:tblGrid>
                <a:gridCol w="1645920">
                  <a:extLst>
                    <a:ext uri="{9D8B030D-6E8A-4147-A177-3AD203B41FA5}">
                      <a16:colId xmlns:a16="http://schemas.microsoft.com/office/drawing/2014/main" val="195203134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3552905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3867297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41296614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860057644"/>
                    </a:ext>
                  </a:extLst>
                </a:gridCol>
              </a:tblGrid>
              <a:tr h="17293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ПРОТЕКАНИЯ ПРОЦЕССА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РАСХОЖДЕНИЕ (+/-)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ПРИЧИНА РАСХОЖДЕНИЯ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966198"/>
                  </a:ext>
                </a:extLst>
              </a:tr>
              <a:tr h="172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41420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02.04.2021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24-26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+30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сбой в программе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508648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29.04.2021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24-26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211741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24-26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минута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39063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21.05.2021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24-26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852475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22.05.2021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24-26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307374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908720"/>
            <a:ext cx="712879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ПРОИЗВОДСТВЕННЫЙ АНАЛИЗ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«запись обучающихся бюджетных групп на комплексное питание в столовой колледжа»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07588"/>
            <a:ext cx="7704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результате реализации проекта длительность процесса</a:t>
            </a:r>
          </a:p>
          <a:p>
            <a:r>
              <a:rPr lang="ru-RU" dirty="0"/>
              <a:t>сократилась на </a:t>
            </a:r>
            <a:r>
              <a:rPr lang="ru-RU" dirty="0" smtClean="0"/>
              <a:t>30 </a:t>
            </a:r>
            <a:r>
              <a:rPr lang="ru-RU" dirty="0"/>
              <a:t>% и составляет от </a:t>
            </a:r>
            <a:r>
              <a:rPr lang="ru-RU" dirty="0" smtClean="0"/>
              <a:t>24 до 26 </a:t>
            </a:r>
            <a:r>
              <a:rPr lang="ru-RU" dirty="0"/>
              <a:t>минут</a:t>
            </a:r>
          </a:p>
        </p:txBody>
      </p:sp>
    </p:spTree>
    <p:extLst>
      <p:ext uri="{BB962C8B-B14F-4D97-AF65-F5344CB8AC3E}">
        <p14:creationId xmlns:p14="http://schemas.microsoft.com/office/powerpoint/2010/main" val="41242459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1115</Words>
  <Application>Microsoft Office PowerPoint</Application>
  <PresentationFormat>Экран (4:3)</PresentationFormat>
  <Paragraphs>260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Wingdings</vt:lpstr>
      <vt:lpstr>Тема Office</vt:lpstr>
      <vt:lpstr>think-cell Slide</vt:lpstr>
      <vt:lpstr>Паспорт проекта  «Оптимизация процесса сбора заявок на питания обучающихся бюджетных групп в ОГАПОУ «Белгородский индустриальный колледж»»</vt:lpstr>
      <vt:lpstr>Команда проекта </vt:lpstr>
      <vt:lpstr>Карта текущего состояния процесса «Запись обучающихся бюджетных групп на комплексное питание в столовой колледжа»</vt:lpstr>
      <vt:lpstr>Презентация PowerPoint</vt:lpstr>
      <vt:lpstr>Анализ проблем процесса «Запись обучающихся бюджетных групп на комплексное питание в столовой колледжа»</vt:lpstr>
      <vt:lpstr>Карта целевого состояния процесса «Запись обучающихся бюджетных групп на комплексное питание в столовой колледжа»</vt:lpstr>
      <vt:lpstr>Достигнутые результаты (было и стало) </vt:lpstr>
      <vt:lpstr>Достигнутые результаты (было и стало) продолжение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Беляева Галина Николаевна</cp:lastModifiedBy>
  <cp:revision>47</cp:revision>
  <cp:lastPrinted>2021-11-19T06:48:40Z</cp:lastPrinted>
  <dcterms:created xsi:type="dcterms:W3CDTF">2018-08-20T14:01:12Z</dcterms:created>
  <dcterms:modified xsi:type="dcterms:W3CDTF">2021-12-02T15:50:33Z</dcterms:modified>
</cp:coreProperties>
</file>