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2" r:id="rId3"/>
    <p:sldId id="264" r:id="rId4"/>
    <p:sldId id="277" r:id="rId5"/>
    <p:sldId id="267" r:id="rId6"/>
    <p:sldId id="268" r:id="rId7"/>
    <p:sldId id="271" r:id="rId8"/>
    <p:sldId id="272" r:id="rId9"/>
    <p:sldId id="278" r:id="rId10"/>
    <p:sldId id="279" r:id="rId11"/>
    <p:sldId id="280" r:id="rId12"/>
    <p:sldId id="281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обучающиеся</c:v>
                </c:pt>
                <c:pt idx="1">
                  <c:v>преподаватели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E-493A-BCE6-4573728513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обучающиеся</c:v>
                </c:pt>
                <c:pt idx="1">
                  <c:v>преподаватели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89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E-493A-BCE6-457372851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3659024"/>
        <c:axId val="423659352"/>
        <c:axId val="426100272"/>
      </c:bar3DChart>
      <c:catAx>
        <c:axId val="42365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659352"/>
        <c:crosses val="autoZero"/>
        <c:auto val="1"/>
        <c:lblAlgn val="ctr"/>
        <c:lblOffset val="100"/>
        <c:noMultiLvlLbl val="0"/>
      </c:catAx>
      <c:valAx>
        <c:axId val="423659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659024"/>
        <c:crosses val="autoZero"/>
        <c:crossBetween val="between"/>
      </c:valAx>
      <c:serAx>
        <c:axId val="4261002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65935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tags" Target="../tags/tag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5.png"/><Relationship Id="rId5" Type="http://schemas.openxmlformats.org/officeDocument/2006/relationships/tags" Target="../tags/tag5.xml"/><Relationship Id="rId15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23.png"/><Relationship Id="rId4" Type="http://schemas.openxmlformats.org/officeDocument/2006/relationships/tags" Target="../tags/tag4.xml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4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2.png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10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20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jpeg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83568" y="1182575"/>
            <a:ext cx="8146307" cy="173515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Паспорт проекта «Повышение </a:t>
            </a:r>
            <a:r>
              <a:rPr lang="ru-RU" sz="1400" b="1" dirty="0">
                <a:latin typeface="+mn-lt"/>
                <a:cs typeface="Times New Roman" panose="02020603050405020304" pitchFamily="18" charset="0"/>
              </a:rPr>
              <a:t>эффективности поиска учебной  информации на уроках и внеурочной деятельности в преподавании дисциплин общеобразовательного цикла через использование электронных библиотечных </a:t>
            </a: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систем»</a:t>
            </a:r>
            <a:r>
              <a:rPr lang="ru-RU" sz="14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+mn-lt"/>
                <a:cs typeface="Times New Roman" panose="02020603050405020304" pitchFamily="18" charset="0"/>
              </a:rPr>
            </a:br>
            <a:endParaRPr lang="ru-RU" sz="1400" b="1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282385" y="1545941"/>
            <a:ext cx="8636000" cy="14549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76098" y="3028907"/>
            <a:ext cx="8636000" cy="17091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337061" y="1605942"/>
            <a:ext cx="175021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Общая информация </a:t>
            </a: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283241" y="4730976"/>
            <a:ext cx="8621713" cy="6087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320928" y="3030712"/>
            <a:ext cx="258822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Обоснование выбора процесса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308049" y="4741268"/>
            <a:ext cx="1320800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Цели 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026379" y="1569609"/>
            <a:ext cx="51212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Наименование органа власти</a:t>
            </a:r>
            <a:r>
              <a:rPr lang="ru-RU" sz="1200" dirty="0" smtClean="0">
                <a:solidFill>
                  <a:srgbClr val="002060"/>
                </a:solidFill>
              </a:rPr>
              <a:t>: Департамент образования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Наименование </a:t>
            </a:r>
            <a:r>
              <a:rPr lang="ru-RU" sz="1200" dirty="0" smtClean="0">
                <a:solidFill>
                  <a:srgbClr val="002060"/>
                </a:solidFill>
              </a:rPr>
              <a:t>ПОО : ОГАПОУ «Белгородский индустриальный колледж»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Адрес</a:t>
            </a:r>
            <a:r>
              <a:rPr lang="ru-RU" sz="1200" dirty="0">
                <a:solidFill>
                  <a:srgbClr val="002060"/>
                </a:solidFill>
              </a:rPr>
              <a:t>: </a:t>
            </a:r>
            <a:r>
              <a:rPr lang="ru-RU" sz="1200" dirty="0" smtClean="0">
                <a:solidFill>
                  <a:srgbClr val="002060"/>
                </a:solidFill>
              </a:rPr>
              <a:t>г. Белгород,  пр. </a:t>
            </a:r>
            <a:r>
              <a:rPr lang="ru-RU" sz="1200" dirty="0" err="1" smtClean="0">
                <a:solidFill>
                  <a:srgbClr val="002060"/>
                </a:solidFill>
              </a:rPr>
              <a:t>Б.Хмельницкого</a:t>
            </a:r>
            <a:r>
              <a:rPr lang="ru-RU" sz="1200" dirty="0" smtClean="0">
                <a:solidFill>
                  <a:srgbClr val="002060"/>
                </a:solidFill>
              </a:rPr>
              <a:t>, 80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Границы </a:t>
            </a:r>
            <a:r>
              <a:rPr lang="ru-RU" sz="1200" dirty="0">
                <a:solidFill>
                  <a:srgbClr val="002060"/>
                </a:solidFill>
              </a:rPr>
              <a:t>процесса</a:t>
            </a:r>
            <a:r>
              <a:rPr lang="ru-RU" sz="1200" dirty="0" smtClean="0">
                <a:solidFill>
                  <a:srgbClr val="002060"/>
                </a:solidFill>
              </a:rPr>
              <a:t>: 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от момента получения задания на получение литературы до момента его выполнения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Дата </a:t>
            </a:r>
            <a:r>
              <a:rPr lang="ru-RU" sz="1200" dirty="0">
                <a:solidFill>
                  <a:srgbClr val="002060"/>
                </a:solidFill>
              </a:rPr>
              <a:t>начала  проекта:13.01.2021г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 Дата </a:t>
            </a:r>
            <a:r>
              <a:rPr lang="ru-RU" sz="1200" dirty="0">
                <a:solidFill>
                  <a:srgbClr val="002060"/>
                </a:solidFill>
              </a:rPr>
              <a:t>окончания </a:t>
            </a:r>
            <a:r>
              <a:rPr lang="ru-RU" sz="1200" dirty="0" smtClean="0">
                <a:solidFill>
                  <a:srgbClr val="002060"/>
                </a:solidFill>
              </a:rPr>
              <a:t>проекта: 29.06.2021г</a:t>
            </a:r>
            <a:r>
              <a:rPr lang="ru-RU" sz="1200" dirty="0">
                <a:solidFill>
                  <a:srgbClr val="002060"/>
                </a:solidFill>
              </a:rPr>
              <a:t>..</a:t>
            </a: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37061" y="3385674"/>
            <a:ext cx="832960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1. Наличие обучающихся и преподавателей, неудовлетворённых процессом поиска необходимой информации для подготовки к учебным занятиям и внеклассным мероприятиям (78%).</a:t>
            </a:r>
          </a:p>
          <a:p>
            <a:r>
              <a:rPr lang="ru-RU" sz="1100" dirty="0">
                <a:solidFill>
                  <a:srgbClr val="002060"/>
                </a:solidFill>
              </a:rPr>
              <a:t>2. Многократно ежедневный повторяющийся процесс.</a:t>
            </a:r>
          </a:p>
          <a:p>
            <a:r>
              <a:rPr lang="ru-RU" sz="1100" dirty="0">
                <a:solidFill>
                  <a:srgbClr val="002060"/>
                </a:solidFill>
              </a:rPr>
              <a:t>3.Большое количество участников процесса –более 1500 человек.</a:t>
            </a:r>
          </a:p>
          <a:p>
            <a:r>
              <a:rPr lang="ru-RU" sz="1100" dirty="0">
                <a:solidFill>
                  <a:srgbClr val="002060"/>
                </a:solidFill>
              </a:rPr>
              <a:t>4. Количество обрабатываемых в процессе документов – 4.</a:t>
            </a:r>
          </a:p>
          <a:p>
            <a:r>
              <a:rPr lang="ru-RU" sz="1100" dirty="0">
                <a:solidFill>
                  <a:srgbClr val="002060"/>
                </a:solidFill>
              </a:rPr>
              <a:t>5.Нарушаются сроки подготовки материала от 10 до 50 минут.</a:t>
            </a:r>
          </a:p>
          <a:p>
            <a:r>
              <a:rPr lang="ru-RU" sz="1100" dirty="0">
                <a:solidFill>
                  <a:srgbClr val="002060"/>
                </a:solidFill>
              </a:rPr>
              <a:t>6.Отсутствие в библиотеке необходимого учебного пособия, необходимости повторного, дополнительного запроса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058" y="5059534"/>
            <a:ext cx="8323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Сокращение времени протекания процесса поиска информации </a:t>
            </a:r>
            <a:r>
              <a:rPr lang="ru-RU" sz="1200">
                <a:solidFill>
                  <a:srgbClr val="002060"/>
                </a:solidFill>
                <a:cs typeface="Times New Roman" panose="02020603050405020304" pitchFamily="18" charset="0"/>
              </a:rPr>
              <a:t>на </a:t>
            </a:r>
            <a:r>
              <a:rPr lang="ru-RU" sz="1200" smtClean="0">
                <a:solidFill>
                  <a:srgbClr val="002060"/>
                </a:solidFill>
                <a:cs typeface="Times New Roman" panose="02020603050405020304" pitchFamily="18" charset="0"/>
              </a:rPr>
              <a:t>55</a:t>
            </a:r>
            <a:r>
              <a:rPr lang="ru-RU" sz="1200" smtClean="0">
                <a:solidFill>
                  <a:srgbClr val="002060"/>
                </a:solidFill>
                <a:cs typeface="Times New Roman" panose="02020603050405020304" pitchFamily="18" charset="0"/>
              </a:rPr>
              <a:t>% </a:t>
            </a: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к 29.06.2021 года</a:t>
            </a:r>
          </a:p>
        </p:txBody>
      </p:sp>
      <p:sp>
        <p:nvSpPr>
          <p:cNvPr id="16" name="Прямоугольник 15">
            <a:extLst/>
          </p:cNvPr>
          <p:cNvSpPr/>
          <p:nvPr/>
        </p:nvSpPr>
        <p:spPr>
          <a:xfrm>
            <a:off x="320928" y="5407787"/>
            <a:ext cx="8621713" cy="12520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endParaRPr lang="en-US" altLang="ru-RU" sz="12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endParaRPr lang="en-US" altLang="ru-RU" sz="12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en-US" altLang="ru-RU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Сокращение </a:t>
            </a:r>
            <a:r>
              <a:rPr lang="ru-RU" altLang="ru-RU" sz="12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временных потерь при  поиске нужной литературы  для учебных занятий и внеклассных мероприятий</a:t>
            </a:r>
          </a:p>
          <a:p>
            <a:pPr lvl="0"/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2. Повышение </a:t>
            </a:r>
            <a:r>
              <a:rPr lang="ru-RU" altLang="ru-RU" sz="12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удовлетворённости работы обучающихся участников учебного и воспитательного процесса  системой взаимодействия </a:t>
            </a:r>
          </a:p>
          <a:p>
            <a:pPr lvl="0"/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3.Создание </a:t>
            </a:r>
            <a:r>
              <a:rPr lang="ru-RU" altLang="ru-RU" sz="12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единой платформы для обмена информацией участниками учебного и воспитательного процесса.</a:t>
            </a:r>
          </a:p>
          <a:p>
            <a:pPr lvl="0"/>
            <a:r>
              <a:rPr lang="ru-RU" altLang="ru-RU" sz="12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Использование электронной библиотечной системы</a:t>
            </a:r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320928" y="5416252"/>
            <a:ext cx="15199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Эффекты 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проекта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 dirty="0"/>
          </a:p>
        </p:txBody>
      </p:sp>
      <p:pic>
        <p:nvPicPr>
          <p:cNvPr id="20" name="Picture 2" descr="https://avatars.mds.yandex.net/get-altay/1678797/2a00000168dfd95c6f8481b73e4b47f1d413/XXX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995" b="27005"/>
          <a:stretch/>
        </p:blipFill>
        <p:spPr bwMode="auto">
          <a:xfrm>
            <a:off x="7105229" y="1598758"/>
            <a:ext cx="1830884" cy="131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044" y="9188"/>
            <a:ext cx="7848872" cy="5847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5" y="53729"/>
            <a:ext cx="788164" cy="78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9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896348"/>
              </p:ext>
            </p:extLst>
          </p:nvPr>
        </p:nvGraphicFramePr>
        <p:xfrm>
          <a:off x="457200" y="2924944"/>
          <a:ext cx="8229600" cy="1320780"/>
        </p:xfrm>
        <a:graphic>
          <a:graphicData uri="http://schemas.openxmlformats.org/drawingml/2006/table">
            <a:tbl>
              <a:tblPr firstRow="1" firstCol="1" bandRow="1"/>
              <a:tblGrid>
                <a:gridCol w="1645920">
                  <a:extLst>
                    <a:ext uri="{9D8B030D-6E8A-4147-A177-3AD203B41FA5}">
                      <a16:colId xmlns:a16="http://schemas.microsoft.com/office/drawing/2014/main" val="197837982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19993011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70083652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43675207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159432949"/>
                    </a:ext>
                  </a:extLst>
                </a:gridCol>
              </a:tblGrid>
              <a:tr h="1742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ПРОТЕКАНИЯ ПРОЦЕССА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РАСХОЖДЕНИЕ (+/-)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ПРИЧИНА РАСХОЖДЕНИЯ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729174"/>
                  </a:ext>
                </a:extLst>
              </a:tr>
              <a:tr h="174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687611"/>
                  </a:ext>
                </a:extLst>
              </a:tr>
              <a:tr h="481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22.04.2021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минут – 26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1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378411"/>
                  </a:ext>
                </a:extLst>
              </a:tr>
              <a:tr h="481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20.05.2021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минут – 26 минут</a:t>
                      </a: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78473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7944" y="554197"/>
            <a:ext cx="8003232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ПРОИЗВОДСТВЕННЫЙ АНАЛИЗ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 «организация проведения учебных занятий и внеклассных мероприятий при участии электронных библиотечных систем»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В результате реализации проекта длительность процесса сократилась на </a:t>
            </a:r>
            <a:r>
              <a:rPr lang="ru-RU" altLang="ru-RU" dirty="0" smtClean="0">
                <a:latin typeface="Arial" panose="020B0604020202020204" pitchFamily="34" charset="0"/>
              </a:rPr>
              <a:t>55 </a:t>
            </a:r>
            <a:r>
              <a:rPr lang="ru-RU" altLang="ru-RU" dirty="0">
                <a:latin typeface="Arial" panose="020B0604020202020204" pitchFamily="34" charset="0"/>
              </a:rPr>
              <a:t>% </a:t>
            </a:r>
            <a:r>
              <a:rPr lang="ru-RU" altLang="ru-RU" dirty="0" smtClean="0">
                <a:latin typeface="Arial" panose="020B0604020202020204" pitchFamily="34" charset="0"/>
              </a:rPr>
              <a:t>и </a:t>
            </a:r>
            <a:r>
              <a:rPr lang="ru-RU" altLang="ru-RU" dirty="0">
                <a:latin typeface="Arial" panose="020B0604020202020204" pitchFamily="34" charset="0"/>
              </a:rPr>
              <a:t>составляет от 15 минут – 26 минут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 descr="C:\Users\popova.irina\Desktop\depositphotos_78913124-stock-photo-3d-white-people-with-lapto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03750"/>
            <a:ext cx="23368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55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7949873" cy="774259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58506499"/>
              </p:ext>
            </p:extLst>
          </p:nvPr>
        </p:nvGraphicFramePr>
        <p:xfrm>
          <a:off x="1619672" y="168297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137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ea typeface="+mj-ea"/>
                <a:cs typeface="+mj-cs"/>
              </a:rPr>
              <a:t>Экономический эффект </a:t>
            </a:r>
            <a:br>
              <a:rPr lang="ru-RU" sz="32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200" b="1" dirty="0">
                <a:solidFill>
                  <a:prstClr val="black"/>
                </a:solidFill>
                <a:ea typeface="+mj-ea"/>
                <a:cs typeface="+mj-cs"/>
              </a:rPr>
              <a:t>и эффект для </a:t>
            </a:r>
            <a:r>
              <a:rPr lang="ru-RU" sz="3200" b="1" dirty="0" smtClean="0">
                <a:solidFill>
                  <a:prstClr val="black"/>
                </a:solidFill>
                <a:ea typeface="+mj-ea"/>
                <a:cs typeface="+mj-cs"/>
              </a:rPr>
              <a:t>участников образовательного процесса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492896"/>
            <a:ext cx="82441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На 55 % сокращены затраты времени на поиск необходимого учебного пособия</a:t>
            </a:r>
          </a:p>
          <a:p>
            <a:endParaRPr lang="ru-RU" b="1" dirty="0">
              <a:solidFill>
                <a:schemeClr val="accent3"/>
              </a:solidFill>
            </a:endParaRPr>
          </a:p>
          <a:p>
            <a:r>
              <a:rPr lang="ru-RU" b="1" dirty="0" smtClean="0">
                <a:solidFill>
                  <a:schemeClr val="accent3"/>
                </a:solidFill>
              </a:rPr>
              <a:t>В 1,5 раза снизились трудозатраты сотрудников библиотеки</a:t>
            </a:r>
          </a:p>
          <a:p>
            <a:endParaRPr lang="ru-RU" b="1" dirty="0" smtClean="0">
              <a:solidFill>
                <a:schemeClr val="accent3"/>
              </a:solidFill>
            </a:endParaRPr>
          </a:p>
          <a:p>
            <a:r>
              <a:rPr lang="ru-RU" b="1" dirty="0" smtClean="0">
                <a:solidFill>
                  <a:schemeClr val="accent3"/>
                </a:solidFill>
              </a:rPr>
              <a:t>Повышение удовлетворенности всех участников образовательного процесса</a:t>
            </a:r>
          </a:p>
          <a:p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122" y="4575705"/>
            <a:ext cx="1511755" cy="18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3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/>
          </p:cNvPr>
          <p:cNvSpPr/>
          <p:nvPr/>
        </p:nvSpPr>
        <p:spPr>
          <a:xfrm>
            <a:off x="291008" y="1281285"/>
            <a:ext cx="8637588" cy="2136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317500" y="1306513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Руководство проектом</a:t>
            </a: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315913" y="3630613"/>
            <a:ext cx="2189162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401321" y="850697"/>
            <a:ext cx="4826111" cy="3243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2051720" y="3023198"/>
            <a:ext cx="288664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 fontAlgn="base"/>
            <a:r>
              <a:rPr lang="ru-RU" altLang="ru-RU" sz="12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Шаталов О.А. </a:t>
            </a:r>
            <a:endParaRPr lang="ru-RU" altLang="ru-RU" sz="12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lvl="0" algn="ctr" defTabSz="914400" fontAlgn="base"/>
            <a:r>
              <a:rPr lang="ru-RU" altLang="ru-RU" sz="12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директор </a:t>
            </a:r>
            <a:r>
              <a:rPr lang="ru-RU" altLang="ru-RU" sz="12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ОГАПОУ «БИК</a:t>
            </a:r>
            <a:r>
              <a:rPr lang="ru-RU" altLang="ru-RU" sz="12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»</a:t>
            </a:r>
            <a:endParaRPr lang="ru-RU" altLang="ru-RU" sz="12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2673447" y="1319055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Заказчик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4986874" y="2958899"/>
            <a:ext cx="1998274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b="1" kern="0" dirty="0">
                <a:solidFill>
                  <a:srgbClr val="00295C"/>
                </a:solidFill>
                <a:latin typeface="+mn-lt"/>
              </a:rPr>
              <a:t>Беляева Г.Н</a:t>
            </a:r>
            <a:r>
              <a:rPr lang="ru-RU" altLang="ru-RU" sz="1200" b="1" kern="0" dirty="0" smtClean="0">
                <a:solidFill>
                  <a:srgbClr val="00295C"/>
                </a:solidFill>
                <a:latin typeface="+mn-lt"/>
              </a:rPr>
              <a:t>.,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200" b="1" kern="0" dirty="0" smtClean="0">
                <a:solidFill>
                  <a:srgbClr val="00295C"/>
                </a:solidFill>
                <a:latin typeface="+mn-lt"/>
              </a:rPr>
              <a:t> </a:t>
            </a:r>
            <a:r>
              <a:rPr lang="ru-RU" altLang="ru-RU" sz="1200" b="1" kern="0" dirty="0" err="1" smtClean="0">
                <a:solidFill>
                  <a:srgbClr val="00295C"/>
                </a:solidFill>
                <a:latin typeface="+mn-lt"/>
              </a:rPr>
              <a:t>зав.отделением</a:t>
            </a:r>
            <a:r>
              <a:rPr lang="ru-RU" altLang="ru-RU" sz="1400" b="1" kern="0" dirty="0" smtClean="0">
                <a:solidFill>
                  <a:srgbClr val="00295C"/>
                </a:solidFill>
              </a:rPr>
              <a:t> 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4690343" y="1347477"/>
            <a:ext cx="2155825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Руководитель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500" y="1940639"/>
            <a:ext cx="140999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Логотип организации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5144" y="1535479"/>
            <a:ext cx="1251311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1420" y="1502927"/>
            <a:ext cx="1184175" cy="1416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Rectangle 53"/>
          <p:cNvSpPr txBox="1">
            <a:spLocks noChangeArrowheads="1"/>
          </p:cNvSpPr>
          <p:nvPr/>
        </p:nvSpPr>
        <p:spPr bwMode="auto">
          <a:xfrm>
            <a:off x="262205" y="5558926"/>
            <a:ext cx="1462088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ru-RU" sz="1200" dirty="0">
                <a:latin typeface="+mn-lt"/>
              </a:rPr>
              <a:t>Горлова Е.В</a:t>
            </a:r>
            <a:r>
              <a:rPr lang="ru-RU" sz="1200" dirty="0" smtClean="0">
                <a:latin typeface="+mn-lt"/>
              </a:rPr>
              <a:t>.</a:t>
            </a:r>
            <a:r>
              <a:rPr lang="ru-RU" sz="1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Преподаватель ОГАПОУ «БИК»</a:t>
            </a:r>
            <a:endParaRPr lang="ru-RU" sz="1200" dirty="0">
              <a:latin typeface="+mn-lt"/>
            </a:endParaRPr>
          </a:p>
          <a:p>
            <a:pPr algn="ctr" fontAlgn="base"/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67544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1900089" y="5579368"/>
            <a:ext cx="1303759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ru-RU" sz="1200" dirty="0">
                <a:latin typeface="+mn-lt"/>
              </a:rPr>
              <a:t>Конобиевская М.И</a:t>
            </a:r>
            <a:r>
              <a:rPr lang="ru-RU" sz="1200" dirty="0" smtClean="0">
                <a:latin typeface="+mn-lt"/>
              </a:rPr>
              <a:t>.</a:t>
            </a:r>
            <a:r>
              <a:rPr lang="ru-RU" sz="1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Преподаватель ОГАПОУ «БИК»</a:t>
            </a:r>
            <a:endParaRPr lang="ru-RU" sz="1200" dirty="0">
              <a:latin typeface="+mn-lt"/>
            </a:endParaRPr>
          </a:p>
          <a:p>
            <a:pPr algn="ctr" fontAlgn="base"/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051720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3480691" y="5645316"/>
            <a:ext cx="1462088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ru-RU" sz="1200" dirty="0" err="1" smtClean="0">
                <a:latin typeface="+mn-lt"/>
              </a:rPr>
              <a:t>Деревнина</a:t>
            </a:r>
            <a:r>
              <a:rPr lang="ru-RU" sz="1200" dirty="0" smtClean="0">
                <a:latin typeface="+mn-lt"/>
              </a:rPr>
              <a:t> О.В.</a:t>
            </a:r>
          </a:p>
          <a:p>
            <a:pPr algn="ctr" fontAlgn="base"/>
            <a:r>
              <a:rPr lang="ru-RU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Преподаватель </a:t>
            </a:r>
            <a:r>
              <a:rPr lang="ru-RU" sz="1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ОГАПОУ «БИК»</a:t>
            </a:r>
            <a:endParaRPr lang="ru-RU" sz="1200" dirty="0">
              <a:latin typeface="+mn-lt"/>
            </a:endParaRPr>
          </a:p>
          <a:p>
            <a:pPr algn="ctr" fontAlgn="base"/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613968" y="4090293"/>
            <a:ext cx="1076375" cy="1468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Rectangle 53"/>
          <p:cNvSpPr txBox="1">
            <a:spLocks noChangeArrowheads="1"/>
          </p:cNvSpPr>
          <p:nvPr/>
        </p:nvSpPr>
        <p:spPr bwMode="auto">
          <a:xfrm>
            <a:off x="5070586" y="5641569"/>
            <a:ext cx="1462088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ctr"/>
            <a:r>
              <a:rPr lang="ru-RU" sz="1200" dirty="0" smtClean="0">
                <a:latin typeface="+mn-lt"/>
              </a:rPr>
              <a:t>Гонтарь Т.Л.</a:t>
            </a:r>
            <a:r>
              <a:rPr lang="ru-RU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Преподаватель ОГАПОУ </a:t>
            </a:r>
            <a:r>
              <a:rPr lang="ru-RU" sz="1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«БИК»</a:t>
            </a:r>
            <a:endParaRPr lang="ru-RU" sz="1200" dirty="0">
              <a:latin typeface="+mn-lt"/>
            </a:endParaRPr>
          </a:p>
          <a:p>
            <a:pPr algn="ctr" fontAlgn="ctr"/>
            <a:endParaRPr lang="ru-RU" sz="12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195701" y="4078615"/>
            <a:ext cx="1076375" cy="14316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2</a:t>
            </a:fld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49" y="2015403"/>
            <a:ext cx="1254500" cy="1254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3044"/>
            <a:ext cx="8013771" cy="75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1" y="13044"/>
            <a:ext cx="899592" cy="9060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18" y="1566825"/>
            <a:ext cx="1096578" cy="13267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76" y="1587125"/>
            <a:ext cx="1190617" cy="13801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t="23203" r="9144"/>
          <a:stretch/>
        </p:blipFill>
        <p:spPr>
          <a:xfrm>
            <a:off x="3635897" y="4080947"/>
            <a:ext cx="1080120" cy="1461908"/>
          </a:xfrm>
          <a:prstGeom prst="rect">
            <a:avLst/>
          </a:prstGeom>
        </p:spPr>
      </p:pic>
      <p:pic>
        <p:nvPicPr>
          <p:cNvPr id="6150" name="Picture 6" descr="Картинка участника Конобиевская Мария Ивановн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4228592"/>
            <a:ext cx="1054447" cy="113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7" y="4140388"/>
            <a:ext cx="103366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/>
          <a:srcRect l="32885" t="26190" r="43102" b="33839"/>
          <a:stretch/>
        </p:blipFill>
        <p:spPr>
          <a:xfrm>
            <a:off x="5220072" y="4077072"/>
            <a:ext cx="115212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227"/>
          <p:cNvSpPr/>
          <p:nvPr/>
        </p:nvSpPr>
        <p:spPr>
          <a:xfrm>
            <a:off x="268288" y="1508125"/>
            <a:ext cx="1366837" cy="16351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Rectangle 227"/>
          <p:cNvSpPr/>
          <p:nvPr/>
        </p:nvSpPr>
        <p:spPr>
          <a:xfrm>
            <a:off x="7072313" y="1538288"/>
            <a:ext cx="1346200" cy="159543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66" y="868363"/>
            <a:ext cx="8792021" cy="588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Карта текущего состояния процесса </a:t>
            </a:r>
            <a:br>
              <a:rPr lang="ru-RU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«организация проведения учебных занятий и внеклассных мероприятий при участии электронных библиотечных систем»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8584" y="3550573"/>
            <a:ext cx="3092450" cy="2369218"/>
          </a:xfrm>
          <a:prstGeom prst="rect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angle 170"/>
          <p:cNvSpPr/>
          <p:nvPr/>
        </p:nvSpPr>
        <p:spPr>
          <a:xfrm>
            <a:off x="261938" y="3486150"/>
            <a:ext cx="1346200" cy="177323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88"/>
          <p:cNvSpPr/>
          <p:nvPr/>
        </p:nvSpPr>
        <p:spPr>
          <a:xfrm>
            <a:off x="250825" y="4203700"/>
            <a:ext cx="1346200" cy="1055688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Находит в фонде литературу необходимое  количество экземпляров 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ctangle 41"/>
          <p:cNvSpPr txBox="1">
            <a:spLocks/>
          </p:cNvSpPr>
          <p:nvPr/>
        </p:nvSpPr>
        <p:spPr>
          <a:xfrm>
            <a:off x="265113" y="3473450"/>
            <a:ext cx="1344612" cy="368300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2мин-0мин.05сек.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5" name="Rectangle 223"/>
          <p:cNvSpPr/>
          <p:nvPr/>
        </p:nvSpPr>
        <p:spPr>
          <a:xfrm>
            <a:off x="268288" y="2335213"/>
            <a:ext cx="1366837" cy="81121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Дает указание дежурным на получение литературы в библиотеке 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Rectangle 41"/>
          <p:cNvSpPr txBox="1">
            <a:spLocks/>
          </p:cNvSpPr>
          <p:nvPr/>
        </p:nvSpPr>
        <p:spPr>
          <a:xfrm>
            <a:off x="268288" y="1501775"/>
            <a:ext cx="1363662" cy="369888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i="1" kern="0" dirty="0" smtClean="0">
                <a:solidFill>
                  <a:srgbClr val="000000"/>
                </a:solidFill>
              </a:rPr>
              <a:t>Вход процесса – 1 мин</a:t>
            </a:r>
            <a:endParaRPr lang="ru-RU" sz="1020" b="1" i="1" kern="0" dirty="0">
              <a:solidFill>
                <a:srgbClr val="000000"/>
              </a:solidFill>
            </a:endParaRPr>
          </a:p>
        </p:txBody>
      </p:sp>
      <p:sp>
        <p:nvSpPr>
          <p:cNvPr id="17" name="Rectangle 227"/>
          <p:cNvSpPr/>
          <p:nvPr/>
        </p:nvSpPr>
        <p:spPr>
          <a:xfrm>
            <a:off x="1919288" y="1522413"/>
            <a:ext cx="1366837" cy="1593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63"/>
          <p:cNvSpPr txBox="1"/>
          <p:nvPr/>
        </p:nvSpPr>
        <p:spPr>
          <a:xfrm>
            <a:off x="1936032" y="1946356"/>
            <a:ext cx="1239837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Преподаватель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9" name="Rectangle 229"/>
          <p:cNvSpPr/>
          <p:nvPr/>
        </p:nvSpPr>
        <p:spPr>
          <a:xfrm>
            <a:off x="1912938" y="2335213"/>
            <a:ext cx="1363662" cy="81121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Ожидает прихода дежурных из библиотеке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ight Arrow 230"/>
          <p:cNvSpPr>
            <a:spLocks/>
          </p:cNvSpPr>
          <p:nvPr/>
        </p:nvSpPr>
        <p:spPr>
          <a:xfrm>
            <a:off x="3352800" y="2751138"/>
            <a:ext cx="269875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ctangle 41"/>
          <p:cNvSpPr txBox="1">
            <a:spLocks/>
          </p:cNvSpPr>
          <p:nvPr/>
        </p:nvSpPr>
        <p:spPr>
          <a:xfrm>
            <a:off x="1912938" y="1509713"/>
            <a:ext cx="1373187" cy="350837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17мин.25сек-5мин.26сек.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22" name="Rectangle 232"/>
          <p:cNvSpPr/>
          <p:nvPr/>
        </p:nvSpPr>
        <p:spPr>
          <a:xfrm>
            <a:off x="3617913" y="1541463"/>
            <a:ext cx="1344612" cy="156686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Rectangle 63"/>
          <p:cNvSpPr txBox="1"/>
          <p:nvPr/>
        </p:nvSpPr>
        <p:spPr>
          <a:xfrm>
            <a:off x="3695701" y="1935163"/>
            <a:ext cx="1262062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Обучающийся 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24" name="Rectangle 234"/>
          <p:cNvSpPr/>
          <p:nvPr/>
        </p:nvSpPr>
        <p:spPr>
          <a:xfrm>
            <a:off x="3622675" y="2335213"/>
            <a:ext cx="1335088" cy="81121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lvl="0">
              <a:defRPr/>
            </a:pPr>
            <a:r>
              <a:rPr lang="ru-RU" sz="1020" kern="0">
                <a:solidFill>
                  <a:srgbClr val="000000"/>
                </a:solidFill>
                <a:latin typeface="Arial"/>
              </a:rPr>
              <a:t>Ожидает прихода дежурных из библиотеке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Right Arrow 235"/>
          <p:cNvSpPr>
            <a:spLocks/>
          </p:cNvSpPr>
          <p:nvPr/>
        </p:nvSpPr>
        <p:spPr>
          <a:xfrm>
            <a:off x="5010150" y="2751138"/>
            <a:ext cx="268288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Rectangle 41"/>
          <p:cNvSpPr txBox="1">
            <a:spLocks/>
          </p:cNvSpPr>
          <p:nvPr/>
        </p:nvSpPr>
        <p:spPr>
          <a:xfrm>
            <a:off x="3622675" y="1506538"/>
            <a:ext cx="1339850" cy="355600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17мин.25сек-8мин.05сек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27" name="Rectangle 237"/>
          <p:cNvSpPr/>
          <p:nvPr/>
        </p:nvSpPr>
        <p:spPr>
          <a:xfrm>
            <a:off x="5330825" y="1552575"/>
            <a:ext cx="1382713" cy="1593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63"/>
          <p:cNvSpPr txBox="1"/>
          <p:nvPr/>
        </p:nvSpPr>
        <p:spPr>
          <a:xfrm>
            <a:off x="5480050" y="1935163"/>
            <a:ext cx="1289050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Дежурный  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29" name="Rectangle 239"/>
          <p:cNvSpPr/>
          <p:nvPr/>
        </p:nvSpPr>
        <p:spPr>
          <a:xfrm>
            <a:off x="5349875" y="2335213"/>
            <a:ext cx="1344613" cy="81121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Идут по маршруту из аудитории в библиотеку за литературой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ight Arrow 240"/>
          <p:cNvSpPr>
            <a:spLocks/>
          </p:cNvSpPr>
          <p:nvPr/>
        </p:nvSpPr>
        <p:spPr>
          <a:xfrm>
            <a:off x="6778625" y="2738438"/>
            <a:ext cx="269875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Rectangle 41"/>
          <p:cNvSpPr txBox="1">
            <a:spLocks/>
          </p:cNvSpPr>
          <p:nvPr/>
        </p:nvSpPr>
        <p:spPr>
          <a:xfrm>
            <a:off x="5330825" y="1514475"/>
            <a:ext cx="1382713" cy="361950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17мин.25сек-8мин.05сек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grpSp>
        <p:nvGrpSpPr>
          <p:cNvPr id="101405" name="Group 251"/>
          <p:cNvGrpSpPr>
            <a:grpSpLocks/>
          </p:cNvGrpSpPr>
          <p:nvPr/>
        </p:nvGrpSpPr>
        <p:grpSpPr bwMode="auto">
          <a:xfrm>
            <a:off x="1919288" y="3473452"/>
            <a:ext cx="1346200" cy="1782762"/>
            <a:chOff x="3450775" y="4138457"/>
            <a:chExt cx="1318591" cy="1995230"/>
          </a:xfrm>
        </p:grpSpPr>
        <p:sp>
          <p:nvSpPr>
            <p:cNvPr id="33" name="Rectangle 252"/>
            <p:cNvSpPr/>
            <p:nvPr/>
          </p:nvSpPr>
          <p:spPr>
            <a:xfrm>
              <a:off x="3450775" y="4138457"/>
              <a:ext cx="1318591" cy="191350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632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Rectangle 253"/>
            <p:cNvSpPr/>
            <p:nvPr/>
          </p:nvSpPr>
          <p:spPr>
            <a:xfrm>
              <a:off x="3464769" y="4952183"/>
              <a:ext cx="1304597" cy="1181504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defTabSz="453523">
                <a:spcAft>
                  <a:spcPts val="0"/>
                </a:spcAft>
                <a:defRPr/>
              </a:pPr>
              <a:r>
                <a:rPr lang="ru-RU" sz="1020" kern="0" dirty="0" smtClean="0">
                  <a:solidFill>
                    <a:srgbClr val="000000"/>
                  </a:solidFill>
                  <a:latin typeface="Arial"/>
                </a:rPr>
                <a:t>Заполняет формуляр, проверяет количество экземпляров</a:t>
              </a:r>
              <a:endParaRPr lang="ru-RU" sz="102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Rectangle 41"/>
            <p:cNvSpPr txBox="1">
              <a:spLocks/>
            </p:cNvSpPr>
            <p:nvPr/>
          </p:nvSpPr>
          <p:spPr>
            <a:xfrm>
              <a:off x="3450775" y="4138457"/>
              <a:ext cx="1318591" cy="412194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3462" tIns="36731" rIns="36731" bIns="36731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1020" b="1" kern="0" dirty="0" smtClean="0">
                  <a:solidFill>
                    <a:srgbClr val="000000"/>
                  </a:solidFill>
                </a:rPr>
                <a:t> 1мин-0сек-40сек</a:t>
              </a:r>
              <a:endParaRPr lang="ru-RU" sz="102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63"/>
            <p:cNvSpPr txBox="1"/>
            <p:nvPr/>
          </p:nvSpPr>
          <p:spPr>
            <a:xfrm>
              <a:off x="3544072" y="4564864"/>
              <a:ext cx="1217519" cy="17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914400">
                <a:buClr>
                  <a:srgbClr val="002960"/>
                </a:buClr>
                <a:defRPr/>
              </a:pPr>
              <a:r>
                <a:rPr lang="ru-RU" sz="1020" i="1" kern="0" dirty="0" smtClean="0">
                  <a:solidFill>
                    <a:srgbClr val="000000"/>
                  </a:solidFill>
                </a:rPr>
                <a:t>Дежурный</a:t>
              </a:r>
              <a:endParaRPr lang="ru-RU" sz="1020" i="1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39" name="Right Arrow 260"/>
          <p:cNvSpPr>
            <a:spLocks/>
          </p:cNvSpPr>
          <p:nvPr/>
        </p:nvSpPr>
        <p:spPr>
          <a:xfrm>
            <a:off x="8485188" y="2752725"/>
            <a:ext cx="269875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Right Arrow 264"/>
          <p:cNvSpPr>
            <a:spLocks/>
          </p:cNvSpPr>
          <p:nvPr/>
        </p:nvSpPr>
        <p:spPr>
          <a:xfrm>
            <a:off x="1644650" y="4797425"/>
            <a:ext cx="268288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Right Arrow 225"/>
          <p:cNvSpPr>
            <a:spLocks/>
          </p:cNvSpPr>
          <p:nvPr/>
        </p:nvSpPr>
        <p:spPr>
          <a:xfrm>
            <a:off x="1636713" y="2782888"/>
            <a:ext cx="268287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1413" name="Group 251"/>
          <p:cNvGrpSpPr>
            <a:grpSpLocks/>
          </p:cNvGrpSpPr>
          <p:nvPr/>
        </p:nvGrpSpPr>
        <p:grpSpPr bwMode="auto">
          <a:xfrm>
            <a:off x="3594100" y="3467100"/>
            <a:ext cx="1344613" cy="1800225"/>
            <a:chOff x="3450775" y="4138457"/>
            <a:chExt cx="1318590" cy="1913753"/>
          </a:xfrm>
        </p:grpSpPr>
        <p:sp>
          <p:nvSpPr>
            <p:cNvPr id="48" name="Rectangle 252"/>
            <p:cNvSpPr/>
            <p:nvPr/>
          </p:nvSpPr>
          <p:spPr>
            <a:xfrm>
              <a:off x="3450775" y="4138457"/>
              <a:ext cx="1318590" cy="191375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632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Rectangle 253"/>
            <p:cNvSpPr/>
            <p:nvPr/>
          </p:nvSpPr>
          <p:spPr>
            <a:xfrm>
              <a:off x="3450775" y="4904633"/>
              <a:ext cx="1318590" cy="1147577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defTabSz="453523">
                <a:spcAft>
                  <a:spcPts val="0"/>
                </a:spcAft>
                <a:defRPr/>
              </a:pPr>
              <a:r>
                <a:rPr lang="ru-RU" sz="1020" kern="0" dirty="0" smtClean="0">
                  <a:solidFill>
                    <a:srgbClr val="000000"/>
                  </a:solidFill>
                  <a:latin typeface="Arial"/>
                </a:rPr>
                <a:t>Идут по маршруту в аудиторию из библиотеки с литературой  </a:t>
              </a:r>
              <a:endParaRPr lang="ru-RU" sz="102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Rectangle 41"/>
            <p:cNvSpPr txBox="1">
              <a:spLocks/>
            </p:cNvSpPr>
            <p:nvPr/>
          </p:nvSpPr>
          <p:spPr>
            <a:xfrm>
              <a:off x="3450775" y="4138457"/>
              <a:ext cx="1318590" cy="374650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3462" tIns="36731" rIns="36731" bIns="36731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1020" b="1" i="1" kern="0" dirty="0" smtClean="0">
                  <a:solidFill>
                    <a:srgbClr val="000000"/>
                  </a:solidFill>
                </a:rPr>
                <a:t>8мин-26сек2мин.48сек</a:t>
              </a:r>
              <a:endParaRPr lang="ru-RU" sz="1020" b="1" i="1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51" name="Right Arrow 264"/>
          <p:cNvSpPr>
            <a:spLocks/>
          </p:cNvSpPr>
          <p:nvPr/>
        </p:nvSpPr>
        <p:spPr>
          <a:xfrm>
            <a:off x="3321050" y="4787900"/>
            <a:ext cx="268288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Rectangle 63"/>
          <p:cNvSpPr txBox="1"/>
          <p:nvPr/>
        </p:nvSpPr>
        <p:spPr>
          <a:xfrm>
            <a:off x="5472113" y="3560763"/>
            <a:ext cx="11366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224" b="1" kern="0" dirty="0">
                <a:solidFill>
                  <a:srgbClr val="000000"/>
                </a:solidFill>
              </a:rPr>
              <a:t>ПРОБЛЕМЫ</a:t>
            </a:r>
          </a:p>
        </p:txBody>
      </p:sp>
      <p:grpSp>
        <p:nvGrpSpPr>
          <p:cNvPr id="101422" name="Group 138"/>
          <p:cNvGrpSpPr>
            <a:grpSpLocks/>
          </p:cNvGrpSpPr>
          <p:nvPr/>
        </p:nvGrpSpPr>
        <p:grpSpPr bwMode="auto">
          <a:xfrm>
            <a:off x="258763" y="6145213"/>
            <a:ext cx="1778000" cy="371475"/>
            <a:chOff x="125411" y="977723"/>
            <a:chExt cx="1742865" cy="364661"/>
          </a:xfrm>
        </p:grpSpPr>
        <p:sp>
          <p:nvSpPr>
            <p:cNvPr id="64" name="Rectangle 139"/>
            <p:cNvSpPr>
              <a:spLocks/>
            </p:cNvSpPr>
            <p:nvPr/>
          </p:nvSpPr>
          <p:spPr>
            <a:xfrm>
              <a:off x="125411" y="1100835"/>
              <a:ext cx="272322" cy="11532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918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Rectangle 41"/>
            <p:cNvSpPr txBox="1">
              <a:spLocks/>
            </p:cNvSpPr>
            <p:nvPr/>
          </p:nvSpPr>
          <p:spPr>
            <a:xfrm>
              <a:off x="125411" y="990190"/>
              <a:ext cx="272322" cy="113761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3462" tIns="36731" rIns="36731" bIns="36731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endParaRPr lang="ru-RU" sz="918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66" name="Rectangle 145"/>
            <p:cNvSpPr>
              <a:spLocks/>
            </p:cNvSpPr>
            <p:nvPr/>
          </p:nvSpPr>
          <p:spPr>
            <a:xfrm>
              <a:off x="125411" y="1213038"/>
              <a:ext cx="272322" cy="115320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 sz="918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Rectangle 63"/>
            <p:cNvSpPr txBox="1">
              <a:spLocks/>
            </p:cNvSpPr>
            <p:nvPr/>
          </p:nvSpPr>
          <p:spPr>
            <a:xfrm>
              <a:off x="478652" y="977723"/>
              <a:ext cx="1120413" cy="14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18" kern="0" dirty="0">
                  <a:solidFill>
                    <a:srgbClr val="000000"/>
                  </a:solidFill>
                </a:rPr>
                <a:t>Продолжительность</a:t>
              </a:r>
            </a:p>
          </p:txBody>
        </p:sp>
        <p:sp>
          <p:nvSpPr>
            <p:cNvPr id="68" name="Rectangle 63"/>
            <p:cNvSpPr txBox="1">
              <a:spLocks/>
            </p:cNvSpPr>
            <p:nvPr/>
          </p:nvSpPr>
          <p:spPr>
            <a:xfrm>
              <a:off x="478652" y="1089926"/>
              <a:ext cx="725156" cy="140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18" kern="0" dirty="0">
                  <a:solidFill>
                    <a:srgbClr val="000000"/>
                  </a:solidFill>
                </a:rPr>
                <a:t>Исполнитель</a:t>
              </a:r>
            </a:p>
          </p:txBody>
        </p:sp>
        <p:sp>
          <p:nvSpPr>
            <p:cNvPr id="69" name="Rectangle 63"/>
            <p:cNvSpPr txBox="1">
              <a:spLocks/>
            </p:cNvSpPr>
            <p:nvPr/>
          </p:nvSpPr>
          <p:spPr>
            <a:xfrm>
              <a:off x="478652" y="1200571"/>
              <a:ext cx="1389624" cy="14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18" kern="0" dirty="0">
                  <a:solidFill>
                    <a:srgbClr val="000000"/>
                  </a:solidFill>
                </a:rPr>
                <a:t>Описание шага процесса</a:t>
              </a:r>
            </a:p>
          </p:txBody>
        </p:sp>
      </p:grpSp>
      <p:grpSp>
        <p:nvGrpSpPr>
          <p:cNvPr id="101423" name="Group 213"/>
          <p:cNvGrpSpPr>
            <a:grpSpLocks/>
          </p:cNvGrpSpPr>
          <p:nvPr/>
        </p:nvGrpSpPr>
        <p:grpSpPr bwMode="auto">
          <a:xfrm>
            <a:off x="2277269" y="1026180"/>
            <a:ext cx="4098925" cy="279400"/>
            <a:chOff x="176211" y="1362814"/>
            <a:chExt cx="8589720" cy="272561"/>
          </a:xfrm>
        </p:grpSpPr>
        <p:cxnSp>
          <p:nvCxnSpPr>
            <p:cNvPr id="74" name="Straight Connector 216"/>
            <p:cNvCxnSpPr/>
            <p:nvPr/>
          </p:nvCxnSpPr>
          <p:spPr>
            <a:xfrm>
              <a:off x="176211" y="1348227"/>
              <a:ext cx="8589720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76000">
                    <a:srgbClr val="91C1FE"/>
                  </a:gs>
                  <a:gs pos="21692">
                    <a:srgbClr val="002960">
                      <a:lumMod val="25000"/>
                      <a:lumOff val="75000"/>
                    </a:srgbClr>
                  </a:gs>
                  <a:gs pos="0">
                    <a:srgbClr val="FFFFFF"/>
                  </a:gs>
                  <a:gs pos="50000">
                    <a:srgbClr val="C7E0FB">
                      <a:lumMod val="75000"/>
                    </a:srgbClr>
                  </a:gs>
                  <a:gs pos="100000">
                    <a:srgbClr val="E9EEF3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  <p:cxnSp>
          <p:nvCxnSpPr>
            <p:cNvPr id="75" name="Straight Connector 217"/>
            <p:cNvCxnSpPr/>
            <p:nvPr/>
          </p:nvCxnSpPr>
          <p:spPr>
            <a:xfrm>
              <a:off x="176211" y="1623061"/>
              <a:ext cx="8589720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76000">
                    <a:srgbClr val="91C1FE"/>
                  </a:gs>
                  <a:gs pos="21692">
                    <a:srgbClr val="002960">
                      <a:lumMod val="25000"/>
                      <a:lumOff val="75000"/>
                    </a:srgbClr>
                  </a:gs>
                  <a:gs pos="0">
                    <a:srgbClr val="FFFFFF"/>
                  </a:gs>
                  <a:gs pos="50000">
                    <a:srgbClr val="C7E0FB">
                      <a:lumMod val="75000"/>
                    </a:srgbClr>
                  </a:gs>
                  <a:gs pos="100000">
                    <a:srgbClr val="E9EEF3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82" name="10-конечная звезда 81"/>
          <p:cNvSpPr/>
          <p:nvPr>
            <p:custDataLst>
              <p:tags r:id="rId1"/>
            </p:custDataLst>
          </p:nvPr>
        </p:nvSpPr>
        <p:spPr>
          <a:xfrm>
            <a:off x="5362114" y="3898598"/>
            <a:ext cx="431800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24" b="1" kern="0" dirty="0">
                <a:solidFill>
                  <a:srgbClr val="FFFFFF"/>
                </a:solidFill>
                <a:latin typeface="Arial"/>
              </a:rPr>
              <a:t>1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10-конечная звезда 82"/>
          <p:cNvSpPr/>
          <p:nvPr>
            <p:custDataLst>
              <p:tags r:id="rId2"/>
            </p:custDataLst>
          </p:nvPr>
        </p:nvSpPr>
        <p:spPr>
          <a:xfrm>
            <a:off x="5373581" y="4251168"/>
            <a:ext cx="431800" cy="246062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24" b="1" kern="0" dirty="0">
                <a:solidFill>
                  <a:srgbClr val="FFFFFF"/>
                </a:solidFill>
                <a:latin typeface="Arial"/>
              </a:rPr>
              <a:t>2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10-конечная звезда 83"/>
          <p:cNvSpPr/>
          <p:nvPr>
            <p:custDataLst>
              <p:tags r:id="rId3"/>
            </p:custDataLst>
          </p:nvPr>
        </p:nvSpPr>
        <p:spPr>
          <a:xfrm>
            <a:off x="5349875" y="4553587"/>
            <a:ext cx="431800" cy="246063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24" b="1" kern="0" dirty="0">
                <a:solidFill>
                  <a:srgbClr val="FFFFFF"/>
                </a:solidFill>
                <a:latin typeface="Arial"/>
              </a:rPr>
              <a:t>3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01432" name="Прямая соединительная линия 85"/>
          <p:cNvCxnSpPr>
            <a:cxnSpLocks noChangeShapeType="1"/>
          </p:cNvCxnSpPr>
          <p:nvPr/>
        </p:nvCxnSpPr>
        <p:spPr bwMode="auto">
          <a:xfrm>
            <a:off x="191589" y="6061166"/>
            <a:ext cx="8776199" cy="18959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</p:spPr>
      </p:cxnSp>
      <p:sp>
        <p:nvSpPr>
          <p:cNvPr id="87" name="Rectangle 63"/>
          <p:cNvSpPr txBox="1"/>
          <p:nvPr/>
        </p:nvSpPr>
        <p:spPr>
          <a:xfrm>
            <a:off x="334962" y="3853256"/>
            <a:ext cx="1287463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Библиотекарь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88" name="Rectangle 239"/>
          <p:cNvSpPr/>
          <p:nvPr/>
        </p:nvSpPr>
        <p:spPr>
          <a:xfrm>
            <a:off x="7072313" y="2282065"/>
            <a:ext cx="1346200" cy="993713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Предоставляет студенческий билет, делает заявку на необходимую литературу </a:t>
            </a:r>
          </a:p>
          <a:p>
            <a:pPr defTabSz="453523">
              <a:defRPr/>
            </a:pP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Rectangle 41"/>
          <p:cNvSpPr txBox="1">
            <a:spLocks/>
          </p:cNvSpPr>
          <p:nvPr/>
        </p:nvSpPr>
        <p:spPr>
          <a:xfrm>
            <a:off x="7072313" y="1527175"/>
            <a:ext cx="1346200" cy="334963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2мин.-1мин.05сек 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613150" y="3795713"/>
            <a:ext cx="1409700" cy="2492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Дежурный</a:t>
            </a:r>
            <a:endParaRPr lang="ru-RU" sz="1020" i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3" name="Rectangle 63"/>
          <p:cNvSpPr txBox="1"/>
          <p:nvPr/>
        </p:nvSpPr>
        <p:spPr>
          <a:xfrm>
            <a:off x="279645" y="1984572"/>
            <a:ext cx="1363663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Преподаватель 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98" name="10-конечная звезда 97"/>
          <p:cNvSpPr/>
          <p:nvPr>
            <p:custDataLst>
              <p:tags r:id="rId4"/>
            </p:custDataLst>
          </p:nvPr>
        </p:nvSpPr>
        <p:spPr>
          <a:xfrm>
            <a:off x="5366976" y="4903093"/>
            <a:ext cx="433388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24" b="1" kern="0" dirty="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99" name="10-конечная звезда 98"/>
          <p:cNvSpPr/>
          <p:nvPr>
            <p:custDataLst>
              <p:tags r:id="rId5"/>
            </p:custDataLst>
          </p:nvPr>
        </p:nvSpPr>
        <p:spPr>
          <a:xfrm>
            <a:off x="5388584" y="5198173"/>
            <a:ext cx="431800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24" b="1" kern="0" dirty="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3</a:t>
            </a:fld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0377" y="3839983"/>
            <a:ext cx="26072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Ожидание </a:t>
            </a:r>
            <a:r>
              <a:rPr lang="ru-RU" sz="900" dirty="0"/>
              <a:t>обучающихся прихода дежурных с </a:t>
            </a:r>
            <a:r>
              <a:rPr lang="ru-RU" sz="900" dirty="0" smtClean="0"/>
              <a:t>литературой</a:t>
            </a:r>
          </a:p>
          <a:p>
            <a:endParaRPr lang="ru-RU" sz="900" dirty="0"/>
          </a:p>
          <a:p>
            <a:r>
              <a:rPr lang="ru-RU" sz="900" dirty="0" smtClean="0"/>
              <a:t>Временные </a:t>
            </a:r>
            <a:r>
              <a:rPr lang="ru-RU" sz="900" dirty="0"/>
              <a:t>потери по дороге в </a:t>
            </a:r>
            <a:r>
              <a:rPr lang="ru-RU" sz="900" dirty="0" smtClean="0"/>
              <a:t>библиотеку</a:t>
            </a:r>
          </a:p>
          <a:p>
            <a:endParaRPr lang="ru-RU" sz="900" dirty="0" smtClean="0"/>
          </a:p>
          <a:p>
            <a:r>
              <a:rPr lang="ru-RU" sz="900" dirty="0" smtClean="0"/>
              <a:t>Организация </a:t>
            </a:r>
            <a:r>
              <a:rPr lang="ru-RU" sz="900" dirty="0"/>
              <a:t>выдачи литературы на абонементе </a:t>
            </a:r>
            <a:r>
              <a:rPr lang="ru-RU" sz="900" dirty="0" smtClean="0"/>
              <a:t>библиотеки</a:t>
            </a:r>
          </a:p>
          <a:p>
            <a:endParaRPr lang="ru-RU" sz="900" dirty="0"/>
          </a:p>
          <a:p>
            <a:r>
              <a:rPr lang="ru-RU" sz="900" dirty="0" smtClean="0"/>
              <a:t>Временные </a:t>
            </a:r>
            <a:r>
              <a:rPr lang="ru-RU" sz="900" dirty="0"/>
              <a:t>потери по дороге из </a:t>
            </a:r>
            <a:r>
              <a:rPr lang="ru-RU" sz="900" dirty="0" smtClean="0"/>
              <a:t>библиотеки</a:t>
            </a:r>
          </a:p>
          <a:p>
            <a:endParaRPr lang="ru-RU" sz="900" dirty="0"/>
          </a:p>
          <a:p>
            <a:r>
              <a:rPr lang="ru-RU" sz="900" dirty="0" smtClean="0"/>
              <a:t>Преподаватель </a:t>
            </a:r>
            <a:r>
              <a:rPr lang="ru-RU" sz="900" dirty="0"/>
              <a:t>ожидает прихода </a:t>
            </a:r>
            <a:r>
              <a:rPr lang="ru-RU" sz="900" dirty="0" smtClean="0"/>
              <a:t>дежурных</a:t>
            </a:r>
          </a:p>
          <a:p>
            <a:endParaRPr lang="ru-RU" sz="900" dirty="0"/>
          </a:p>
          <a:p>
            <a:r>
              <a:rPr lang="ru-RU" sz="900" dirty="0" smtClean="0"/>
              <a:t>Временные </a:t>
            </a:r>
            <a:r>
              <a:rPr lang="ru-RU" sz="900" dirty="0"/>
              <a:t>потери на раздачу литературы</a:t>
            </a:r>
          </a:p>
          <a:p>
            <a:endParaRPr lang="ru-RU" sz="900" dirty="0"/>
          </a:p>
        </p:txBody>
      </p:sp>
      <p:sp>
        <p:nvSpPr>
          <p:cNvPr id="90" name="10-конечная звезда 89"/>
          <p:cNvSpPr/>
          <p:nvPr>
            <p:custDataLst>
              <p:tags r:id="rId6"/>
            </p:custDataLst>
          </p:nvPr>
        </p:nvSpPr>
        <p:spPr>
          <a:xfrm>
            <a:off x="5389711" y="5499941"/>
            <a:ext cx="409575" cy="244475"/>
          </a:xfrm>
          <a:prstGeom prst="star10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24" b="1" kern="0" dirty="0" smtClean="0">
                <a:solidFill>
                  <a:srgbClr val="FFFFFF"/>
                </a:solidFill>
                <a:latin typeface="Arial"/>
              </a:rPr>
              <a:t>6</a:t>
            </a:r>
            <a:endParaRPr lang="ru-RU" sz="1224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Rectangle 63"/>
          <p:cNvSpPr txBox="1"/>
          <p:nvPr/>
        </p:nvSpPr>
        <p:spPr>
          <a:xfrm>
            <a:off x="7131844" y="1958215"/>
            <a:ext cx="1289050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Дежурный 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1675" y="3132673"/>
            <a:ext cx="468926" cy="35013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6788" y="-15259"/>
            <a:ext cx="7857212" cy="80046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927" y="176047"/>
            <a:ext cx="946689" cy="86217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1897" y="6315635"/>
            <a:ext cx="1633870" cy="25605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451" y="3422903"/>
            <a:ext cx="8785097" cy="121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51620" y="6235203"/>
            <a:ext cx="1548518" cy="390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3751" y="3190948"/>
            <a:ext cx="445047" cy="24995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61869" y="3163499"/>
            <a:ext cx="445047" cy="24995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61298" y="5327739"/>
            <a:ext cx="445047" cy="24995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86052" y="3140707"/>
            <a:ext cx="445047" cy="24995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8065" y="3140941"/>
            <a:ext cx="445047" cy="249958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8064" y="5294400"/>
            <a:ext cx="445047" cy="249958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6376" y="5257869"/>
            <a:ext cx="445047" cy="249958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35223" y="3161358"/>
            <a:ext cx="457240" cy="335309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65743" y="3226894"/>
            <a:ext cx="451143" cy="335309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98845" y="5299799"/>
            <a:ext cx="463336" cy="335309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52615" y="3304613"/>
            <a:ext cx="445047" cy="249958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06957" y="3161357"/>
            <a:ext cx="451143" cy="335309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7484" y="5304096"/>
            <a:ext cx="451143" cy="335309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04807" y="5255465"/>
            <a:ext cx="451143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1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227"/>
          <p:cNvSpPr/>
          <p:nvPr/>
        </p:nvSpPr>
        <p:spPr>
          <a:xfrm>
            <a:off x="268288" y="1508125"/>
            <a:ext cx="1366837" cy="16351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Rectangle 227"/>
          <p:cNvSpPr/>
          <p:nvPr/>
        </p:nvSpPr>
        <p:spPr>
          <a:xfrm>
            <a:off x="7072313" y="1538288"/>
            <a:ext cx="1346200" cy="159543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66" y="868363"/>
            <a:ext cx="8792021" cy="588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 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«Запись </a:t>
            </a:r>
            <a:r>
              <a:rPr lang="ru-RU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бюджетных 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b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комплексное питание в столовой колледжа</a:t>
            </a:r>
            <a:r>
              <a:rPr lang="ru-RU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»</a:t>
            </a:r>
          </a:p>
        </p:txBody>
      </p:sp>
      <p:sp>
        <p:nvSpPr>
          <p:cNvPr id="9" name="Rectangle 41"/>
          <p:cNvSpPr txBox="1"/>
          <p:nvPr/>
        </p:nvSpPr>
        <p:spPr>
          <a:xfrm>
            <a:off x="5388584" y="5919113"/>
            <a:ext cx="4145124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sz="1020" b="1" kern="0" dirty="0">
                <a:solidFill>
                  <a:srgbClr val="000000"/>
                </a:solidFill>
              </a:rPr>
              <a:t>ИТОГО - ВПП</a:t>
            </a:r>
            <a:r>
              <a:rPr lang="en-US" sz="1020" b="1" kern="0" dirty="0">
                <a:solidFill>
                  <a:srgbClr val="000000"/>
                </a:solidFill>
              </a:rPr>
              <a:t> </a:t>
            </a:r>
            <a:r>
              <a:rPr lang="ru-RU" sz="1020" b="1" kern="0" dirty="0">
                <a:solidFill>
                  <a:srgbClr val="000000"/>
                </a:solidFill>
              </a:rPr>
              <a:t> </a:t>
            </a:r>
            <a:r>
              <a:rPr lang="ru-RU" sz="1020" b="1" kern="0" dirty="0" smtClean="0">
                <a:solidFill>
                  <a:srgbClr val="000000"/>
                </a:solidFill>
              </a:rPr>
              <a:t>от 27 </a:t>
            </a:r>
            <a:r>
              <a:rPr lang="ru-RU" sz="1020" b="1" kern="0" dirty="0">
                <a:solidFill>
                  <a:srgbClr val="000000"/>
                </a:solidFill>
              </a:rPr>
              <a:t>минут до 77 минут. </a:t>
            </a:r>
          </a:p>
        </p:txBody>
      </p:sp>
      <p:sp>
        <p:nvSpPr>
          <p:cNvPr id="10" name="Rectangle 170"/>
          <p:cNvSpPr/>
          <p:nvPr/>
        </p:nvSpPr>
        <p:spPr>
          <a:xfrm>
            <a:off x="261938" y="3486150"/>
            <a:ext cx="1346200" cy="177323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88"/>
          <p:cNvSpPr/>
          <p:nvPr/>
        </p:nvSpPr>
        <p:spPr>
          <a:xfrm>
            <a:off x="250825" y="4203700"/>
            <a:ext cx="1346200" cy="1055688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Начинают выполнять задание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ctangle 41"/>
          <p:cNvSpPr txBox="1">
            <a:spLocks/>
          </p:cNvSpPr>
          <p:nvPr/>
        </p:nvSpPr>
        <p:spPr>
          <a:xfrm>
            <a:off x="265113" y="3473450"/>
            <a:ext cx="1344612" cy="368300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>
                <a:solidFill>
                  <a:srgbClr val="000000"/>
                </a:solidFill>
              </a:rPr>
              <a:t>2мин.30сек-45сек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5" name="Rectangle 223"/>
          <p:cNvSpPr/>
          <p:nvPr/>
        </p:nvSpPr>
        <p:spPr>
          <a:xfrm>
            <a:off x="268288" y="2335213"/>
            <a:ext cx="1366837" cy="81121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Ожидает прихода дежурных из библиотеки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Rectangle 41"/>
          <p:cNvSpPr txBox="1">
            <a:spLocks/>
          </p:cNvSpPr>
          <p:nvPr/>
        </p:nvSpPr>
        <p:spPr>
          <a:xfrm>
            <a:off x="268288" y="1501775"/>
            <a:ext cx="1363662" cy="369888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i="1" kern="0" dirty="0" smtClean="0">
                <a:solidFill>
                  <a:srgbClr val="000000"/>
                </a:solidFill>
              </a:rPr>
              <a:t>17мин.25сек-5мин.26сек</a:t>
            </a:r>
            <a:endParaRPr lang="ru-RU" sz="1020" b="1" i="1" kern="0" dirty="0">
              <a:solidFill>
                <a:srgbClr val="000000"/>
              </a:solidFill>
            </a:endParaRPr>
          </a:p>
        </p:txBody>
      </p:sp>
      <p:sp>
        <p:nvSpPr>
          <p:cNvPr id="17" name="Rectangle 227"/>
          <p:cNvSpPr/>
          <p:nvPr/>
        </p:nvSpPr>
        <p:spPr>
          <a:xfrm>
            <a:off x="1919288" y="1522413"/>
            <a:ext cx="1366837" cy="1593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63"/>
          <p:cNvSpPr txBox="1"/>
          <p:nvPr/>
        </p:nvSpPr>
        <p:spPr>
          <a:xfrm>
            <a:off x="1993900" y="1958858"/>
            <a:ext cx="1239837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Обучающийся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9" name="Rectangle 229"/>
          <p:cNvSpPr/>
          <p:nvPr/>
        </p:nvSpPr>
        <p:spPr>
          <a:xfrm>
            <a:off x="1912938" y="2335213"/>
            <a:ext cx="1363662" cy="81121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Ожидает прихода дежурных из библиотеки</a:t>
            </a:r>
          </a:p>
          <a:p>
            <a:pPr>
              <a:defRPr/>
            </a:pP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ight Arrow 230"/>
          <p:cNvSpPr>
            <a:spLocks/>
          </p:cNvSpPr>
          <p:nvPr/>
        </p:nvSpPr>
        <p:spPr>
          <a:xfrm>
            <a:off x="3352800" y="2751138"/>
            <a:ext cx="269875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ctangle 41"/>
          <p:cNvSpPr txBox="1">
            <a:spLocks/>
          </p:cNvSpPr>
          <p:nvPr/>
        </p:nvSpPr>
        <p:spPr>
          <a:xfrm>
            <a:off x="1912938" y="1509713"/>
            <a:ext cx="1373187" cy="350837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9мин.5 сек- 2 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22" name="Rectangle 232"/>
          <p:cNvSpPr/>
          <p:nvPr/>
        </p:nvSpPr>
        <p:spPr>
          <a:xfrm>
            <a:off x="3617913" y="1541463"/>
            <a:ext cx="1344612" cy="156686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Rectangle 63"/>
          <p:cNvSpPr txBox="1"/>
          <p:nvPr/>
        </p:nvSpPr>
        <p:spPr>
          <a:xfrm>
            <a:off x="3695701" y="1935163"/>
            <a:ext cx="1262062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Дежурные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24" name="Rectangle 234"/>
          <p:cNvSpPr/>
          <p:nvPr/>
        </p:nvSpPr>
        <p:spPr>
          <a:xfrm>
            <a:off x="3622675" y="2335213"/>
            <a:ext cx="1335088" cy="81121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lvl="0"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Идут по маршруту в аудиторию из библиотеки с литературой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Right Arrow 235"/>
          <p:cNvSpPr>
            <a:spLocks/>
          </p:cNvSpPr>
          <p:nvPr/>
        </p:nvSpPr>
        <p:spPr>
          <a:xfrm>
            <a:off x="5010150" y="2751138"/>
            <a:ext cx="268288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Rectangle 41"/>
          <p:cNvSpPr txBox="1">
            <a:spLocks/>
          </p:cNvSpPr>
          <p:nvPr/>
        </p:nvSpPr>
        <p:spPr>
          <a:xfrm>
            <a:off x="3622675" y="1506538"/>
            <a:ext cx="1339850" cy="355600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2мин.02сек-1мин.05сек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27" name="Rectangle 237"/>
          <p:cNvSpPr/>
          <p:nvPr/>
        </p:nvSpPr>
        <p:spPr>
          <a:xfrm>
            <a:off x="5330825" y="1552575"/>
            <a:ext cx="1382713" cy="1593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63"/>
          <p:cNvSpPr txBox="1"/>
          <p:nvPr/>
        </p:nvSpPr>
        <p:spPr>
          <a:xfrm>
            <a:off x="5480050" y="1935163"/>
            <a:ext cx="1289050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Библиотекарь 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29" name="Rectangle 239"/>
          <p:cNvSpPr/>
          <p:nvPr/>
        </p:nvSpPr>
        <p:spPr>
          <a:xfrm>
            <a:off x="5349875" y="2335213"/>
            <a:ext cx="1344613" cy="81121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В аудитории раздают литературу по партам  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ight Arrow 240"/>
          <p:cNvSpPr>
            <a:spLocks/>
          </p:cNvSpPr>
          <p:nvPr/>
        </p:nvSpPr>
        <p:spPr>
          <a:xfrm>
            <a:off x="6778625" y="2738438"/>
            <a:ext cx="269875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Rectangle 41"/>
          <p:cNvSpPr txBox="1">
            <a:spLocks/>
          </p:cNvSpPr>
          <p:nvPr/>
        </p:nvSpPr>
        <p:spPr>
          <a:xfrm>
            <a:off x="5330825" y="1514475"/>
            <a:ext cx="1382713" cy="361950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2мин.02сек-1мин.05сек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39" name="Right Arrow 260"/>
          <p:cNvSpPr>
            <a:spLocks/>
          </p:cNvSpPr>
          <p:nvPr/>
        </p:nvSpPr>
        <p:spPr>
          <a:xfrm>
            <a:off x="8485188" y="2752725"/>
            <a:ext cx="269875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Right Arrow 225"/>
          <p:cNvSpPr>
            <a:spLocks/>
          </p:cNvSpPr>
          <p:nvPr/>
        </p:nvSpPr>
        <p:spPr>
          <a:xfrm>
            <a:off x="1636713" y="2782888"/>
            <a:ext cx="268287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1422" name="Group 138"/>
          <p:cNvGrpSpPr>
            <a:grpSpLocks/>
          </p:cNvGrpSpPr>
          <p:nvPr/>
        </p:nvGrpSpPr>
        <p:grpSpPr bwMode="auto">
          <a:xfrm>
            <a:off x="258763" y="6145213"/>
            <a:ext cx="1778000" cy="371475"/>
            <a:chOff x="125411" y="977723"/>
            <a:chExt cx="1742865" cy="364661"/>
          </a:xfrm>
        </p:grpSpPr>
        <p:sp>
          <p:nvSpPr>
            <p:cNvPr id="64" name="Rectangle 139"/>
            <p:cNvSpPr>
              <a:spLocks/>
            </p:cNvSpPr>
            <p:nvPr/>
          </p:nvSpPr>
          <p:spPr>
            <a:xfrm>
              <a:off x="125411" y="1100835"/>
              <a:ext cx="272322" cy="11532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918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Rectangle 41"/>
            <p:cNvSpPr txBox="1">
              <a:spLocks/>
            </p:cNvSpPr>
            <p:nvPr/>
          </p:nvSpPr>
          <p:spPr>
            <a:xfrm>
              <a:off x="125411" y="990190"/>
              <a:ext cx="272322" cy="113761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3462" tIns="36731" rIns="36731" bIns="36731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endParaRPr lang="ru-RU" sz="918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66" name="Rectangle 145"/>
            <p:cNvSpPr>
              <a:spLocks/>
            </p:cNvSpPr>
            <p:nvPr/>
          </p:nvSpPr>
          <p:spPr>
            <a:xfrm>
              <a:off x="125411" y="1213038"/>
              <a:ext cx="272322" cy="115320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 sz="918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Rectangle 63"/>
            <p:cNvSpPr txBox="1">
              <a:spLocks/>
            </p:cNvSpPr>
            <p:nvPr/>
          </p:nvSpPr>
          <p:spPr>
            <a:xfrm>
              <a:off x="478652" y="977723"/>
              <a:ext cx="1120413" cy="14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18" kern="0" dirty="0">
                  <a:solidFill>
                    <a:srgbClr val="000000"/>
                  </a:solidFill>
                </a:rPr>
                <a:t>Продолжительность</a:t>
              </a:r>
            </a:p>
          </p:txBody>
        </p:sp>
        <p:sp>
          <p:nvSpPr>
            <p:cNvPr id="68" name="Rectangle 63"/>
            <p:cNvSpPr txBox="1">
              <a:spLocks/>
            </p:cNvSpPr>
            <p:nvPr/>
          </p:nvSpPr>
          <p:spPr>
            <a:xfrm>
              <a:off x="478652" y="1089926"/>
              <a:ext cx="725156" cy="140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18" kern="0" dirty="0">
                  <a:solidFill>
                    <a:srgbClr val="000000"/>
                  </a:solidFill>
                </a:rPr>
                <a:t>Исполнитель</a:t>
              </a:r>
            </a:p>
          </p:txBody>
        </p:sp>
        <p:sp>
          <p:nvSpPr>
            <p:cNvPr id="69" name="Rectangle 63"/>
            <p:cNvSpPr txBox="1">
              <a:spLocks/>
            </p:cNvSpPr>
            <p:nvPr/>
          </p:nvSpPr>
          <p:spPr>
            <a:xfrm>
              <a:off x="478652" y="1200571"/>
              <a:ext cx="1389624" cy="14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18" kern="0" dirty="0">
                  <a:solidFill>
                    <a:srgbClr val="000000"/>
                  </a:solidFill>
                </a:rPr>
                <a:t>Описание шага процесса</a:t>
              </a:r>
            </a:p>
          </p:txBody>
        </p:sp>
      </p:grpSp>
      <p:grpSp>
        <p:nvGrpSpPr>
          <p:cNvPr id="101423" name="Group 213"/>
          <p:cNvGrpSpPr>
            <a:grpSpLocks/>
          </p:cNvGrpSpPr>
          <p:nvPr/>
        </p:nvGrpSpPr>
        <p:grpSpPr bwMode="auto">
          <a:xfrm>
            <a:off x="2277269" y="1026180"/>
            <a:ext cx="4098925" cy="279400"/>
            <a:chOff x="176211" y="1362814"/>
            <a:chExt cx="8589720" cy="272561"/>
          </a:xfrm>
        </p:grpSpPr>
        <p:cxnSp>
          <p:nvCxnSpPr>
            <p:cNvPr id="74" name="Straight Connector 216"/>
            <p:cNvCxnSpPr/>
            <p:nvPr/>
          </p:nvCxnSpPr>
          <p:spPr>
            <a:xfrm>
              <a:off x="176211" y="1348227"/>
              <a:ext cx="8589720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76000">
                    <a:srgbClr val="91C1FE"/>
                  </a:gs>
                  <a:gs pos="21692">
                    <a:srgbClr val="002960">
                      <a:lumMod val="25000"/>
                      <a:lumOff val="75000"/>
                    </a:srgbClr>
                  </a:gs>
                  <a:gs pos="0">
                    <a:srgbClr val="FFFFFF"/>
                  </a:gs>
                  <a:gs pos="50000">
                    <a:srgbClr val="C7E0FB">
                      <a:lumMod val="75000"/>
                    </a:srgbClr>
                  </a:gs>
                  <a:gs pos="100000">
                    <a:srgbClr val="E9EEF3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  <p:cxnSp>
          <p:nvCxnSpPr>
            <p:cNvPr id="75" name="Straight Connector 217"/>
            <p:cNvCxnSpPr/>
            <p:nvPr/>
          </p:nvCxnSpPr>
          <p:spPr>
            <a:xfrm>
              <a:off x="176211" y="1623061"/>
              <a:ext cx="8589720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76000">
                    <a:srgbClr val="91C1FE"/>
                  </a:gs>
                  <a:gs pos="21692">
                    <a:srgbClr val="002960">
                      <a:lumMod val="25000"/>
                      <a:lumOff val="75000"/>
                    </a:srgbClr>
                  </a:gs>
                  <a:gs pos="0">
                    <a:srgbClr val="FFFFFF"/>
                  </a:gs>
                  <a:gs pos="50000">
                    <a:srgbClr val="C7E0FB">
                      <a:lumMod val="75000"/>
                    </a:srgbClr>
                  </a:gs>
                  <a:gs pos="100000">
                    <a:srgbClr val="E9EEF3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cxnSp>
        <p:nvCxnSpPr>
          <p:cNvPr id="101432" name="Прямая соединительная линия 85"/>
          <p:cNvCxnSpPr>
            <a:cxnSpLocks noChangeShapeType="1"/>
          </p:cNvCxnSpPr>
          <p:nvPr/>
        </p:nvCxnSpPr>
        <p:spPr bwMode="auto">
          <a:xfrm>
            <a:off x="191589" y="6061166"/>
            <a:ext cx="8776199" cy="18959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</p:spPr>
      </p:cxnSp>
      <p:sp>
        <p:nvSpPr>
          <p:cNvPr id="87" name="Rectangle 63"/>
          <p:cNvSpPr txBox="1"/>
          <p:nvPr/>
        </p:nvSpPr>
        <p:spPr>
          <a:xfrm>
            <a:off x="334962" y="3853256"/>
            <a:ext cx="1287463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Обучающиеся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88" name="Rectangle 239"/>
          <p:cNvSpPr/>
          <p:nvPr/>
        </p:nvSpPr>
        <p:spPr>
          <a:xfrm>
            <a:off x="7072313" y="2319338"/>
            <a:ext cx="1346200" cy="812800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Пишет на доске № страницы и параграфа работы с учебником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  <a:p>
            <a:pPr defTabSz="453523">
              <a:spcAft>
                <a:spcPts val="0"/>
              </a:spcAft>
              <a:defRPr/>
            </a:pP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Rectangle 41"/>
          <p:cNvSpPr txBox="1">
            <a:spLocks/>
          </p:cNvSpPr>
          <p:nvPr/>
        </p:nvSpPr>
        <p:spPr>
          <a:xfrm>
            <a:off x="7072313" y="1527175"/>
            <a:ext cx="1346200" cy="334963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 2мин.30сек-45сек 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93" name="Rectangle 63"/>
          <p:cNvSpPr txBox="1"/>
          <p:nvPr/>
        </p:nvSpPr>
        <p:spPr>
          <a:xfrm>
            <a:off x="279645" y="1984572"/>
            <a:ext cx="1363663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Преподаватель 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4</a:t>
            </a:fld>
            <a:endParaRPr lang="ru-RU" sz="1400" dirty="0"/>
          </a:p>
        </p:txBody>
      </p:sp>
      <p:sp>
        <p:nvSpPr>
          <p:cNvPr id="108" name="Rectangle 63"/>
          <p:cNvSpPr txBox="1"/>
          <p:nvPr/>
        </p:nvSpPr>
        <p:spPr>
          <a:xfrm>
            <a:off x="7131844" y="1958215"/>
            <a:ext cx="1289050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>
                <a:solidFill>
                  <a:srgbClr val="000000"/>
                </a:solidFill>
              </a:rPr>
              <a:t>П</a:t>
            </a:r>
            <a:r>
              <a:rPr lang="ru-RU" sz="1020" i="1" kern="0" dirty="0" smtClean="0">
                <a:solidFill>
                  <a:srgbClr val="000000"/>
                </a:solidFill>
              </a:rPr>
              <a:t>реподаватель 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788" y="-15259"/>
            <a:ext cx="7857212" cy="80046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27" y="176047"/>
            <a:ext cx="946689" cy="86217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478" y="6189836"/>
            <a:ext cx="1548518" cy="39017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438" y="6239388"/>
            <a:ext cx="1633870" cy="25605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811" y="3752651"/>
            <a:ext cx="2609314" cy="203014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0050" y="3455662"/>
            <a:ext cx="3103133" cy="2377646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2726" y="3750897"/>
            <a:ext cx="451143" cy="33530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0740" y="4129984"/>
            <a:ext cx="457240" cy="33530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9779" y="4476830"/>
            <a:ext cx="451143" cy="33530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4941" y="4864615"/>
            <a:ext cx="463336" cy="335309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9256" y="5165411"/>
            <a:ext cx="457240" cy="33530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49779" y="5470211"/>
            <a:ext cx="432854" cy="33530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9238" y="3134966"/>
            <a:ext cx="457240" cy="335309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19288" y="3150266"/>
            <a:ext cx="451143" cy="33530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84429" y="3176247"/>
            <a:ext cx="463336" cy="33530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7582" y="3134965"/>
            <a:ext cx="432854" cy="33530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552" y="3191308"/>
            <a:ext cx="445047" cy="249958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84887" y="3177640"/>
            <a:ext cx="445047" cy="24995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73466" y="3167830"/>
            <a:ext cx="445047" cy="249958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74029" y="3178630"/>
            <a:ext cx="445047" cy="249958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63091" y="5313428"/>
            <a:ext cx="445047" cy="249958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81789" y="3177640"/>
            <a:ext cx="445047" cy="249958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5440026" y="3444871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399586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авнобедренный треугольник 32"/>
          <p:cNvSpPr/>
          <p:nvPr/>
        </p:nvSpPr>
        <p:spPr>
          <a:xfrm>
            <a:off x="1062832" y="1444117"/>
            <a:ext cx="6697662" cy="5283200"/>
          </a:xfrm>
          <a:prstGeom prst="triangle">
            <a:avLst/>
          </a:prstGeom>
          <a:gradFill>
            <a:gsLst>
              <a:gs pos="0">
                <a:srgbClr val="ADE9C0"/>
              </a:gs>
              <a:gs pos="43000">
                <a:srgbClr val="E1F7E8"/>
              </a:gs>
              <a:gs pos="100000">
                <a:srgbClr val="ADE9C0"/>
              </a:gs>
            </a:gsLst>
            <a:lin ang="0" scaled="1"/>
          </a:gradFill>
          <a:ln w="381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2309813" y="980728"/>
            <a:ext cx="4176712" cy="3665537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Трапеция 37"/>
          <p:cNvSpPr/>
          <p:nvPr/>
        </p:nvSpPr>
        <p:spPr>
          <a:xfrm>
            <a:off x="2165350" y="2638078"/>
            <a:ext cx="4464050" cy="2087562"/>
          </a:xfrm>
          <a:prstGeom prst="trapezoid">
            <a:avLst>
              <a:gd name="adj" fmla="val 60469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93325" y="5267288"/>
            <a:ext cx="5975350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300" b="1" kern="0" dirty="0" smtClean="0">
                <a:solidFill>
                  <a:srgbClr val="00355C"/>
                </a:solidFill>
                <a:cs typeface="Arial" charset="0"/>
              </a:rPr>
              <a:t>Уровень ПОО - </a:t>
            </a:r>
            <a:r>
              <a:rPr lang="ru-RU" sz="1300" b="1" kern="0" dirty="0" smtClean="0">
                <a:ln>
                  <a:solidFill>
                    <a:schemeClr val="accent2"/>
                  </a:solidFill>
                </a:ln>
                <a:solidFill>
                  <a:srgbClr val="00355C"/>
                </a:solidFill>
                <a:cs typeface="Arial" charset="0"/>
              </a:rPr>
              <a:t>6 проблем</a:t>
            </a:r>
            <a:endParaRPr lang="en-US" sz="1300" b="1" kern="0" dirty="0">
              <a:solidFill>
                <a:srgbClr val="00355C"/>
              </a:solidFill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97138" y="3528665"/>
            <a:ext cx="38735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300" b="1" kern="0" dirty="0">
                <a:solidFill>
                  <a:srgbClr val="00355C"/>
                </a:solidFill>
                <a:cs typeface="Arial" charset="0"/>
              </a:rPr>
              <a:t>Региональный уровень </a:t>
            </a:r>
            <a:endParaRPr lang="en-US" sz="1300" b="1" kern="0" dirty="0">
              <a:ln>
                <a:solidFill>
                  <a:schemeClr val="accent2"/>
                </a:solidFill>
              </a:ln>
              <a:solidFill>
                <a:srgbClr val="00355C"/>
              </a:solidFill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67088" y="1994520"/>
            <a:ext cx="2089150" cy="6924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300" b="1" kern="0" dirty="0">
                <a:solidFill>
                  <a:srgbClr val="00355C"/>
                </a:solidFill>
                <a:cs typeface="Arial" charset="0"/>
              </a:rPr>
              <a:t>Федеральный</a:t>
            </a:r>
          </a:p>
          <a:p>
            <a:pPr algn="ctr" eaLnBrk="1" hangingPunct="1">
              <a:defRPr/>
            </a:pPr>
            <a:r>
              <a:rPr lang="ru-RU" sz="1300" b="1" kern="0" dirty="0">
                <a:solidFill>
                  <a:srgbClr val="00355C"/>
                </a:solidFill>
                <a:cs typeface="Arial" charset="0"/>
              </a:rPr>
              <a:t> уровень -</a:t>
            </a:r>
          </a:p>
          <a:p>
            <a:pPr algn="ctr" eaLnBrk="1" hangingPunct="1">
              <a:defRPr/>
            </a:pPr>
            <a:endParaRPr lang="en-US" sz="1300" b="1" kern="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490663" y="4832003"/>
            <a:ext cx="2879725" cy="49053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algn="ctr">
              <a:defRPr/>
            </a:pPr>
            <a:r>
              <a:rPr lang="ru-RU" sz="1100" b="1" kern="0">
                <a:solidFill>
                  <a:sysClr val="windowText" lastClr="000000"/>
                </a:solidFill>
              </a:rPr>
              <a:t>Ожидание обучающихся прихода дежурных с литературой</a:t>
            </a:r>
            <a:endParaRPr lang="ru-RU" sz="1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2526" y="5343524"/>
            <a:ext cx="2736850" cy="67786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algn="ctr">
              <a:defRPr/>
            </a:pPr>
            <a:r>
              <a:rPr lang="ru-RU" sz="1100" b="1" kern="0" dirty="0" smtClean="0"/>
              <a:t>Временные </a:t>
            </a:r>
            <a:r>
              <a:rPr lang="ru-RU" sz="1100" b="1" kern="0" dirty="0"/>
              <a:t>потери по дороге в библиотеку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6843" y="5682455"/>
            <a:ext cx="2775397" cy="15491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lvl="0"/>
            <a:r>
              <a:rPr lang="ru-RU" sz="1100" b="1" dirty="0" smtClean="0">
                <a:solidFill>
                  <a:prstClr val="black"/>
                </a:solidFill>
              </a:rPr>
              <a:t>Временные проблемы по дороге из библиотеки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00600" y="4708178"/>
            <a:ext cx="2743200" cy="71596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algn="ctr" eaLnBrk="1" hangingPunct="1">
              <a:defRPr/>
            </a:pPr>
            <a:endParaRPr lang="ru-RU" sz="1100" b="1" dirty="0">
              <a:latin typeface="Arial" charset="0"/>
              <a:cs typeface="Arial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568134" y="916958"/>
            <a:ext cx="8136546" cy="581989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600" b="1" dirty="0">
                <a:solidFill>
                  <a:schemeClr val="accent1"/>
                </a:solidFill>
              </a:rPr>
              <a:t>Пирамида </a:t>
            </a:r>
            <a:r>
              <a:rPr lang="ru-RU" sz="1600" b="1" dirty="0" smtClean="0">
                <a:solidFill>
                  <a:schemeClr val="accent1"/>
                </a:solidFill>
              </a:rPr>
              <a:t>проблем процесса </a:t>
            </a:r>
            <a:r>
              <a:rPr lang="ru-RU" sz="1600" b="1" dirty="0" smtClean="0">
                <a:solidFill>
                  <a:schemeClr val="accent1"/>
                </a:solidFill>
                <a:latin typeface="+mn-lt"/>
              </a:rPr>
              <a:t>«</a:t>
            </a:r>
            <a:r>
              <a:rPr lang="ru-RU" sz="16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Запись обучающихся бюджетных групп</a:t>
            </a:r>
            <a:br>
              <a:rPr lang="ru-RU" sz="16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 на комплексное питание в столовой </a:t>
            </a:r>
            <a:r>
              <a:rPr lang="ru-RU" sz="1600" b="1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колледжа»</a:t>
            </a:r>
            <a:r>
              <a:rPr lang="ru-RU" sz="1600" b="1" dirty="0" smtClean="0">
                <a:solidFill>
                  <a:schemeClr val="accent1"/>
                </a:solidFill>
                <a:latin typeface="+mn-lt"/>
              </a:rPr>
              <a:t>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477963" y="4811365"/>
            <a:ext cx="2901950" cy="511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835994" y="5535474"/>
            <a:ext cx="3342880" cy="415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38162" y="5416226"/>
            <a:ext cx="2716212" cy="449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41" name="Пятно 1 40"/>
          <p:cNvSpPr/>
          <p:nvPr/>
        </p:nvSpPr>
        <p:spPr>
          <a:xfrm>
            <a:off x="6146800" y="2082195"/>
            <a:ext cx="447675" cy="433388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256338" y="2048589"/>
            <a:ext cx="2887662" cy="433388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82800" bIns="10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Проблемы, которые могут остаться нерешенными</a:t>
            </a:r>
            <a:endParaRPr lang="ru-RU" sz="11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5</a:t>
            </a:fld>
            <a:endParaRPr lang="ru-RU" sz="1400"/>
          </a:p>
        </p:txBody>
      </p:sp>
      <p:sp>
        <p:nvSpPr>
          <p:cNvPr id="6" name="Прямоугольник 5"/>
          <p:cNvSpPr/>
          <p:nvPr/>
        </p:nvSpPr>
        <p:spPr>
          <a:xfrm>
            <a:off x="1424704" y="4905051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31837" y="6113652"/>
            <a:ext cx="2760663" cy="345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выдачи литературы на абонементе библиотеки</a:t>
            </a:r>
            <a:endParaRPr lang="ru-RU" sz="1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861594" y="5845001"/>
            <a:ext cx="3898900" cy="50165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lvl="0"/>
            <a:r>
              <a:rPr lang="ru-RU" sz="1100" b="1" dirty="0" smtClean="0">
                <a:solidFill>
                  <a:prstClr val="black"/>
                </a:solidFill>
              </a:rPr>
              <a:t>Преподаватель ожидает прихода дежурных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861594" y="6282645"/>
            <a:ext cx="3898900" cy="26000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lvl="0"/>
            <a:r>
              <a:rPr lang="ru-RU" sz="1100" b="1" dirty="0" smtClean="0">
                <a:solidFill>
                  <a:prstClr val="black"/>
                </a:solidFill>
              </a:rPr>
              <a:t>Временные потери на раздачу литературы 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823495" y="5987267"/>
            <a:ext cx="3342880" cy="288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827376" y="6346651"/>
            <a:ext cx="3342880" cy="288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-13478"/>
            <a:ext cx="7884368" cy="7177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1" y="1"/>
            <a:ext cx="1138587" cy="9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75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6</a:t>
            </a:fld>
            <a:endParaRPr lang="ru-RU" altLang="ru-RU" b="1" smtClean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0869" y="917801"/>
            <a:ext cx="8686800" cy="4794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Решение проблем процесса </a:t>
            </a:r>
            <a:r>
              <a:rPr lang="ru-RU" sz="1600" b="1" dirty="0">
                <a:solidFill>
                  <a:srgbClr val="C00000"/>
                </a:solidFill>
              </a:rPr>
              <a:t>«Запись обучающихся бюджетных групп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 на комплексное питание в столовой колледжа» </a:t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265479" y="1451703"/>
            <a:ext cx="2747541" cy="27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</a:t>
            </a:r>
            <a:r>
              <a:rPr lang="ru-RU" altLang="ru-RU" sz="1400" b="1" dirty="0" smtClean="0">
                <a:solidFill>
                  <a:schemeClr val="tx2"/>
                </a:solidFill>
              </a:rPr>
              <a:t> времени, мин.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914680" y="1468151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147344" y="1388533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246763" y="3529833"/>
            <a:ext cx="3657600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выдачи литературы на абонементе библиотеки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3900822" y="3481962"/>
            <a:ext cx="2944813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электронную библиотечную систему и её доступ в каждую аудиторию и регистрация обучающихся</a:t>
            </a: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957221" y="3616087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5-20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8517" y="3437208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3658456" y="3618189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7029062" y="3633901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4" name="TextBox 41"/>
          <p:cNvSpPr txBox="1">
            <a:spLocks noChangeArrowheads="1"/>
          </p:cNvSpPr>
          <p:nvPr/>
        </p:nvSpPr>
        <p:spPr bwMode="auto">
          <a:xfrm>
            <a:off x="191003" y="4358936"/>
            <a:ext cx="31686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ожидает прихода дежурных с дополнительной литературой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5" name="TextBox 41"/>
          <p:cNvSpPr txBox="1">
            <a:spLocks noChangeArrowheads="1"/>
          </p:cNvSpPr>
          <p:nvPr/>
        </p:nvSpPr>
        <p:spPr bwMode="auto">
          <a:xfrm>
            <a:off x="3956035" y="4479067"/>
            <a:ext cx="2944813" cy="38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электронную библиотечную систему и её доступ в каждую аудиторию</a:t>
            </a:r>
          </a:p>
        </p:txBody>
      </p:sp>
      <p:sp>
        <p:nvSpPr>
          <p:cNvPr id="25616" name="TextBox 41"/>
          <p:cNvSpPr txBox="1">
            <a:spLocks noChangeArrowheads="1"/>
          </p:cNvSpPr>
          <p:nvPr/>
        </p:nvSpPr>
        <p:spPr bwMode="auto">
          <a:xfrm>
            <a:off x="7938553" y="4510249"/>
            <a:ext cx="660660" cy="2667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5-20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1758" y="4354436"/>
            <a:ext cx="8905875" cy="60007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Стрелка: вправо 3"/>
          <p:cNvSpPr/>
          <p:nvPr/>
        </p:nvSpPr>
        <p:spPr>
          <a:xfrm>
            <a:off x="3630841" y="4569135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: вправо 3"/>
          <p:cNvSpPr/>
          <p:nvPr/>
        </p:nvSpPr>
        <p:spPr>
          <a:xfrm>
            <a:off x="7051417" y="4590579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3822261" y="5177662"/>
            <a:ext cx="3186552" cy="38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электронную библиотечную систему и её доступ в каждую аудиторию</a:t>
            </a:r>
          </a:p>
        </p:txBody>
      </p:sp>
      <p:sp>
        <p:nvSpPr>
          <p:cNvPr id="25622" name="TextBox 41"/>
          <p:cNvSpPr txBox="1">
            <a:spLocks noChangeArrowheads="1"/>
          </p:cNvSpPr>
          <p:nvPr/>
        </p:nvSpPr>
        <p:spPr bwMode="auto">
          <a:xfrm>
            <a:off x="7968334" y="5314782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10-15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28988" y="5074733"/>
            <a:ext cx="8905875" cy="63658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629981" y="5246262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7008813" y="5307943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6" name="TextBox 41"/>
          <p:cNvSpPr txBox="1">
            <a:spLocks noChangeArrowheads="1"/>
          </p:cNvSpPr>
          <p:nvPr/>
        </p:nvSpPr>
        <p:spPr bwMode="auto">
          <a:xfrm>
            <a:off x="206952" y="6066290"/>
            <a:ext cx="3281362" cy="38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электронную библиотечную систему и её доступ в каждую аудиторию</a:t>
            </a:r>
          </a:p>
        </p:txBody>
      </p:sp>
      <p:sp>
        <p:nvSpPr>
          <p:cNvPr id="25627" name="TextBox 41"/>
          <p:cNvSpPr txBox="1">
            <a:spLocks noChangeArrowheads="1"/>
          </p:cNvSpPr>
          <p:nvPr/>
        </p:nvSpPr>
        <p:spPr bwMode="auto">
          <a:xfrm>
            <a:off x="3924233" y="6064430"/>
            <a:ext cx="2944813" cy="39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200" dirty="0">
                <a:latin typeface="+mj-lt"/>
              </a:rPr>
              <a:t>Разработка индивидуальной электронной записи обучающегося</a:t>
            </a:r>
          </a:p>
        </p:txBody>
      </p:sp>
      <p:sp>
        <p:nvSpPr>
          <p:cNvPr id="25628" name="TextBox 41"/>
          <p:cNvSpPr txBox="1">
            <a:spLocks noChangeArrowheads="1"/>
          </p:cNvSpPr>
          <p:nvPr/>
        </p:nvSpPr>
        <p:spPr bwMode="auto">
          <a:xfrm>
            <a:off x="7965789" y="6140155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3-5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7950" y="6003071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Стрелка: вправо 3"/>
          <p:cNvSpPr/>
          <p:nvPr/>
        </p:nvSpPr>
        <p:spPr>
          <a:xfrm>
            <a:off x="3613877" y="617458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7029061" y="6231904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61103" y="2559592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8" y="1833922"/>
            <a:ext cx="8931414" cy="6547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0182" y="1879199"/>
            <a:ext cx="3024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 обучающихся прихода дежурных с литературой</a:t>
            </a:r>
          </a:p>
        </p:txBody>
      </p:sp>
      <p:sp>
        <p:nvSpPr>
          <p:cNvPr id="37" name="Стрелка: вправо 3"/>
          <p:cNvSpPr/>
          <p:nvPr/>
        </p:nvSpPr>
        <p:spPr>
          <a:xfrm>
            <a:off x="3629980" y="2026335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: вправо 3"/>
          <p:cNvSpPr/>
          <p:nvPr/>
        </p:nvSpPr>
        <p:spPr>
          <a:xfrm>
            <a:off x="3637698" y="2830150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: вправо 3"/>
          <p:cNvSpPr/>
          <p:nvPr/>
        </p:nvSpPr>
        <p:spPr>
          <a:xfrm>
            <a:off x="7029062" y="1997894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: вправо 3"/>
          <p:cNvSpPr/>
          <p:nvPr/>
        </p:nvSpPr>
        <p:spPr>
          <a:xfrm>
            <a:off x="7077495" y="2830152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65351" y="1841715"/>
            <a:ext cx="3015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электронной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иблиотечной системы и ее доступности в каждую аудиторию</a:t>
            </a:r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7946109" y="1976953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5-15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7957221" y="2805460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10-15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429" y="2729119"/>
            <a:ext cx="2901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потери по дороге в библиотеку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8192" y="2636586"/>
            <a:ext cx="303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электронной библиотечной системы и ее доступности в каждою аудиторию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6763" y="5124173"/>
            <a:ext cx="277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потери на раздачу литературы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847" y="16666"/>
            <a:ext cx="7858425" cy="6910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58" y="13817"/>
            <a:ext cx="1045866" cy="9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227"/>
          <p:cNvSpPr/>
          <p:nvPr/>
        </p:nvSpPr>
        <p:spPr>
          <a:xfrm>
            <a:off x="1973263" y="1783680"/>
            <a:ext cx="1366837" cy="159543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 «организация проведения учебных занятий </a:t>
            </a:r>
            <a:b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внеклассных мероприятий при участии электронных библиотечных систем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» 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86017" name="Объект 860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5683" y="3677237"/>
            <a:ext cx="292633" cy="37188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/>
              <a:t>7</a:t>
            </a:fld>
            <a:endParaRPr lang="ru-RU" sz="1400"/>
          </a:p>
        </p:txBody>
      </p:sp>
      <p:grpSp>
        <p:nvGrpSpPr>
          <p:cNvPr id="86021" name="Group 228"/>
          <p:cNvGrpSpPr>
            <a:grpSpLocks/>
          </p:cNvGrpSpPr>
          <p:nvPr/>
        </p:nvGrpSpPr>
        <p:grpSpPr bwMode="auto">
          <a:xfrm>
            <a:off x="379413" y="6307410"/>
            <a:ext cx="1709737" cy="361950"/>
            <a:chOff x="125411" y="977723"/>
            <a:chExt cx="1710805" cy="361903"/>
          </a:xfrm>
        </p:grpSpPr>
        <p:sp>
          <p:nvSpPr>
            <p:cNvPr id="43" name="Rectangle 229"/>
            <p:cNvSpPr>
              <a:spLocks/>
            </p:cNvSpPr>
            <p:nvPr/>
          </p:nvSpPr>
          <p:spPr>
            <a:xfrm>
              <a:off x="125411" y="1101532"/>
              <a:ext cx="271632" cy="11428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9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Rectangle 41"/>
            <p:cNvSpPr txBox="1">
              <a:spLocks/>
            </p:cNvSpPr>
            <p:nvPr/>
          </p:nvSpPr>
          <p:spPr>
            <a:xfrm>
              <a:off x="125411" y="996771"/>
              <a:ext cx="271632" cy="114285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2000" tIns="36000" rIns="36000" bIns="36000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endParaRPr lang="ru-RU" sz="9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231"/>
            <p:cNvSpPr>
              <a:spLocks/>
            </p:cNvSpPr>
            <p:nvPr/>
          </p:nvSpPr>
          <p:spPr>
            <a:xfrm>
              <a:off x="125411" y="1212642"/>
              <a:ext cx="271632" cy="115872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 sz="9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Rectangle 63"/>
            <p:cNvSpPr txBox="1">
              <a:spLocks/>
            </p:cNvSpPr>
            <p:nvPr/>
          </p:nvSpPr>
          <p:spPr>
            <a:xfrm>
              <a:off x="478056" y="977723"/>
              <a:ext cx="1097647" cy="13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00" kern="0" dirty="0" smtClean="0">
                  <a:solidFill>
                    <a:srgbClr val="000000"/>
                  </a:solidFill>
                </a:rPr>
                <a:t>Продолжительность</a:t>
              </a:r>
              <a:endParaRPr lang="ru-RU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63"/>
            <p:cNvSpPr txBox="1">
              <a:spLocks/>
            </p:cNvSpPr>
            <p:nvPr/>
          </p:nvSpPr>
          <p:spPr>
            <a:xfrm>
              <a:off x="478056" y="1088834"/>
              <a:ext cx="708467" cy="139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00" kern="0" dirty="0" smtClean="0">
                  <a:solidFill>
                    <a:srgbClr val="000000"/>
                  </a:solidFill>
                </a:rPr>
                <a:t>Исполнитель</a:t>
              </a:r>
              <a:endParaRPr lang="ru-RU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63"/>
            <p:cNvSpPr txBox="1">
              <a:spLocks/>
            </p:cNvSpPr>
            <p:nvPr/>
          </p:nvSpPr>
          <p:spPr>
            <a:xfrm>
              <a:off x="478056" y="1201531"/>
              <a:ext cx="1358160" cy="13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00" kern="0" dirty="0" smtClean="0">
                  <a:solidFill>
                    <a:srgbClr val="000000"/>
                  </a:solidFill>
                </a:rPr>
                <a:t>Описание шага процесса</a:t>
              </a:r>
              <a:endParaRPr lang="ru-RU" sz="900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2" name="Овал 61"/>
          <p:cNvSpPr/>
          <p:nvPr/>
        </p:nvSpPr>
        <p:spPr>
          <a:xfrm>
            <a:off x="6905625" y="4078294"/>
            <a:ext cx="425450" cy="320675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/>
              </a:rPr>
              <a:t>1</a:t>
            </a:r>
            <a:endParaRPr lang="ru-RU" sz="14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55776" y="6344939"/>
            <a:ext cx="252412" cy="252413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900" b="1" kern="0" dirty="0">
                <a:solidFill>
                  <a:srgbClr val="FFFFFF"/>
                </a:solidFill>
                <a:latin typeface="Arial"/>
              </a:rPr>
              <a:t>№</a:t>
            </a:r>
          </a:p>
        </p:txBody>
      </p:sp>
      <p:sp>
        <p:nvSpPr>
          <p:cNvPr id="65" name="Rectangle 63"/>
          <p:cNvSpPr txBox="1"/>
          <p:nvPr/>
        </p:nvSpPr>
        <p:spPr>
          <a:xfrm>
            <a:off x="2915816" y="6381328"/>
            <a:ext cx="1244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Предлагаемые решения</a:t>
            </a:r>
          </a:p>
        </p:txBody>
      </p:sp>
      <p:sp>
        <p:nvSpPr>
          <p:cNvPr id="66" name="Шестиугольник 84"/>
          <p:cNvSpPr/>
          <p:nvPr/>
        </p:nvSpPr>
        <p:spPr>
          <a:xfrm>
            <a:off x="4303713" y="6386785"/>
            <a:ext cx="500062" cy="228600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BFBFBF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Rectangle 63"/>
          <p:cNvSpPr txBox="1"/>
          <p:nvPr/>
        </p:nvSpPr>
        <p:spPr>
          <a:xfrm>
            <a:off x="4892675" y="6370910"/>
            <a:ext cx="6223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Срок по регламенту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849725" y="3960516"/>
            <a:ext cx="2170801" cy="1900511"/>
          </a:xfrm>
          <a:prstGeom prst="rect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6898525" y="4671049"/>
            <a:ext cx="427038" cy="320675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72" name="Овал 71"/>
          <p:cNvSpPr/>
          <p:nvPr/>
        </p:nvSpPr>
        <p:spPr>
          <a:xfrm>
            <a:off x="6919912" y="5428804"/>
            <a:ext cx="447675" cy="320675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74" name="Rectangle 41"/>
          <p:cNvSpPr txBox="1"/>
          <p:nvPr/>
        </p:nvSpPr>
        <p:spPr>
          <a:xfrm>
            <a:off x="5536034" y="5979095"/>
            <a:ext cx="3199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sz="1000" b="1" kern="0" dirty="0" smtClean="0">
                <a:solidFill>
                  <a:srgbClr val="000000"/>
                </a:solidFill>
              </a:rPr>
              <a:t>ИТОГО – ВПП обслуживания</a:t>
            </a:r>
            <a:r>
              <a:rPr lang="en-US" sz="1000" b="1" kern="0" dirty="0" smtClean="0">
                <a:solidFill>
                  <a:srgbClr val="000000"/>
                </a:solidFill>
              </a:rPr>
              <a:t> </a:t>
            </a:r>
            <a:r>
              <a:rPr lang="ru-RU" sz="1000" b="1" kern="0" dirty="0" smtClean="0">
                <a:solidFill>
                  <a:srgbClr val="000000"/>
                </a:solidFill>
              </a:rPr>
              <a:t> от 15 минут до 26  минут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sz="1000" b="1" kern="0" dirty="0" smtClean="0">
                <a:solidFill>
                  <a:srgbClr val="000000"/>
                </a:solidFill>
              </a:rPr>
              <a:t>Экономия времени составит: 35-40 минут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sz="1000" b="1" kern="0" dirty="0" smtClean="0">
                <a:solidFill>
                  <a:srgbClr val="000000"/>
                </a:solidFill>
              </a:rPr>
              <a:t>5</a:t>
            </a:r>
            <a:endParaRPr lang="ru-RU" sz="1000" b="1" kern="0" dirty="0">
              <a:solidFill>
                <a:srgbClr val="000000"/>
              </a:solidFill>
            </a:endParaRPr>
          </a:p>
        </p:txBody>
      </p:sp>
      <p:cxnSp>
        <p:nvCxnSpPr>
          <p:cNvPr id="86038" name="Прямая соединительная линия 79"/>
          <p:cNvCxnSpPr>
            <a:cxnSpLocks noChangeShapeType="1"/>
          </p:cNvCxnSpPr>
          <p:nvPr/>
        </p:nvCxnSpPr>
        <p:spPr bwMode="auto">
          <a:xfrm flipV="1">
            <a:off x="165100" y="6169297"/>
            <a:ext cx="8602662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</p:spPr>
      </p:cxnSp>
      <p:sp>
        <p:nvSpPr>
          <p:cNvPr id="120" name="Rectangle 227"/>
          <p:cNvSpPr/>
          <p:nvPr/>
        </p:nvSpPr>
        <p:spPr>
          <a:xfrm>
            <a:off x="339725" y="1747168"/>
            <a:ext cx="1366838" cy="163671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Rectangle 227"/>
          <p:cNvSpPr/>
          <p:nvPr/>
        </p:nvSpPr>
        <p:spPr>
          <a:xfrm>
            <a:off x="7143750" y="1778918"/>
            <a:ext cx="1344613" cy="1593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Rectangle 170"/>
          <p:cNvSpPr/>
          <p:nvPr/>
        </p:nvSpPr>
        <p:spPr>
          <a:xfrm>
            <a:off x="333375" y="3725193"/>
            <a:ext cx="1344613" cy="17748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Rectangle 63"/>
          <p:cNvSpPr txBox="1"/>
          <p:nvPr/>
        </p:nvSpPr>
        <p:spPr>
          <a:xfrm>
            <a:off x="393700" y="4096668"/>
            <a:ext cx="1295400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Преподаватель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24" name="Rectangle 188"/>
          <p:cNvSpPr/>
          <p:nvPr/>
        </p:nvSpPr>
        <p:spPr>
          <a:xfrm>
            <a:off x="322263" y="4442743"/>
            <a:ext cx="1362075" cy="1057275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указание войти в личный кабинет библиотечной электронной системы</a:t>
            </a:r>
            <a:endParaRPr lang="ru-RU" sz="102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41"/>
          <p:cNvSpPr txBox="1">
            <a:spLocks/>
          </p:cNvSpPr>
          <p:nvPr/>
        </p:nvSpPr>
        <p:spPr>
          <a:xfrm>
            <a:off x="310787" y="3713434"/>
            <a:ext cx="1346200" cy="368300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1 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26" name="Rectangle 223"/>
          <p:cNvSpPr/>
          <p:nvPr/>
        </p:nvSpPr>
        <p:spPr>
          <a:xfrm>
            <a:off x="339725" y="2574255"/>
            <a:ext cx="1366838" cy="811213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Идет по маршруту из библиотеки в учебную аудиторию 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Rectangle 41"/>
          <p:cNvSpPr txBox="1">
            <a:spLocks/>
          </p:cNvSpPr>
          <p:nvPr/>
        </p:nvSpPr>
        <p:spPr>
          <a:xfrm>
            <a:off x="339725" y="1740818"/>
            <a:ext cx="1363663" cy="369887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i="1" kern="0" dirty="0">
                <a:solidFill>
                  <a:srgbClr val="000000"/>
                </a:solidFill>
              </a:rPr>
              <a:t>Вход </a:t>
            </a:r>
            <a:r>
              <a:rPr lang="ru-RU" sz="1020" b="1" i="1" kern="0" dirty="0" smtClean="0">
                <a:solidFill>
                  <a:srgbClr val="000000"/>
                </a:solidFill>
              </a:rPr>
              <a:t>процесса – </a:t>
            </a:r>
            <a:r>
              <a:rPr lang="ru-RU" sz="1020" b="1" i="1" kern="0" dirty="0">
                <a:solidFill>
                  <a:srgbClr val="000000"/>
                </a:solidFill>
              </a:rPr>
              <a:t>8</a:t>
            </a:r>
            <a:r>
              <a:rPr lang="ru-RU" sz="1020" b="1" i="1" kern="0" dirty="0" smtClean="0">
                <a:solidFill>
                  <a:srgbClr val="000000"/>
                </a:solidFill>
              </a:rPr>
              <a:t> мин</a:t>
            </a:r>
            <a:endParaRPr lang="ru-RU" sz="1020" b="1" i="1" kern="0" dirty="0">
              <a:solidFill>
                <a:srgbClr val="000000"/>
              </a:solidFill>
            </a:endParaRPr>
          </a:p>
        </p:txBody>
      </p:sp>
      <p:sp>
        <p:nvSpPr>
          <p:cNvPr id="128" name="Rectangle 63"/>
          <p:cNvSpPr txBox="1"/>
          <p:nvPr/>
        </p:nvSpPr>
        <p:spPr>
          <a:xfrm>
            <a:off x="2139950" y="2172618"/>
            <a:ext cx="1239838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Обучающийся 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29" name="Rectangle 229"/>
          <p:cNvSpPr/>
          <p:nvPr/>
        </p:nvSpPr>
        <p:spPr>
          <a:xfrm>
            <a:off x="1979613" y="2574255"/>
            <a:ext cx="1368425" cy="811213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Выполняет указания библиотекаря 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Right Arrow 230"/>
          <p:cNvSpPr>
            <a:spLocks/>
          </p:cNvSpPr>
          <p:nvPr/>
        </p:nvSpPr>
        <p:spPr>
          <a:xfrm>
            <a:off x="3424238" y="2990180"/>
            <a:ext cx="268287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Rectangle 41"/>
          <p:cNvSpPr txBox="1">
            <a:spLocks/>
          </p:cNvSpPr>
          <p:nvPr/>
        </p:nvSpPr>
        <p:spPr>
          <a:xfrm>
            <a:off x="1976438" y="1748755"/>
            <a:ext cx="1363662" cy="350838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  3мин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32" name="Rectangle 232"/>
          <p:cNvSpPr/>
          <p:nvPr/>
        </p:nvSpPr>
        <p:spPr>
          <a:xfrm>
            <a:off x="3689350" y="1780505"/>
            <a:ext cx="1344613" cy="15668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Rectangle 63"/>
          <p:cNvSpPr txBox="1"/>
          <p:nvPr/>
        </p:nvSpPr>
        <p:spPr>
          <a:xfrm>
            <a:off x="3835400" y="2174205"/>
            <a:ext cx="1262063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Библиотекарь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34" name="Rectangle 234"/>
          <p:cNvSpPr/>
          <p:nvPr/>
        </p:nvSpPr>
        <p:spPr>
          <a:xfrm>
            <a:off x="3692525" y="2574255"/>
            <a:ext cx="1335088" cy="811213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Arial"/>
              </a:rPr>
              <a:t>Показывает пошаговую инструкцию для регистрации в электронной библиотеке </a:t>
            </a:r>
            <a:endParaRPr lang="ru-RU" sz="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Right Arrow 235"/>
          <p:cNvSpPr>
            <a:spLocks/>
          </p:cNvSpPr>
          <p:nvPr/>
        </p:nvSpPr>
        <p:spPr>
          <a:xfrm>
            <a:off x="5080000" y="2990180"/>
            <a:ext cx="269875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ctangle 41"/>
          <p:cNvSpPr txBox="1">
            <a:spLocks/>
          </p:cNvSpPr>
          <p:nvPr/>
        </p:nvSpPr>
        <p:spPr>
          <a:xfrm>
            <a:off x="3692525" y="1745580"/>
            <a:ext cx="1341438" cy="355600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3 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37" name="Rectangle 237"/>
          <p:cNvSpPr/>
          <p:nvPr/>
        </p:nvSpPr>
        <p:spPr>
          <a:xfrm>
            <a:off x="5402263" y="1791618"/>
            <a:ext cx="1344612" cy="1593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Rectangle 63"/>
          <p:cNvSpPr txBox="1"/>
          <p:nvPr/>
        </p:nvSpPr>
        <p:spPr>
          <a:xfrm>
            <a:off x="5551488" y="2175793"/>
            <a:ext cx="1287462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Обучающийся 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39" name="Rectangle 239"/>
          <p:cNvSpPr/>
          <p:nvPr/>
        </p:nvSpPr>
        <p:spPr>
          <a:xfrm>
            <a:off x="5408613" y="2574255"/>
            <a:ext cx="1357312" cy="811213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Arial"/>
              </a:rPr>
              <a:t>Получают логин и пароль в личном кабинете библиотечной электронной системы </a:t>
            </a:r>
            <a:endParaRPr lang="ru-RU" sz="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Right Arrow 240"/>
          <p:cNvSpPr>
            <a:spLocks/>
          </p:cNvSpPr>
          <p:nvPr/>
        </p:nvSpPr>
        <p:spPr>
          <a:xfrm>
            <a:off x="6850063" y="2979068"/>
            <a:ext cx="268287" cy="336550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Rectangle 41"/>
          <p:cNvSpPr txBox="1">
            <a:spLocks/>
          </p:cNvSpPr>
          <p:nvPr/>
        </p:nvSpPr>
        <p:spPr>
          <a:xfrm>
            <a:off x="5402263" y="1745580"/>
            <a:ext cx="1344612" cy="363538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>
                <a:solidFill>
                  <a:srgbClr val="000000"/>
                </a:solidFill>
              </a:rPr>
              <a:t>2</a:t>
            </a:r>
            <a:r>
              <a:rPr lang="ru-RU" sz="1020" b="1" kern="0" dirty="0" smtClean="0">
                <a:solidFill>
                  <a:srgbClr val="000000"/>
                </a:solidFill>
              </a:rPr>
              <a:t> мин 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47" name="Right Arrow 260"/>
          <p:cNvSpPr>
            <a:spLocks/>
          </p:cNvSpPr>
          <p:nvPr/>
        </p:nvSpPr>
        <p:spPr>
          <a:xfrm>
            <a:off x="8556625" y="2991768"/>
            <a:ext cx="268288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Right Arrow 225"/>
          <p:cNvSpPr>
            <a:spLocks/>
          </p:cNvSpPr>
          <p:nvPr/>
        </p:nvSpPr>
        <p:spPr>
          <a:xfrm>
            <a:off x="1706563" y="3021930"/>
            <a:ext cx="269875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Rectangle 63"/>
          <p:cNvSpPr txBox="1"/>
          <p:nvPr/>
        </p:nvSpPr>
        <p:spPr>
          <a:xfrm>
            <a:off x="7275513" y="2159918"/>
            <a:ext cx="1287462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Библиотекарь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56" name="Rectangle 239"/>
          <p:cNvSpPr/>
          <p:nvPr/>
        </p:nvSpPr>
        <p:spPr>
          <a:xfrm>
            <a:off x="7143750" y="2559968"/>
            <a:ext cx="1344613" cy="81121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1020" kern="0" dirty="0" smtClean="0">
                <a:solidFill>
                  <a:srgbClr val="000000"/>
                </a:solidFill>
                <a:latin typeface="Arial"/>
              </a:rPr>
              <a:t>Идет по маршруту из учебной аудитории в библиотеку</a:t>
            </a:r>
            <a:endParaRPr lang="ru-RU" sz="102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Rectangle 41"/>
          <p:cNvSpPr txBox="1">
            <a:spLocks/>
          </p:cNvSpPr>
          <p:nvPr/>
        </p:nvSpPr>
        <p:spPr>
          <a:xfrm>
            <a:off x="7143750" y="1766218"/>
            <a:ext cx="1344613" cy="334962"/>
          </a:xfrm>
          <a:prstGeom prst="rect">
            <a:avLst/>
          </a:prstGeom>
          <a:solidFill>
            <a:srgbClr val="E9EEF3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2мин 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58" name="Rectangle 63"/>
          <p:cNvSpPr txBox="1"/>
          <p:nvPr/>
        </p:nvSpPr>
        <p:spPr>
          <a:xfrm>
            <a:off x="455613" y="2172618"/>
            <a:ext cx="1363662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Библиотекарь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grpSp>
        <p:nvGrpSpPr>
          <p:cNvPr id="86067" name="Group 213"/>
          <p:cNvGrpSpPr>
            <a:grpSpLocks/>
          </p:cNvGrpSpPr>
          <p:nvPr/>
        </p:nvGrpSpPr>
        <p:grpSpPr bwMode="auto">
          <a:xfrm>
            <a:off x="2249488" y="1524918"/>
            <a:ext cx="4108450" cy="230187"/>
            <a:chOff x="176211" y="1409962"/>
            <a:chExt cx="8609536" cy="225413"/>
          </a:xfrm>
        </p:grpSpPr>
        <p:cxnSp>
          <p:nvCxnSpPr>
            <p:cNvPr id="161" name="Straight Connector 216"/>
            <p:cNvCxnSpPr/>
            <p:nvPr/>
          </p:nvCxnSpPr>
          <p:spPr>
            <a:xfrm>
              <a:off x="196027" y="1397335"/>
              <a:ext cx="8589720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76000">
                    <a:srgbClr val="91C1FE"/>
                  </a:gs>
                  <a:gs pos="21692">
                    <a:srgbClr val="002960">
                      <a:lumMod val="25000"/>
                      <a:lumOff val="75000"/>
                    </a:srgbClr>
                  </a:gs>
                  <a:gs pos="0">
                    <a:srgbClr val="FFFFFF"/>
                  </a:gs>
                  <a:gs pos="50000">
                    <a:srgbClr val="C7E0FB">
                      <a:lumMod val="75000"/>
                    </a:srgbClr>
                  </a:gs>
                  <a:gs pos="100000">
                    <a:srgbClr val="E9EEF3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  <p:cxnSp>
          <p:nvCxnSpPr>
            <p:cNvPr id="162" name="Straight Connector 217"/>
            <p:cNvCxnSpPr/>
            <p:nvPr/>
          </p:nvCxnSpPr>
          <p:spPr>
            <a:xfrm>
              <a:off x="176211" y="1624372"/>
              <a:ext cx="8589720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76000">
                    <a:srgbClr val="91C1FE"/>
                  </a:gs>
                  <a:gs pos="21692">
                    <a:srgbClr val="002960">
                      <a:lumMod val="25000"/>
                      <a:lumOff val="75000"/>
                    </a:srgbClr>
                  </a:gs>
                  <a:gs pos="0">
                    <a:srgbClr val="FFFFFF"/>
                  </a:gs>
                  <a:gs pos="50000">
                    <a:srgbClr val="C7E0FB">
                      <a:lumMod val="75000"/>
                    </a:srgbClr>
                  </a:gs>
                  <a:gs pos="100000">
                    <a:srgbClr val="E9EEF3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78" name="Шестиугольник 84"/>
          <p:cNvSpPr/>
          <p:nvPr/>
        </p:nvSpPr>
        <p:spPr>
          <a:xfrm>
            <a:off x="752474" y="3409650"/>
            <a:ext cx="687389" cy="266329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BFBFBF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500" b="1" kern="0" dirty="0" smtClean="0">
                <a:solidFill>
                  <a:srgbClr val="000000"/>
                </a:solidFill>
                <a:latin typeface="Arial"/>
              </a:rPr>
              <a:t>От 29 минут до 5минут5</a:t>
            </a:r>
            <a:endParaRPr lang="ru-RU" sz="5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863" y="-7974"/>
            <a:ext cx="7696103" cy="6812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2" y="48488"/>
            <a:ext cx="1187763" cy="11398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411" y="3738116"/>
            <a:ext cx="1353429" cy="17862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99693" y="3744849"/>
            <a:ext cx="134834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1 </a:t>
            </a:r>
            <a:r>
              <a:rPr lang="ru-RU" sz="1000" b="1" dirty="0" smtClean="0"/>
              <a:t>мин</a:t>
            </a:r>
          </a:p>
          <a:p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52805" y="4105995"/>
            <a:ext cx="12395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 smtClean="0"/>
              <a:t>Обучающийся</a:t>
            </a:r>
            <a:endParaRPr lang="ru-RU" sz="105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86360" y="4462801"/>
            <a:ext cx="1372480" cy="1034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sz="10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личный кабинет библиотечной электронной системы </a:t>
            </a:r>
            <a:endParaRPr lang="ru-RU" sz="10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3459" y="3744849"/>
            <a:ext cx="127795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мин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17962" y="4148643"/>
            <a:ext cx="128637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7762" y="4513112"/>
            <a:ext cx="127365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sz="900" dirty="0" smtClean="0"/>
          </a:p>
          <a:p>
            <a:endParaRPr lang="ru-RU" sz="900" dirty="0"/>
          </a:p>
          <a:p>
            <a:endParaRPr lang="ru-RU" sz="900" dirty="0"/>
          </a:p>
          <a:p>
            <a:r>
              <a:rPr lang="ru-RU" sz="900" dirty="0" smtClean="0"/>
              <a:t>Выдает задание</a:t>
            </a:r>
          </a:p>
          <a:p>
            <a:endParaRPr lang="ru-RU" sz="900" dirty="0"/>
          </a:p>
          <a:p>
            <a:endParaRPr lang="ru-RU" sz="9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9348" y="4468662"/>
            <a:ext cx="286537" cy="37188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1817" y="4620013"/>
            <a:ext cx="286537" cy="3718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341" y="4726808"/>
            <a:ext cx="292633" cy="371888"/>
          </a:xfrm>
          <a:prstGeom prst="rect">
            <a:avLst/>
          </a:prstGeom>
        </p:spPr>
      </p:pic>
      <p:sp>
        <p:nvSpPr>
          <p:cNvPr id="86022" name="TextBox 86021"/>
          <p:cNvSpPr txBox="1"/>
          <p:nvPr/>
        </p:nvSpPr>
        <p:spPr>
          <a:xfrm>
            <a:off x="5430540" y="3791908"/>
            <a:ext cx="1336797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2 мин</a:t>
            </a:r>
            <a:endParaRPr lang="ru-RU" sz="1050" b="1" dirty="0"/>
          </a:p>
          <a:p>
            <a:endParaRPr lang="ru-RU" sz="1050" b="1" dirty="0"/>
          </a:p>
        </p:txBody>
      </p:sp>
      <p:sp>
        <p:nvSpPr>
          <p:cNvPr id="86023" name="TextBox 86022"/>
          <p:cNvSpPr txBox="1"/>
          <p:nvPr/>
        </p:nvSpPr>
        <p:spPr>
          <a:xfrm>
            <a:off x="5430540" y="4218898"/>
            <a:ext cx="13353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</a:t>
            </a:r>
            <a:endParaRPr lang="ru-RU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24" name="TextBox 86023"/>
          <p:cNvSpPr txBox="1"/>
          <p:nvPr/>
        </p:nvSpPr>
        <p:spPr>
          <a:xfrm>
            <a:off x="5435774" y="4598665"/>
            <a:ext cx="131110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Работает в электронной библиотечной системе</a:t>
            </a:r>
            <a:endParaRPr lang="ru-RU" sz="1000" dirty="0"/>
          </a:p>
        </p:txBody>
      </p:sp>
      <p:sp>
        <p:nvSpPr>
          <p:cNvPr id="86025" name="TextBox 86024"/>
          <p:cNvSpPr txBox="1"/>
          <p:nvPr/>
        </p:nvSpPr>
        <p:spPr>
          <a:xfrm>
            <a:off x="7456751" y="4000414"/>
            <a:ext cx="139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Создание единой электронной библиотечной системы для участников образовательного процесса ОГАПОУ «БИК»</a:t>
            </a:r>
          </a:p>
        </p:txBody>
      </p:sp>
      <p:sp>
        <p:nvSpPr>
          <p:cNvPr id="86026" name="TextBox 86025"/>
          <p:cNvSpPr txBox="1"/>
          <p:nvPr/>
        </p:nvSpPr>
        <p:spPr>
          <a:xfrm>
            <a:off x="6984206" y="3617137"/>
            <a:ext cx="17835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Предлагаемые решения </a:t>
            </a:r>
            <a:endParaRPr lang="ru-RU" sz="1100" b="1" dirty="0"/>
          </a:p>
        </p:txBody>
      </p:sp>
      <p:sp>
        <p:nvSpPr>
          <p:cNvPr id="86027" name="TextBox 86026"/>
          <p:cNvSpPr txBox="1"/>
          <p:nvPr/>
        </p:nvSpPr>
        <p:spPr>
          <a:xfrm>
            <a:off x="7391157" y="4727089"/>
            <a:ext cx="1694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/>
              <a:t>Разработка электронных  шаблонов для заполнения личного кабинета в ЭБС для преподавателей и обучающихся</a:t>
            </a:r>
            <a:endParaRPr lang="ru-RU" sz="800" dirty="0"/>
          </a:p>
        </p:txBody>
      </p:sp>
      <p:sp>
        <p:nvSpPr>
          <p:cNvPr id="86028" name="TextBox 86027"/>
          <p:cNvSpPr txBox="1"/>
          <p:nvPr/>
        </p:nvSpPr>
        <p:spPr>
          <a:xfrm>
            <a:off x="7436815" y="5299772"/>
            <a:ext cx="158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/>
              <a:t>Предоставления доступа в электронную систему в каждую аудиторию для преподавательского состава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95696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4475" y="757014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67027" y="1628800"/>
            <a:ext cx="8636000" cy="4549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>
            <a:extLst/>
          </p:cNvPr>
          <p:cNvSpPr txBox="1"/>
          <p:nvPr/>
        </p:nvSpPr>
        <p:spPr>
          <a:xfrm>
            <a:off x="300038" y="1714079"/>
            <a:ext cx="163512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Факторы успеха</a:t>
            </a:r>
          </a:p>
        </p:txBody>
      </p:sp>
      <p:sp>
        <p:nvSpPr>
          <p:cNvPr id="18" name="Плюс 17"/>
          <p:cNvSpPr/>
          <p:nvPr/>
        </p:nvSpPr>
        <p:spPr>
          <a:xfrm>
            <a:off x="2819400" y="2577713"/>
            <a:ext cx="330200" cy="403225"/>
          </a:xfrm>
          <a:prstGeom prst="mathPlus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люс 18"/>
          <p:cNvSpPr/>
          <p:nvPr/>
        </p:nvSpPr>
        <p:spPr>
          <a:xfrm>
            <a:off x="5826125" y="2577713"/>
            <a:ext cx="331788" cy="403225"/>
          </a:xfrm>
          <a:prstGeom prst="mathPlus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498475" y="3722136"/>
            <a:ext cx="209867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/>
                </a:solidFill>
                <a:latin typeface="+mn-lt"/>
              </a:rPr>
              <a:t>Устранили потери времени в процессе: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solidFill>
                  <a:schemeClr val="accent2"/>
                </a:solidFill>
                <a:latin typeface="+mn-lt"/>
              </a:rPr>
              <a:t>Перемещения</a:t>
            </a:r>
            <a:r>
              <a:rPr lang="ru-RU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ru-RU" sz="1200" dirty="0" smtClean="0">
                <a:solidFill>
                  <a:schemeClr val="accent2"/>
                </a:solidFill>
                <a:latin typeface="+mn-lt"/>
              </a:rPr>
              <a:t>обучающихся за литературой в библиотеку и назад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chemeClr val="accent2"/>
                </a:solidFill>
              </a:rPr>
              <a:t>Временные </a:t>
            </a:r>
            <a:r>
              <a:rPr lang="ru-RU" sz="1200" b="1" dirty="0">
                <a:solidFill>
                  <a:schemeClr val="accent2"/>
                </a:solidFill>
              </a:rPr>
              <a:t>потери при получении дополнительной литературы для проведения </a:t>
            </a:r>
            <a:r>
              <a:rPr lang="ru-RU" sz="1200" b="1" dirty="0" smtClean="0">
                <a:solidFill>
                  <a:schemeClr val="accent2"/>
                </a:solidFill>
              </a:rPr>
              <a:t>занятия и мероприятия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3273425" y="3746113"/>
            <a:ext cx="21002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/>
                </a:solidFill>
                <a:latin typeface="+mn-lt"/>
              </a:rPr>
              <a:t>Организовали: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chemeClr val="accent2"/>
                </a:solidFill>
              </a:rPr>
              <a:t>Работу с  </a:t>
            </a:r>
            <a:r>
              <a:rPr lang="ru-RU" sz="1200" dirty="0">
                <a:solidFill>
                  <a:schemeClr val="accent2"/>
                </a:solidFill>
              </a:rPr>
              <a:t>электронной библиотечной </a:t>
            </a:r>
            <a:r>
              <a:rPr lang="ru-RU" sz="1200" dirty="0" smtClean="0">
                <a:solidFill>
                  <a:schemeClr val="accent2"/>
                </a:solidFill>
              </a:rPr>
              <a:t>системой</a:t>
            </a:r>
            <a:endParaRPr lang="ru-RU" sz="1200" dirty="0">
              <a:solidFill>
                <a:schemeClr val="accent2"/>
              </a:solidFill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accent2"/>
                </a:solidFill>
              </a:rPr>
              <a:t> </a:t>
            </a:r>
            <a:r>
              <a:rPr lang="ru-RU" sz="1200" dirty="0" smtClean="0">
                <a:solidFill>
                  <a:schemeClr val="accent2"/>
                </a:solidFill>
              </a:rPr>
              <a:t>Разработка </a:t>
            </a:r>
            <a:r>
              <a:rPr lang="ru-RU" sz="1200" dirty="0">
                <a:solidFill>
                  <a:schemeClr val="accent2"/>
                </a:solidFill>
              </a:rPr>
              <a:t>единого шаблона для заполнения личного кабинета  преподавателей и обучающихся</a:t>
            </a:r>
            <a:endParaRPr lang="ru-RU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6216650" y="4163484"/>
            <a:ext cx="25257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accent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 smtClean="0">
                <a:solidFill>
                  <a:schemeClr val="accent2"/>
                </a:solidFill>
                <a:latin typeface="+mn-lt"/>
              </a:rPr>
              <a:t>Цифровизация</a:t>
            </a: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 образовательного процесса</a:t>
            </a:r>
            <a:endParaRPr lang="ru-RU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8</a:t>
            </a:fld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0" t="42024" r="29470" b="19959"/>
          <a:stretch/>
        </p:blipFill>
        <p:spPr>
          <a:xfrm rot="5400000">
            <a:off x="6169729" y="2119859"/>
            <a:ext cx="2448272" cy="1881026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7"/>
          <a:stretch>
            <a:fillRect/>
          </a:stretch>
        </p:blipFill>
        <p:spPr>
          <a:xfrm>
            <a:off x="2819400" y="1836351"/>
            <a:ext cx="3304023" cy="1482724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8"/>
          <a:stretch>
            <a:fillRect/>
          </a:stretch>
        </p:blipFill>
        <p:spPr>
          <a:xfrm>
            <a:off x="465830" y="2200676"/>
            <a:ext cx="2178437" cy="10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8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650974" cy="969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1110244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БЫЛО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52120" y="1149939"/>
            <a:ext cx="2088927" cy="439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B050"/>
                </a:solidFill>
              </a:rPr>
              <a:t>СТАЛО</a:t>
            </a:r>
            <a:r>
              <a:rPr lang="ru-RU" sz="1800" b="1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772816"/>
            <a:ext cx="3475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F81BD">
                    <a:lumMod val="50000"/>
                  </a:srgbClr>
                </a:solidFill>
                <a:cs typeface="Times New Roman" panose="02020603050405020304" pitchFamily="18" charset="0"/>
              </a:rPr>
              <a:t>Сокращение временных потерь при  поиске нужной литературы  для учебных занятий и внеклассных мероприятий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F81BD">
                    <a:lumMod val="50000"/>
                  </a:srgbClr>
                </a:solidFill>
                <a:cs typeface="Times New Roman" panose="02020603050405020304" pitchFamily="18" charset="0"/>
              </a:rPr>
              <a:t>Повышение </a:t>
            </a:r>
            <a:r>
              <a:rPr lang="ru-RU" altLang="ru-RU" sz="1200" dirty="0">
                <a:solidFill>
                  <a:srgbClr val="4F81BD">
                    <a:lumMod val="50000"/>
                  </a:srgbClr>
                </a:solidFill>
                <a:cs typeface="Times New Roman" panose="02020603050405020304" pitchFamily="18" charset="0"/>
              </a:rPr>
              <a:t>удовлетворённости работы обучающихся участников учебного и воспитательного процесса  системой взаимодействия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F81BD">
                    <a:lumMod val="50000"/>
                  </a:srgbClr>
                </a:solidFill>
                <a:cs typeface="Times New Roman" panose="02020603050405020304" pitchFamily="18" charset="0"/>
              </a:rPr>
              <a:t>Создание </a:t>
            </a:r>
            <a:r>
              <a:rPr lang="ru-RU" altLang="ru-RU" sz="1200" dirty="0">
                <a:solidFill>
                  <a:srgbClr val="4F81BD">
                    <a:lumMod val="50000"/>
                  </a:srgbClr>
                </a:solidFill>
                <a:cs typeface="Times New Roman" panose="02020603050405020304" pitchFamily="18" charset="0"/>
              </a:rPr>
              <a:t>единой платформы для обмена информацией участниками учебного и воспитательного процесса.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F81BD">
                    <a:lumMod val="50000"/>
                  </a:srgbClr>
                </a:solidFill>
                <a:cs typeface="Times New Roman" panose="02020603050405020304" pitchFamily="18" charset="0"/>
              </a:rPr>
              <a:t>Использование электронной библиотечной системы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624152"/>
            <a:ext cx="25922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1600" dirty="0" smtClean="0">
                <a:solidFill>
                  <a:srgbClr val="4F81BD">
                    <a:lumMod val="50000"/>
                  </a:srgbClr>
                </a:solidFill>
                <a:cs typeface="Times New Roman" panose="02020603050405020304" pitchFamily="18" charset="0"/>
              </a:rPr>
              <a:t>Неэффективное использование электронной библиотечной системы</a:t>
            </a:r>
          </a:p>
          <a:p>
            <a:pPr lvl="0"/>
            <a:r>
              <a:rPr lang="ru-RU" altLang="ru-RU" sz="1600" dirty="0" smtClean="0">
                <a:solidFill>
                  <a:srgbClr val="4F81BD">
                    <a:lumMod val="50000"/>
                  </a:srgbClr>
                </a:solidFill>
                <a:cs typeface="Times New Roman" panose="02020603050405020304" pitchFamily="18" charset="0"/>
              </a:rPr>
              <a:t>Потеря времени на поход в библиотеку и назад с книгами  в 3х учебных корпусах</a:t>
            </a:r>
            <a:endParaRPr lang="ru-RU" altLang="ru-RU" sz="1600" dirty="0">
              <a:solidFill>
                <a:srgbClr val="4F81BD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popova.irina\Desktop\dtp-i-avtomobilnye-avarii-animatsionnaya-kartinka-006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2744470" cy="129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popova.irina\Desktop\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17500"/>
            <a:ext cx="1450340" cy="1418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851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1126</Words>
  <Application>Microsoft Office PowerPoint</Application>
  <PresentationFormat>Экран (4:3)</PresentationFormat>
  <Paragraphs>259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Times New Roman</vt:lpstr>
      <vt:lpstr>Wingdings</vt:lpstr>
      <vt:lpstr>Тема Office</vt:lpstr>
      <vt:lpstr>think-cell Slide</vt:lpstr>
      <vt:lpstr>Паспорт проекта «Повышение эффективности поиска учебной  информации на уроках и внеурочной деятельности в преподавании дисциплин общеобразовательного цикла через использование электронных библиотечных систем» </vt:lpstr>
      <vt:lpstr>Команда проекта </vt:lpstr>
      <vt:lpstr>Карта текущего состояния процесса  «организация проведения учебных занятий и внеклассных мероприятий при участии электронных библиотечных систем» </vt:lpstr>
      <vt:lpstr>Карта текущего состояния процесса «Запись обучающихся бюджетных групп  на комплексное питание в столовой колледжа»</vt:lpstr>
      <vt:lpstr>Презентация PowerPoint</vt:lpstr>
      <vt:lpstr>Решение проблем процесса «Запись обучающихся бюджетных групп  на комплексное питание в столовой колледжа»  </vt:lpstr>
      <vt:lpstr>   Карта целевого состояния процесса «организация проведения учебных занятий  и внеклассных мероприятий при участии электронных библиотечных систем» </vt:lpstr>
      <vt:lpstr>Достигнутые результаты (было и стало)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Беляева Галина Николаевна</cp:lastModifiedBy>
  <cp:revision>82</cp:revision>
  <cp:lastPrinted>2021-11-19T06:48:40Z</cp:lastPrinted>
  <dcterms:created xsi:type="dcterms:W3CDTF">2018-08-20T14:01:12Z</dcterms:created>
  <dcterms:modified xsi:type="dcterms:W3CDTF">2021-12-02T15:05:43Z</dcterms:modified>
</cp:coreProperties>
</file>