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94" r:id="rId5"/>
    <p:sldId id="258" r:id="rId6"/>
    <p:sldId id="260" r:id="rId7"/>
    <p:sldId id="261" r:id="rId8"/>
    <p:sldId id="265" r:id="rId9"/>
    <p:sldId id="266" r:id="rId10"/>
    <p:sldId id="293" r:id="rId11"/>
    <p:sldId id="267" r:id="rId12"/>
    <p:sldId id="273" r:id="rId13"/>
    <p:sldId id="262" r:id="rId14"/>
    <p:sldId id="287" r:id="rId15"/>
    <p:sldId id="283" r:id="rId16"/>
    <p:sldId id="271" r:id="rId17"/>
    <p:sldId id="290" r:id="rId18"/>
    <p:sldId id="268" r:id="rId19"/>
    <p:sldId id="286" r:id="rId20"/>
    <p:sldId id="288" r:id="rId21"/>
    <p:sldId id="289" r:id="rId22"/>
    <p:sldId id="270" r:id="rId23"/>
    <p:sldId id="269" r:id="rId24"/>
    <p:sldId id="275" r:id="rId25"/>
    <p:sldId id="276" r:id="rId26"/>
    <p:sldId id="274" r:id="rId27"/>
    <p:sldId id="277" r:id="rId28"/>
    <p:sldId id="272" r:id="rId29"/>
    <p:sldId id="279" r:id="rId30"/>
    <p:sldId id="278" r:id="rId31"/>
    <p:sldId id="264" r:id="rId32"/>
    <p:sldId id="291" r:id="rId33"/>
    <p:sldId id="280" r:id="rId34"/>
    <p:sldId id="281" r:id="rId35"/>
    <p:sldId id="282" r:id="rId36"/>
    <p:sldId id="292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CFA"/>
    <a:srgbClr val="BBF3CE"/>
    <a:srgbClr val="8AEAAA"/>
    <a:srgbClr val="19FF81"/>
    <a:srgbClr val="FC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6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Лист2!$A$1:$A$6</c:f>
              <c:strCache>
                <c:ptCount val="6"/>
                <c:pt idx="0">
                  <c:v>Проблема 1</c:v>
                </c:pt>
                <c:pt idx="1">
                  <c:v>Проблема 2</c:v>
                </c:pt>
                <c:pt idx="2">
                  <c:v>Проблема 3</c:v>
                </c:pt>
                <c:pt idx="3">
                  <c:v>Проблема 4</c:v>
                </c:pt>
                <c:pt idx="4">
                  <c:v>Проблема 5</c:v>
                </c:pt>
                <c:pt idx="5">
                  <c:v>Проблема 6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1-47C6-9F9D-B5C25604F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218168"/>
        <c:axId val="164222088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Лист2!$A$1:$A$6</c:f>
              <c:strCache>
                <c:ptCount val="6"/>
                <c:pt idx="0">
                  <c:v>Проблема 1</c:v>
                </c:pt>
                <c:pt idx="1">
                  <c:v>Проблема 2</c:v>
                </c:pt>
                <c:pt idx="2">
                  <c:v>Проблема 3</c:v>
                </c:pt>
                <c:pt idx="3">
                  <c:v>Проблема 4</c:v>
                </c:pt>
                <c:pt idx="4">
                  <c:v>Проблема 5</c:v>
                </c:pt>
                <c:pt idx="5">
                  <c:v>Проблема 6</c:v>
                </c:pt>
              </c:strCache>
            </c:strRef>
          </c:cat>
          <c:val>
            <c:numRef>
              <c:f>Лист2!$C$1:$C$6</c:f>
              <c:numCache>
                <c:formatCode>0%</c:formatCode>
                <c:ptCount val="6"/>
                <c:pt idx="0">
                  <c:v>0.19607843137254902</c:v>
                </c:pt>
                <c:pt idx="1">
                  <c:v>0.19607843137254902</c:v>
                </c:pt>
                <c:pt idx="2">
                  <c:v>0.29411764705882354</c:v>
                </c:pt>
                <c:pt idx="3">
                  <c:v>0.29411764705882354</c:v>
                </c:pt>
                <c:pt idx="4">
                  <c:v>0.29411764705882354</c:v>
                </c:pt>
                <c:pt idx="5">
                  <c:v>0.29411764705882354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ED1-47C6-9F9D-B5C25604F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217776"/>
        <c:axId val="164216600"/>
      </c:lineChart>
      <c:catAx>
        <c:axId val="16421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222088"/>
        <c:crosses val="autoZero"/>
        <c:auto val="1"/>
        <c:lblAlgn val="ctr"/>
        <c:lblOffset val="100"/>
        <c:noMultiLvlLbl val="0"/>
      </c:catAx>
      <c:valAx>
        <c:axId val="16422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218168"/>
        <c:crosses val="autoZero"/>
        <c:crossBetween val="between"/>
      </c:valAx>
      <c:valAx>
        <c:axId val="164216600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217776"/>
        <c:crosses val="max"/>
        <c:crossBetween val="between"/>
      </c:valAx>
      <c:catAx>
        <c:axId val="16421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216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удовлетворённости использования инструмента маршрутизации-навигации в здании учебного корпуса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Текущее состояние</c:v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cat>
            <c:strRef>
              <c:f>Лист3!$B$1:$D$1</c:f>
              <c:strCache>
                <c:ptCount val="3"/>
                <c:pt idx="0">
                  <c:v>Удовлетворенные</c:v>
                </c:pt>
                <c:pt idx="1">
                  <c:v>Неудовлетворенные</c:v>
                </c:pt>
                <c:pt idx="2">
                  <c:v>Воздержавшиеся</c:v>
                </c:pt>
              </c:strCache>
            </c:strRef>
          </c:cat>
          <c:val>
            <c:numRef>
              <c:f>Лист3!$B$2:$D$2</c:f>
              <c:numCache>
                <c:formatCode>General</c:formatCode>
                <c:ptCount val="3"/>
                <c:pt idx="0">
                  <c:v>28</c:v>
                </c:pt>
                <c:pt idx="1">
                  <c:v>69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5F-4437-99C1-BAF85212DE20}"/>
            </c:ext>
          </c:extLst>
        </c:ser>
        <c:ser>
          <c:idx val="1"/>
          <c:order val="1"/>
          <c:tx>
            <c:v>Целевое состояние</c:v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Лист3!$B$1:$D$1</c:f>
              <c:strCache>
                <c:ptCount val="3"/>
                <c:pt idx="0">
                  <c:v>Удовлетворенные</c:v>
                </c:pt>
                <c:pt idx="1">
                  <c:v>Неудовлетворенные</c:v>
                </c:pt>
                <c:pt idx="2">
                  <c:v>Воздержавшиеся</c:v>
                </c:pt>
              </c:strCache>
            </c:strRef>
          </c:cat>
          <c:val>
            <c:numRef>
              <c:f>Лист3!$B$3:$D$3</c:f>
              <c:numCache>
                <c:formatCode>General</c:formatCode>
                <c:ptCount val="3"/>
                <c:pt idx="0">
                  <c:v>83</c:v>
                </c:pt>
                <c:pt idx="1">
                  <c:v>17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5F-4437-99C1-BAF85212DE20}"/>
            </c:ext>
          </c:extLst>
        </c:ser>
        <c:ser>
          <c:idx val="2"/>
          <c:order val="2"/>
          <c:tx>
            <c:v>Идеальное состояние</c:v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cat>
            <c:strRef>
              <c:f>Лист3!$B$1:$D$1</c:f>
              <c:strCache>
                <c:ptCount val="3"/>
                <c:pt idx="0">
                  <c:v>Удовлетворенные</c:v>
                </c:pt>
                <c:pt idx="1">
                  <c:v>Неудовлетворенные</c:v>
                </c:pt>
                <c:pt idx="2">
                  <c:v>Воздержавшиеся</c:v>
                </c:pt>
              </c:strCache>
            </c:strRef>
          </c:cat>
          <c:val>
            <c:numRef>
              <c:f>Лист3!$B$4:$D$4</c:f>
              <c:numCache>
                <c:formatCode>General</c:formatCode>
                <c:ptCount val="3"/>
                <c:pt idx="0">
                  <c:v>100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5F-4437-99C1-BAF85212D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2980592"/>
        <c:axId val="292979416"/>
        <c:axId val="0"/>
      </c:bar3DChart>
      <c:catAx>
        <c:axId val="29298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2979416"/>
        <c:crosses val="autoZero"/>
        <c:auto val="1"/>
        <c:lblAlgn val="ctr"/>
        <c:lblOffset val="100"/>
        <c:noMultiLvlLbl val="0"/>
      </c:catAx>
      <c:valAx>
        <c:axId val="292979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98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5725962379702525"/>
          <c:y val="0.36491797900262457"/>
          <c:w val="0.14274035463553336"/>
          <c:h val="0.41645205168153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2DF58-4269-414E-87F9-A0C03015C676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BE75-78B4-41E0-91DD-C0A3832C9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0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2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8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0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9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8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4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6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8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5F6C-3A89-4A73-837C-1A03883F4E32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6F305-8562-4B64-A94E-74B21690C3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5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861" y="2086679"/>
            <a:ext cx="9885529" cy="3108443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инструмента маршрутизации-навигации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в здании 1 учебного корпуса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54629" y="0"/>
            <a:ext cx="10537371" cy="136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-1"/>
            <a:ext cx="1490856" cy="1364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53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462222"/>
            <a:ext cx="11874510" cy="5232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79553">
            <a:off x="163773" y="1970222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09.06.2020</a:t>
            </a:r>
            <a:endParaRPr lang="ru-RU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11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08074" y="1387319"/>
            <a:ext cx="107388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проблемы процесса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3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975803"/>
              </p:ext>
            </p:extLst>
          </p:nvPr>
        </p:nvGraphicFramePr>
        <p:xfrm>
          <a:off x="581890" y="2156580"/>
          <a:ext cx="11067804" cy="304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6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6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669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4745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</a:t>
                      </a:r>
                      <a:endParaRPr lang="ru-RU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endParaRPr lang="ru-RU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endParaRPr lang="ru-RU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 корпусе №1 информации о навигации и маршрутизации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внедрение информационных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стендов и маршрутизации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Наглядность навигации,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уменьшение временных потерь на поиски нужного кабинета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136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08074" y="1387319"/>
            <a:ext cx="10738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4. </a:t>
            </a:r>
            <a:endParaRPr lang="ru-RU" sz="36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  <a:endParaRPr lang="ru-RU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0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рапеция 7"/>
          <p:cNvSpPr/>
          <p:nvPr/>
        </p:nvSpPr>
        <p:spPr>
          <a:xfrm>
            <a:off x="475013" y="5605153"/>
            <a:ext cx="3930732" cy="1033153"/>
          </a:xfrm>
          <a:prstGeom prst="trapezoid">
            <a:avLst>
              <a:gd name="adj" fmla="val 44540"/>
            </a:avLst>
          </a:prstGeom>
          <a:solidFill>
            <a:srgbClr val="19FF8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43886" y="5828997"/>
            <a:ext cx="3022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ОУ - 5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рапеция 9"/>
          <p:cNvSpPr/>
          <p:nvPr/>
        </p:nvSpPr>
        <p:spPr>
          <a:xfrm>
            <a:off x="973776" y="4748151"/>
            <a:ext cx="2956955" cy="857002"/>
          </a:xfrm>
          <a:prstGeom prst="trapezoid">
            <a:avLst>
              <a:gd name="adj" fmla="val 4454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10343" y="4858089"/>
            <a:ext cx="270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330036" y="2778826"/>
            <a:ext cx="2214747" cy="1969326"/>
          </a:xfrm>
          <a:prstGeom prst="triangle">
            <a:avLst>
              <a:gd name="adj" fmla="val 48925"/>
            </a:avLst>
          </a:prstGeom>
          <a:solidFill>
            <a:srgbClr val="FC5E5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524000" y="4084406"/>
            <a:ext cx="1872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11881" y="2330863"/>
            <a:ext cx="7934695" cy="3790866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Обучающиеся, посетители не всегда знают, где они могут получить необходимую информацию. </a:t>
            </a:r>
          </a:p>
          <a:p>
            <a:pPr algn="just"/>
            <a:r>
              <a:rPr lang="ru-RU" sz="2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стендов о структуре корпуса № 1.</a:t>
            </a:r>
          </a:p>
          <a:p>
            <a:pPr algn="just"/>
            <a:r>
              <a:rPr lang="ru-RU" sz="2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Нелогичное 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учебных и административных кабинетов по периметру здания создаёт трудности посетителям, преподавателям и студентам в поиске нужного кабинета.</a:t>
            </a:r>
          </a:p>
          <a:p>
            <a:pPr algn="just"/>
            <a:r>
              <a:rPr lang="ru-RU" sz="2000" dirty="0" smtClean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Отсутствие указателей перехода из корпуса № 1 в другие корпуса приводит к дезориентации некоторых посетителей, студентов.</a:t>
            </a:r>
          </a:p>
          <a:p>
            <a:pPr algn="just"/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Отсутствие указателей на ближайший выход из корпуса приводит к излишней затрате временных ресурсов посетителей и обучающихся.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8792" y="1149076"/>
            <a:ext cx="55506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  <a:endParaRPr lang="ru-RU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910926" y="688477"/>
            <a:ext cx="95038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диаграммы Парето:</a:t>
            </a:r>
            <a:endParaRPr lang="ru-RU" sz="4800" b="1" dirty="0">
              <a:solidFill>
                <a:prstClr val="black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016501"/>
              </p:ext>
            </p:extLst>
          </p:nvPr>
        </p:nvGraphicFramePr>
        <p:xfrm>
          <a:off x="1654629" y="1603170"/>
          <a:ext cx="9531927" cy="4857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333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53116" y="746623"/>
            <a:ext cx="10738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диаграммы </a:t>
            </a:r>
            <a:r>
              <a:rPr lang="ru-RU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Исикавы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2" name="Блок-схема: карточка 1"/>
          <p:cNvSpPr/>
          <p:nvPr/>
        </p:nvSpPr>
        <p:spPr>
          <a:xfrm>
            <a:off x="9547762" y="2814501"/>
            <a:ext cx="2232561" cy="926276"/>
          </a:xfrm>
          <a:prstGeom prst="flowChartPunchedCar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547761" y="2923696"/>
            <a:ext cx="232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971304" y="3358110"/>
            <a:ext cx="7576458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карточка 8"/>
          <p:cNvSpPr/>
          <p:nvPr/>
        </p:nvSpPr>
        <p:spPr>
          <a:xfrm flipH="1">
            <a:off x="6509657" y="5376577"/>
            <a:ext cx="2301833" cy="869386"/>
          </a:xfrm>
          <a:prstGeom prst="flowChartPunchedCar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9657" y="5303438"/>
            <a:ext cx="2301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информационного стенда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7377050" y="3443845"/>
            <a:ext cx="1539337" cy="185959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8329547" y="4211158"/>
            <a:ext cx="96388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93430" y="3857215"/>
            <a:ext cx="2807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полное владение информацией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377050" y="4448664"/>
            <a:ext cx="59500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41069" y="3411741"/>
            <a:ext cx="2200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Вынужденная консультация с дежурным или вахтёром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6424551" y="2270117"/>
            <a:ext cx="1995054" cy="108799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карточка 26"/>
          <p:cNvSpPr/>
          <p:nvPr/>
        </p:nvSpPr>
        <p:spPr>
          <a:xfrm flipH="1">
            <a:off x="4654518" y="1477180"/>
            <a:ext cx="2301833" cy="766039"/>
          </a:xfrm>
          <a:prstGeom prst="flowChartPunchedCar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28650" y="1504077"/>
            <a:ext cx="2301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Нелогичная нумерация кабинетов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6822559" y="2505863"/>
            <a:ext cx="96388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93746" y="2607215"/>
            <a:ext cx="248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на  консультацию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621261" y="2843515"/>
            <a:ext cx="622687" cy="11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776353" y="3411741"/>
            <a:ext cx="1706114" cy="196483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Блок-схема: карточка 39"/>
          <p:cNvSpPr/>
          <p:nvPr/>
        </p:nvSpPr>
        <p:spPr>
          <a:xfrm flipH="1">
            <a:off x="238234" y="1504078"/>
            <a:ext cx="2571531" cy="916527"/>
          </a:xfrm>
          <a:prstGeom prst="flowChartPunchedCar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828776" y="5457326"/>
            <a:ext cx="2183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указателей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2044723" y="2966469"/>
            <a:ext cx="9429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864427" y="3451963"/>
            <a:ext cx="2085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 в перемещении по корпусу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H="1">
            <a:off x="4193747" y="5004825"/>
            <a:ext cx="74282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797634" y="2270117"/>
            <a:ext cx="2913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Дезориентация на этаже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36575" y="4675642"/>
            <a:ext cx="1885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возможность построения маршрута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6473" y="1454509"/>
            <a:ext cx="2542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 о ближайшем выходе</a:t>
            </a:r>
          </a:p>
        </p:txBody>
      </p:sp>
      <p:sp>
        <p:nvSpPr>
          <p:cNvPr id="53" name="Блок-схема: карточка 52"/>
          <p:cNvSpPr/>
          <p:nvPr/>
        </p:nvSpPr>
        <p:spPr>
          <a:xfrm flipH="1">
            <a:off x="2798805" y="5386781"/>
            <a:ext cx="2137770" cy="869386"/>
          </a:xfrm>
          <a:prstGeom prst="flowChartPunchedCar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2044723" y="2462499"/>
            <a:ext cx="1839265" cy="85260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3993663" y="3986876"/>
            <a:ext cx="9429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2678657" y="2685436"/>
            <a:ext cx="30897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841340" y="2066662"/>
            <a:ext cx="2085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в поисках выхода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87335" y="2420605"/>
            <a:ext cx="2085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разведения потока обучающихся на ближайшие выходы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38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21830" y="1838581"/>
            <a:ext cx="107388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5. </a:t>
            </a:r>
            <a:endParaRPr lang="ru-RU" sz="36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решения проблем </a:t>
            </a:r>
            <a:endParaRPr lang="ru-RU" sz="45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5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5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«5 почему?»</a:t>
            </a:r>
            <a:endParaRPr lang="ru-RU" sz="4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7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557725"/>
              </p:ext>
            </p:extLst>
          </p:nvPr>
        </p:nvGraphicFramePr>
        <p:xfrm>
          <a:off x="629393" y="1919075"/>
          <a:ext cx="1134093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1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НЕЗНАНИЕ</a:t>
                      </a:r>
                      <a:r>
                        <a:rPr lang="ru-RU" sz="2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ПОЛНОЙ ИНФОРМАЦИИ ПОСЕТИТЕЛЯМИ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по навигации колледжа у дежурного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информации о нахождении </a:t>
                      </a: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кабинета или должностного лица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установлены</a:t>
                      </a: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информационные стенды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разработана программа нахождения сотрудников в колледже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выделены средства для разработки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изготовления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784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65457"/>
              </p:ext>
            </p:extLst>
          </p:nvPr>
        </p:nvGraphicFramePr>
        <p:xfrm>
          <a:off x="629393" y="1919075"/>
          <a:ext cx="1134093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1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ИНФОРМАЦИОННЫХ СТЕНДОВ В</a:t>
                      </a:r>
                      <a:r>
                        <a:rPr lang="ru-RU" sz="2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КОРПУСЕ № 1</a:t>
                      </a:r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получить консультацию у дежурного.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Посмотреть по расписанию в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корпусе №2</a:t>
                      </a:r>
                      <a:endParaRPr lang="ru-RU" sz="2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разработана программа нахождения сотрудников в колледже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выделены средства для разработки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изготовления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66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001007"/>
              </p:ext>
            </p:extLst>
          </p:nvPr>
        </p:nvGraphicFramePr>
        <p:xfrm>
          <a:off x="629393" y="1919075"/>
          <a:ext cx="1134093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1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НЕЛОГИЧНАЯ</a:t>
                      </a:r>
                      <a:r>
                        <a:rPr lang="ru-RU" sz="2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НУМЕРАЦИЯ КАБИНЕТОВ 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сложившаяся нумерация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Перераспределение помещений с течением времени по разным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корпусам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Добавление учебных кабинетов за счёт лабораторий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48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50460" y="1045406"/>
            <a:ext cx="1105468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проекта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82744"/>
              </p:ext>
            </p:extLst>
          </p:nvPr>
        </p:nvGraphicFramePr>
        <p:xfrm>
          <a:off x="723331" y="1673286"/>
          <a:ext cx="11109279" cy="5071857"/>
        </p:xfrm>
        <a:graphic>
          <a:graphicData uri="http://schemas.openxmlformats.org/drawingml/2006/table">
            <a:tbl>
              <a:tblPr/>
              <a:tblGrid>
                <a:gridCol w="845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0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211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21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539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место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Выполняемые в проекте работы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2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Шаталов Олег Александрович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Областного государственного автономного профессионального образовательного учреждения </a:t>
                      </a:r>
                    </a:p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«Белгородский индустриальный колледж»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 проекта (заказчик)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9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Беляева Галина Николаевна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Заведующая отделением ОГАПОУ «БИК»</a:t>
                      </a:r>
                      <a:endParaRPr kumimoji="0" lang="ru-RU" alt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Администратор проекта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9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Шатило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Валентина Александровна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Ответственный за подготовку проекта к партнёрской проверке.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Киреева Ольга Владимировна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6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Гордеева Анна Евгеньевна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Деревнина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Оксана Владимировна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6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Солопова Вера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Юрьевна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преподаватель</a:t>
                      </a:r>
                    </a:p>
                  </a:txBody>
                  <a:tcPr marL="91442" marR="91442"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Член рабочей группы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Подзаголовок 2"/>
          <p:cNvSpPr txBox="1">
            <a:spLocks/>
          </p:cNvSpPr>
          <p:nvPr/>
        </p:nvSpPr>
        <p:spPr>
          <a:xfrm>
            <a:off x="1654629" y="-1"/>
            <a:ext cx="10537371" cy="841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263393" cy="1175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522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06839"/>
              </p:ext>
            </p:extLst>
          </p:nvPr>
        </p:nvGraphicFramePr>
        <p:xfrm>
          <a:off x="629393" y="1919075"/>
          <a:ext cx="1134093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1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УКАЗАТЕЛЕЙ ПЕРЕХОДА В ДРУГОЙ КОРПУС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Никто</a:t>
                      </a:r>
                      <a:r>
                        <a:rPr lang="ru-RU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задумывался о затратах времени на поиск перехода в другой корпус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временем все привыкают к навигации в корпусе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выделялись средства на указатели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90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39824"/>
              </p:ext>
            </p:extLst>
          </p:nvPr>
        </p:nvGraphicFramePr>
        <p:xfrm>
          <a:off x="629393" y="1919075"/>
          <a:ext cx="1134093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1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ОТСУТСТВИЕ ИНФОРМАЦИИ О БЛИЖАЙШЕМ ВЫХОДЕ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Никто</a:t>
                      </a:r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задумывался о затратах времени на поиск выхода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каждого выхода есть противопожарная схема корпуса 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выделялись средства на указатели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508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4328" y="1556759"/>
            <a:ext cx="107388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6. </a:t>
            </a:r>
            <a:endParaRPr lang="ru-RU" sz="36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идеальной карты процесса</a:t>
            </a:r>
            <a:endParaRPr lang="ru-RU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71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06837" y="796192"/>
            <a:ext cx="107388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Идеальная карта процесса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31286" y="2405372"/>
            <a:ext cx="1979221" cy="2719449"/>
          </a:xfrm>
          <a:prstGeom prst="rect">
            <a:avLst/>
          </a:prstGeom>
          <a:solidFill>
            <a:srgbClr val="19FF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4107" y="2410691"/>
            <a:ext cx="1979221" cy="1015663"/>
          </a:xfrm>
          <a:prstGeom prst="rect">
            <a:avLst/>
          </a:prstGeom>
          <a:solidFill>
            <a:srgbClr val="B2FC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107" y="3426354"/>
            <a:ext cx="1979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корпус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минута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2044" y="2291939"/>
            <a:ext cx="800219" cy="18113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597489" y="3426354"/>
            <a:ext cx="321372" cy="172192"/>
          </a:xfrm>
          <a:prstGeom prst="rightArrow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211100" y="3387536"/>
            <a:ext cx="321372" cy="172192"/>
          </a:xfrm>
          <a:prstGeom prst="rightArrow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910507" y="3405734"/>
            <a:ext cx="321372" cy="172192"/>
          </a:xfrm>
          <a:prstGeom prst="rightArrow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1879" y="2369748"/>
            <a:ext cx="1979221" cy="2719449"/>
          </a:xfrm>
          <a:prstGeom prst="rect">
            <a:avLst/>
          </a:prstGeom>
          <a:solidFill>
            <a:srgbClr val="19FF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2919" y="2369748"/>
            <a:ext cx="1979221" cy="2719449"/>
          </a:xfrm>
          <a:prstGeom prst="rect">
            <a:avLst/>
          </a:prstGeom>
          <a:solidFill>
            <a:srgbClr val="19FF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31879" y="2390071"/>
            <a:ext cx="1979221" cy="1015663"/>
          </a:xfrm>
          <a:prstGeom prst="rect">
            <a:avLst/>
          </a:prstGeom>
          <a:solidFill>
            <a:srgbClr val="B2FC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2472" y="2403934"/>
            <a:ext cx="1979221" cy="1015663"/>
          </a:xfrm>
          <a:prstGeom prst="rect">
            <a:avLst/>
          </a:prstGeom>
          <a:solidFill>
            <a:srgbClr val="B2FC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1879" y="3457981"/>
            <a:ext cx="1979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информации на стенде у входа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2919" y="3405734"/>
            <a:ext cx="1979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нужного кабинета по указателям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минут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62420" y="2410691"/>
            <a:ext cx="1979221" cy="2719449"/>
          </a:xfrm>
          <a:prstGeom prst="rect">
            <a:avLst/>
          </a:prstGeom>
          <a:solidFill>
            <a:srgbClr val="19FF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43512" y="2410691"/>
            <a:ext cx="1979221" cy="2719449"/>
          </a:xfrm>
          <a:prstGeom prst="rect">
            <a:avLst/>
          </a:prstGeom>
          <a:solidFill>
            <a:srgbClr val="19FF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9841048" y="3408665"/>
            <a:ext cx="321372" cy="172192"/>
          </a:xfrm>
          <a:prstGeom prst="rightArrow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7522140" y="3408342"/>
            <a:ext cx="321372" cy="172192"/>
          </a:xfrm>
          <a:prstGeom prst="rightArrow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0162420" y="2410691"/>
            <a:ext cx="1979221" cy="1015663"/>
          </a:xfrm>
          <a:prstGeom prst="rect">
            <a:avLst/>
          </a:prstGeom>
          <a:solidFill>
            <a:srgbClr val="B2FC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8368" y="2419727"/>
            <a:ext cx="1979221" cy="1015663"/>
          </a:xfrm>
          <a:prstGeom prst="rect">
            <a:avLst/>
          </a:prstGeom>
          <a:solidFill>
            <a:srgbClr val="B2FC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3512" y="3438843"/>
            <a:ext cx="1979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в другой корпус по указателям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минут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62419" y="3457981"/>
            <a:ext cx="1979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корпуса по указателям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3-5 минут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489" y="5299555"/>
            <a:ext cx="5935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затраты:</a:t>
            </a:r>
            <a:r>
              <a:rPr lang="ru-RU" sz="2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15 -21 минута</a:t>
            </a: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до 50%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7764" y="155507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  <a:r>
              <a:rPr lang="ru-RU" dirty="0" smtClean="0"/>
              <a:t>9.06.2020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1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8" y="21657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93082" y="1829346"/>
            <a:ext cx="10738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7. </a:t>
            </a:r>
          </a:p>
          <a:p>
            <a:pPr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Построение целевой карты процесса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8819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8" y="21657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3" y="21657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47461" y="819943"/>
            <a:ext cx="10738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Целевая карта процесса</a:t>
            </a:r>
            <a:endParaRPr lang="ru-RU" sz="4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61" y="1639886"/>
            <a:ext cx="9625263" cy="4970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28090">
            <a:off x="1332699" y="3373999"/>
            <a:ext cx="8322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9.06.2020</a:t>
            </a:r>
            <a:endParaRPr lang="ru-RU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663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08074" y="1636701"/>
            <a:ext cx="10738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8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Разработка плана мероприятий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09945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53116" y="819943"/>
            <a:ext cx="10738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План мероприятий реализации проекта</a:t>
            </a:r>
            <a:endParaRPr lang="ru-RU" sz="3600" b="1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267825"/>
              </p:ext>
            </p:extLst>
          </p:nvPr>
        </p:nvGraphicFramePr>
        <p:xfrm>
          <a:off x="712520" y="1466274"/>
          <a:ext cx="11340935" cy="5321226"/>
        </p:xfrm>
        <a:graphic>
          <a:graphicData uri="http://schemas.openxmlformats.org/drawingml/2006/table">
            <a:tbl>
              <a:tblPr firstRow="1" firstCol="1" bandRow="1"/>
              <a:tblGrid>
                <a:gridCol w="529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46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2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4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13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02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37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933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Длительность, дн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Начало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Окончание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Franklin Gothic Medium" panose="020B0603020102020204" pitchFamily="34" charset="0"/>
                          <a:ea typeface="Calibri"/>
                          <a:cs typeface="Times New Roman"/>
                        </a:rPr>
                        <a:t>2020</a:t>
                      </a:r>
                      <a:endParaRPr lang="ru-RU" sz="1100" dirty="0">
                        <a:effectLst/>
                        <a:latin typeface="Franklin Gothic Medium" panose="020B06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Franklin Gothic Medium" panose="020B0603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рабочей группы по реализации проекта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12.05. 2020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15.05.2020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сведений о текущей ситуации через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студентов и преподавателей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18.05.2020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29.05.2020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сведений о текущем состоянии путем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фотофиксации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ситуации «как есть»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01.06.2020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03.06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состояния текущей ситуации в колледже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08.06.2020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09.06.2020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Подготовка предложений по визуализации на прилегающей территории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10.06.2020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24.06.2020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Презентация предложений по визуализации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внутриколледжного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пространства на Педагогическом совете «Как будет»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29.06.2020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29.06.2020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Внедрение элементов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навигации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03.07.2020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14.09.2020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Анализ ситуации «Как стало» и презентация результатов на педагогическом совете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725" marR="437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15.09.2020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12.10.2020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и закрепление стандартов итогового состояния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13.10.2020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19.10.2020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Выработка плана мероприятий по совершенствованию визуализации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внутриколледжного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пространства</a:t>
                      </a:r>
                    </a:p>
                  </a:txBody>
                  <a:tcPr marL="68576" marR="6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20.10.2020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29.10.2020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0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12.05.2020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30.10.2020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8251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43886" y="2064212"/>
            <a:ext cx="10738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9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Чек-лист проекта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09412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24000" y="798286"/>
            <a:ext cx="10738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Чек-лист проекта</a:t>
            </a:r>
            <a:endParaRPr lang="ru-RU" sz="40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63159"/>
              </p:ext>
            </p:extLst>
          </p:nvPr>
        </p:nvGraphicFramePr>
        <p:xfrm>
          <a:off x="270651" y="1363668"/>
          <a:ext cx="11614067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3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6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63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ПРОБЛЕМЫ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  <a:endParaRPr lang="ru-RU" sz="24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информационного стенда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информационного стенда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полное владение информацией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информационного стенда на центральном входе корпуса № 1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Нелогичная</a:t>
                      </a:r>
                      <a:r>
                        <a:rPr lang="ru-RU" sz="24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нумерация кабинетов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понятную для всех нумерацию кабинетов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указателей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Изготовить и</a:t>
                      </a:r>
                      <a:r>
                        <a:rPr lang="ru-RU" sz="24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разместить указатели на всех этажах, лестницах и переходах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68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информации о ближайшем выходе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Разместить световые табло и схемы выхода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Затрата временных ресурсов на поиск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единых шаблонов для визуализации навигации по</a:t>
                      </a:r>
                      <a:r>
                        <a:rPr lang="ru-RU" sz="240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корпусу № 1</a:t>
                      </a:r>
                      <a:endParaRPr lang="ru-RU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43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938" y="1775595"/>
            <a:ext cx="11054687" cy="20867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паспорта проекта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46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43886" y="2230467"/>
            <a:ext cx="107388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10.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производственного анализа проекта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9097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33797" y="798285"/>
            <a:ext cx="10379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производственного анализа проекта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468888"/>
              </p:ext>
            </p:extLst>
          </p:nvPr>
        </p:nvGraphicFramePr>
        <p:xfrm>
          <a:off x="163773" y="1938866"/>
          <a:ext cx="1183572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364">
                  <a:extLst>
                    <a:ext uri="{9D8B030D-6E8A-4147-A177-3AD203B41FA5}">
                      <a16:colId xmlns:a16="http://schemas.microsoft.com/office/drawing/2014/main" xmlns="" val="3970090816"/>
                    </a:ext>
                  </a:extLst>
                </a:gridCol>
                <a:gridCol w="2791326">
                  <a:extLst>
                    <a:ext uri="{9D8B030D-6E8A-4147-A177-3AD203B41FA5}">
                      <a16:colId xmlns:a16="http://schemas.microsoft.com/office/drawing/2014/main" xmlns="" val="2618767651"/>
                    </a:ext>
                  </a:extLst>
                </a:gridCol>
                <a:gridCol w="2967790">
                  <a:extLst>
                    <a:ext uri="{9D8B030D-6E8A-4147-A177-3AD203B41FA5}">
                      <a16:colId xmlns:a16="http://schemas.microsoft.com/office/drawing/2014/main" xmlns="" val="2817233573"/>
                    </a:ext>
                  </a:extLst>
                </a:gridCol>
                <a:gridCol w="2759244">
                  <a:extLst>
                    <a:ext uri="{9D8B030D-6E8A-4147-A177-3AD203B41FA5}">
                      <a16:colId xmlns:a16="http://schemas.microsoft.com/office/drawing/2014/main" xmlns="" val="3032710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Текущее состояние</a:t>
                      </a:r>
                      <a:endParaRPr lang="ru-RU" sz="2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состояние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Идеальное состояние</a:t>
                      </a:r>
                      <a:endParaRPr lang="ru-RU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237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Удовлетворённые (%)</a:t>
                      </a:r>
                      <a:endParaRPr lang="ru-RU" sz="2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255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удовлетворённые (%)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126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Воздержавшиеся</a:t>
                      </a:r>
                      <a:r>
                        <a:rPr lang="ru-RU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4732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880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255289"/>
              </p:ext>
            </p:extLst>
          </p:nvPr>
        </p:nvGraphicFramePr>
        <p:xfrm>
          <a:off x="760022" y="798286"/>
          <a:ext cx="11079052" cy="605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2468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08074" y="1387319"/>
            <a:ext cx="107388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Шаг </a:t>
            </a:r>
            <a:r>
              <a:rPr lang="ru-RU" sz="36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11. </a:t>
            </a: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8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проекта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29111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53116" y="798286"/>
            <a:ext cx="10738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проекта</a:t>
            </a:r>
            <a:endParaRPr lang="ru-RU" sz="4000" b="1" dirty="0"/>
          </a:p>
        </p:txBody>
      </p:sp>
      <p:pic>
        <p:nvPicPr>
          <p:cNvPr id="1026" name="Picture 2" descr="C:\Users\user\Desktop\Новая папка\DSC_1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600" y="1401289"/>
            <a:ext cx="3647385" cy="243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\DSC_1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349" y="3497586"/>
            <a:ext cx="4515137" cy="301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\DSC_1624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289"/>
            <a:ext cx="4011199" cy="267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овая папка\DSC_16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27" y="3590082"/>
            <a:ext cx="4376393" cy="291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97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53116" y="798286"/>
            <a:ext cx="10738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проекта</a:t>
            </a:r>
            <a:endParaRPr lang="ru-RU" sz="4000" b="1" dirty="0"/>
          </a:p>
        </p:txBody>
      </p:sp>
      <p:pic>
        <p:nvPicPr>
          <p:cNvPr id="2050" name="Picture 2" descr="C:\Users\user\Desktop\Новая папка\DSC_1620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4" y="1506173"/>
            <a:ext cx="3790710" cy="252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DSC_1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16" y="3598223"/>
            <a:ext cx="4366161" cy="29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овая папка\DSC_160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12" y="1506172"/>
            <a:ext cx="4283772" cy="285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\DSC_16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39" y="3720275"/>
            <a:ext cx="4528459" cy="30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70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69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289343" cy="1163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24000" y="653143"/>
            <a:ext cx="10738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инструмента маршрутизации-навигации в здании 1 учебного корпуса 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910" y="4103941"/>
            <a:ext cx="3491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defRPr/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alt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Шатило</a:t>
            </a:r>
            <a:r>
              <a:rPr lang="ru-RU" alt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В.А., Киреева О.В., Гордеева А.Е., </a:t>
            </a:r>
            <a:r>
              <a:rPr lang="ru-RU" alt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Деревнина</a:t>
            </a: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О.В., Солопова В.Ю. – преподаватели ОГАПОУ «БИК»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7087" y="1152398"/>
            <a:ext cx="44849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инструментами маршрутизации-навигации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временных потерь в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раза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Внедрены все предложения по маршрутизации и навигации в здании 1 учебного корпуса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6978" y="2347814"/>
            <a:ext cx="3990109" cy="1956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предложения по внедрению инструмента маршрутизации-навигации в здании 1 учебного корпуса;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 временные потери при перемещении по 1 учебному корпусу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C:\Users\user\Desktop\Новая папка\DSC_1624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4466798"/>
            <a:ext cx="3250032" cy="216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Новая папка\DSC_1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47" y="4466798"/>
            <a:ext cx="3348796" cy="223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91345" y="6472052"/>
            <a:ext cx="3250032" cy="3859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158347" y="6506354"/>
            <a:ext cx="3348796" cy="38594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04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84" y="0"/>
            <a:ext cx="9647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5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4629" y="0"/>
            <a:ext cx="10537371" cy="57159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0900"/>
              </p:ext>
            </p:extLst>
          </p:nvPr>
        </p:nvGraphicFramePr>
        <p:xfrm>
          <a:off x="0" y="843148"/>
          <a:ext cx="12192000" cy="5866921"/>
        </p:xfrm>
        <a:graphic>
          <a:graphicData uri="http://schemas.openxmlformats.org/drawingml/2006/table">
            <a:tbl>
              <a:tblPr/>
              <a:tblGrid>
                <a:gridCol w="6419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2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8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данные: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Заказчик: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Шаталов О.А. директор ОГАПОУ «БИК».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Процесс: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навигация в колледже ( 1 учебный корпус)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процесса: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3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сбора</a:t>
                      </a:r>
                      <a:r>
                        <a:rPr kumimoji="0" lang="ru-RU" sz="13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сведений о текущей ситуации до разработки стандартов итогового состояния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Беляева Г.Н., </a:t>
                      </a:r>
                      <a:r>
                        <a:rPr kumimoji="0" lang="ru-RU" alt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зав.отделением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ОГАПОУ «БИК»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 </a:t>
                      </a:r>
                      <a:r>
                        <a:rPr kumimoji="0" lang="ru-RU" alt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Шатило</a:t>
                      </a:r>
                      <a:r>
                        <a:rPr kumimoji="0" lang="ru-RU" alt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В.А., Киреева О.В., Гордеева А.Е., </a:t>
                      </a:r>
                      <a:r>
                        <a:rPr kumimoji="0" lang="ru-RU" alt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Деревнина</a:t>
                      </a:r>
                      <a:r>
                        <a:rPr kumimoji="0" lang="ru-RU" alt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О.В., Солопова В.Ю. – преподаватели ОГАПОУ «БИК»</a:t>
                      </a:r>
                      <a:endParaRPr kumimoji="0" 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выбора: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rgbClr val="19191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Отсутствие информационных стендов о структуре корпуса № 1.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rgbClr val="19191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Нелогичное расположение учебных и административных кабинетов по периметру здания создаёт трудности посетителям, преподавателям и студентам в поиске нужного кабинета.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rgbClr val="19191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Обучающиеся, посетители не всегда знают, где они могут получить необходимую информацию.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rgbClr val="19191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Отсутствие указателей перехода из корпуса № 1 в другие корпуса приводит к дезориентации некоторых посетителей, студентов.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rgbClr val="19191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Отсутствие указателей на ближайший выход из корпуса приводит к излишней затрате временных ресурсов посетителей и обучающихся.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3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 проекта: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Создание  комфортной среды, обеспечивающей доступность актуальной информации для разных категорий участников образовательного процесса. Экономия времени до 70%.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ru-RU" alt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altLang="ru-RU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endParaRPr lang="ru-RU" alt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r>
                        <a:rPr lang="ru-RU" alt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эффект:</a:t>
                      </a: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r>
                        <a:rPr lang="ru-RU" alt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alt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упрощение навигации в колледже;</a:t>
                      </a: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r>
                        <a:rPr lang="ru-RU" alt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оптимизированная логистика движения по колледжу; </a:t>
                      </a: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r>
                        <a:rPr lang="ru-RU" alt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своевременность информирования обучающихся и сотрудников;</a:t>
                      </a:r>
                    </a:p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</a:pPr>
                      <a:r>
                        <a:rPr lang="ru-RU" alt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экономия времени сотрудников на консультирование</a:t>
                      </a:r>
                    </a:p>
                  </a:txBody>
                  <a:tcPr marL="68575" marR="68575" marT="0" marB="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реализации мероприятий проекта: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Старт проекта: 12.05.2020г.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Создание рабочей группы по реализации проекта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12.05. 2020г - 15.05.2020г.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Анализ текущей ситуации: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-Сбор сведений о текущей ситуации через анкетирование студентов и преподавателей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18.05.2020г. - 29.05.2020г.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-Сбор сведений о текущем состоянии путем </a:t>
                      </a:r>
                      <a:r>
                        <a:rPr lang="ru-RU" sz="11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фотофиксации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ситуации «как есть»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01.06.2020г. - 03.06 2020г.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-Анализ состояния текущей ситуации в колледже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08.06.2020г. - 09.06.2020г.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-Подготовка предложений по визуализации на прилегающей территории 10.06.2020г. - 24.06.2020г.</a:t>
                      </a:r>
                      <a:endParaRPr lang="ru-RU" sz="110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</a:t>
                      </a:r>
                      <a:r>
                        <a:rPr lang="ru-RU" sz="11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Презентация предложений по визуализации </a:t>
                      </a:r>
                      <a:r>
                        <a:rPr lang="ru-RU" sz="11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внутриколледжного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пространства на Педагогическом совете «Как будет»  29.06.2020г.</a:t>
                      </a:r>
                      <a:endParaRPr lang="ru-RU" sz="1100" kern="12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100" kern="12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</a:t>
                      </a:r>
                      <a:r>
                        <a:rPr lang="ru-RU" sz="1100" kern="12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Внедрение элементов навигации 03.07.2020г. - 14.09.2020г.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 Анализ ситуации «Как стало» и презентация результатов на педагогическом совете 15.09.2020 - 12.10.2020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7.Разработка и закрепление стандартов итогового состояния 13.10.2020г. - 19.10.2020г.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 fontAlgn="base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8.Выработка плана мероприятий по совершенствованию визуализации </a:t>
                      </a:r>
                      <a:r>
                        <a:rPr lang="ru-RU" sz="110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внутриколледжного</a:t>
                      </a: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пространства 20.10.2020г. - 29.10.2020г. 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Закрытие проекта: 30.10.2020г.</a:t>
                      </a:r>
                    </a:p>
                  </a:txBody>
                  <a:tcPr marL="91434" marR="91434" marT="45738" marB="45738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516000"/>
              </p:ext>
            </p:extLst>
          </p:nvPr>
        </p:nvGraphicFramePr>
        <p:xfrm>
          <a:off x="163773" y="3574474"/>
          <a:ext cx="6320334" cy="136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21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12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823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 (мин)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 (мин)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5" marR="91455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5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поиск информации, мин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удовлетворённости процессом  поиска необходимой информации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7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 условий работы образовательной организации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67171" y="387525"/>
            <a:ext cx="4658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937144" cy="843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96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524705" y="2252459"/>
            <a:ext cx="11054687" cy="20867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замеров времени по процессу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53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1524000" y="786411"/>
            <a:ext cx="11054687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замеров времени по процессу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95844" y="521126"/>
            <a:ext cx="5469693" cy="729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57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524705" y="1843116"/>
            <a:ext cx="11054687" cy="29054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1200"/>
              </a:spcBef>
            </a:pPr>
            <a:r>
              <a:rPr lang="ru-RU" sz="4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</a:t>
            </a: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529077"/>
              </p:ext>
            </p:extLst>
          </p:nvPr>
        </p:nvGraphicFramePr>
        <p:xfrm>
          <a:off x="13853" y="3959171"/>
          <a:ext cx="4961907" cy="3029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87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103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  <a:r>
                        <a:rPr lang="ru-RU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ПРОБЛЕМ/ПОТЕРЬ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информационного стенда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полное владение информацией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Нелогичная</a:t>
                      </a:r>
                      <a:r>
                        <a:rPr lang="ru-RU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нумерация кабинетов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10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указателей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6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информации о ближайшем выходе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10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Затрата временных ресурсов на поиск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1654629" y="0"/>
            <a:ext cx="10537371" cy="798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автономное профессиональное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«Белгородский индустриальный колледж»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ucsoc\Desktop\атрибутика БИК\БИК-в разных форматах\Знак-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0"/>
            <a:ext cx="1360227" cy="13062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07624" y="2145323"/>
            <a:ext cx="800219" cy="13126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22515" y="2666009"/>
            <a:ext cx="321372" cy="172192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0857" y="1306285"/>
            <a:ext cx="1979221" cy="271944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70857" y="1282536"/>
            <a:ext cx="19792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856" y="2290606"/>
            <a:ext cx="197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корпус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минута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6442" y="1322442"/>
            <a:ext cx="1979221" cy="270329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886208" y="2600696"/>
            <a:ext cx="321372" cy="172192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96442" y="1316184"/>
            <a:ext cx="19792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442" y="2327563"/>
            <a:ext cx="1979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найти нужный кабинет или структурное подразделение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97035" y="1341911"/>
            <a:ext cx="1979221" cy="268382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175663" y="2513608"/>
            <a:ext cx="321372" cy="172192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7476255" y="2577935"/>
            <a:ext cx="321372" cy="172192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9805060" y="2576946"/>
            <a:ext cx="321372" cy="172192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 flipV="1">
            <a:off x="6709072" y="5416115"/>
            <a:ext cx="321372" cy="171203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9031805" y="5439866"/>
            <a:ext cx="321372" cy="172192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97034" y="1326080"/>
            <a:ext cx="19792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7035" y="2320636"/>
            <a:ext cx="197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вахтёру или дежурному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10744" y="1341910"/>
            <a:ext cx="1979221" cy="268382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810743" y="1332020"/>
            <a:ext cx="19792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10744" y="2315025"/>
            <a:ext cx="197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этажа и кабинета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минут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126432" y="1341909"/>
            <a:ext cx="1979221" cy="268382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0126432" y="1316184"/>
            <a:ext cx="19792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26431" y="2324920"/>
            <a:ext cx="197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на этаже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</a:t>
            </a:r>
          </a:p>
        </p:txBody>
      </p:sp>
      <p:sp>
        <p:nvSpPr>
          <p:cNvPr id="29" name="Пятно 1 28"/>
          <p:cNvSpPr/>
          <p:nvPr/>
        </p:nvSpPr>
        <p:spPr>
          <a:xfrm>
            <a:off x="9572871" y="1684069"/>
            <a:ext cx="785750" cy="709712"/>
          </a:xfrm>
          <a:prstGeom prst="irregularSeal1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Пятно 1 29"/>
          <p:cNvSpPr/>
          <p:nvPr/>
        </p:nvSpPr>
        <p:spPr>
          <a:xfrm>
            <a:off x="7244066" y="1130139"/>
            <a:ext cx="785750" cy="709712"/>
          </a:xfrm>
          <a:prstGeom prst="irregularSeal1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Пятно 1 30"/>
          <p:cNvSpPr/>
          <p:nvPr/>
        </p:nvSpPr>
        <p:spPr>
          <a:xfrm>
            <a:off x="9572871" y="1080655"/>
            <a:ext cx="785750" cy="709712"/>
          </a:xfrm>
          <a:prstGeom prst="irregularSeal1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369010" y="4188021"/>
            <a:ext cx="1979221" cy="268382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52584" y="4174179"/>
            <a:ext cx="1979221" cy="268382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729850" y="4174179"/>
            <a:ext cx="1979221" cy="268382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729850" y="4188600"/>
            <a:ext cx="196536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52584" y="4188600"/>
            <a:ext cx="19792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69010" y="4188021"/>
            <a:ext cx="19792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Студент, преподаватель, посетитель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 углом вверх 54"/>
          <p:cNvSpPr/>
          <p:nvPr/>
        </p:nvSpPr>
        <p:spPr>
          <a:xfrm rot="5400000" flipV="1">
            <a:off x="10803566" y="4687774"/>
            <a:ext cx="1680383" cy="368135"/>
          </a:xfrm>
          <a:prstGeom prst="bentUpArrow">
            <a:avLst>
              <a:gd name="adj1" fmla="val 25000"/>
              <a:gd name="adj2" fmla="val 25000"/>
              <a:gd name="adj3" fmla="val 31829"/>
            </a:avLst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9353177" y="5203684"/>
            <a:ext cx="197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ближайшего выхода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52584" y="5203684"/>
            <a:ext cx="197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в другой корпус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 минут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15996" y="5204263"/>
            <a:ext cx="1979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из корпуса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минут</a:t>
            </a:r>
          </a:p>
        </p:txBody>
      </p:sp>
      <p:sp>
        <p:nvSpPr>
          <p:cNvPr id="59" name="Пятно 1 58"/>
          <p:cNvSpPr/>
          <p:nvPr/>
        </p:nvSpPr>
        <p:spPr>
          <a:xfrm>
            <a:off x="5095874" y="1233055"/>
            <a:ext cx="785750" cy="709712"/>
          </a:xfrm>
          <a:prstGeom prst="irregularSeal1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8847487" y="4156756"/>
            <a:ext cx="785750" cy="709712"/>
          </a:xfrm>
          <a:prstGeom prst="irregularSeal1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0" name="Пятно 1 59"/>
          <p:cNvSpPr/>
          <p:nvPr/>
        </p:nvSpPr>
        <p:spPr>
          <a:xfrm>
            <a:off x="8847487" y="4664012"/>
            <a:ext cx="785750" cy="709712"/>
          </a:xfrm>
          <a:prstGeom prst="irregularSeal1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ятно 1 60"/>
          <p:cNvSpPr/>
          <p:nvPr/>
        </p:nvSpPr>
        <p:spPr>
          <a:xfrm>
            <a:off x="6476882" y="4025730"/>
            <a:ext cx="785750" cy="709712"/>
          </a:xfrm>
          <a:prstGeom prst="irregularSeal1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ятно 1 62"/>
          <p:cNvSpPr/>
          <p:nvPr/>
        </p:nvSpPr>
        <p:spPr>
          <a:xfrm>
            <a:off x="6530439" y="4706403"/>
            <a:ext cx="785750" cy="709712"/>
          </a:xfrm>
          <a:prstGeom prst="irregularSeal1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4" name="Пятно 1 63"/>
          <p:cNvSpPr/>
          <p:nvPr/>
        </p:nvSpPr>
        <p:spPr>
          <a:xfrm>
            <a:off x="4943474" y="1867234"/>
            <a:ext cx="785750" cy="709712"/>
          </a:xfrm>
          <a:prstGeom prst="irregularSeal1">
            <a:avLst/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66" name="Скругленная соединительная линия 65"/>
          <p:cNvCxnSpPr/>
          <p:nvPr/>
        </p:nvCxnSpPr>
        <p:spPr>
          <a:xfrm flipV="1">
            <a:off x="5881624" y="3648360"/>
            <a:ext cx="4244807" cy="508396"/>
          </a:xfrm>
          <a:prstGeom prst="curvedConnector3">
            <a:avLst>
              <a:gd name="adj1" fmla="val 50000"/>
            </a:avLst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кругленная соединительная линия 67"/>
          <p:cNvCxnSpPr>
            <a:stCxn id="33" idx="0"/>
          </p:cNvCxnSpPr>
          <p:nvPr/>
        </p:nvCxnSpPr>
        <p:spPr>
          <a:xfrm rot="5400000" flipH="1" flipV="1">
            <a:off x="8948503" y="2996251"/>
            <a:ext cx="271621" cy="2084237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кругленная соединительная линия 72"/>
          <p:cNvCxnSpPr>
            <a:stCxn id="37" idx="3"/>
          </p:cNvCxnSpPr>
          <p:nvPr/>
        </p:nvCxnSpPr>
        <p:spPr>
          <a:xfrm flipV="1">
            <a:off x="11348231" y="4025730"/>
            <a:ext cx="295526" cy="670123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048622" y="737698"/>
            <a:ext cx="58144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затраты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41 – 51 минут!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853" y="139611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09.06.2020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301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2671</TotalTime>
  <Words>1893</Words>
  <Application>Microsoft Office PowerPoint</Application>
  <PresentationFormat>Широкоэкранный</PresentationFormat>
  <Paragraphs>474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Franklin Gothic Medium</vt:lpstr>
      <vt:lpstr>Symbol</vt:lpstr>
      <vt:lpstr>Times New Roman</vt:lpstr>
      <vt:lpstr>Wingdings</vt:lpstr>
      <vt:lpstr>Wingdings 2</vt:lpstr>
      <vt:lpstr>Тема Office</vt:lpstr>
      <vt:lpstr>Использование инструмента маршрутизации-навигации в здании 1 учебного корпуса   </vt:lpstr>
      <vt:lpstr>Команда проекта</vt:lpstr>
      <vt:lpstr>Шаг 1.   Составление паспорта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процесса подготовки преподавателя к учебному занятию с использованием ИКТ</dc:title>
  <dc:creator>1</dc:creator>
  <cp:lastModifiedBy>Беляева Галина Николаевна</cp:lastModifiedBy>
  <cp:revision>183</cp:revision>
  <dcterms:created xsi:type="dcterms:W3CDTF">2019-10-30T10:17:21Z</dcterms:created>
  <dcterms:modified xsi:type="dcterms:W3CDTF">2021-10-04T13:12:00Z</dcterms:modified>
</cp:coreProperties>
</file>