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2" r:id="rId3"/>
    <p:sldId id="278" r:id="rId4"/>
    <p:sldId id="279" r:id="rId5"/>
    <p:sldId id="267" r:id="rId6"/>
    <p:sldId id="268" r:id="rId7"/>
    <p:sldId id="276" r:id="rId8"/>
    <p:sldId id="271" r:id="rId9"/>
    <p:sldId id="272" r:id="rId10"/>
    <p:sldId id="280" r:id="rId11"/>
    <p:sldId id="281" r:id="rId12"/>
    <p:sldId id="282" r:id="rId13"/>
    <p:sldId id="283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40" b="1" i="0" u="none" strike="noStrike" baseline="0">
                <a:effectLst/>
              </a:rPr>
              <a:t>Степень удовлетворенности системой взаимодействия участниками процесса</a:t>
            </a:r>
            <a:endParaRPr lang="ru-RU"/>
          </a:p>
        </c:rich>
      </c:tx>
      <c:layout>
        <c:manualLayout>
          <c:xMode val="edge"/>
          <c:yMode val="edge"/>
          <c:x val="0.10264360854097482"/>
          <c:y val="2.2670909875546524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Текущее состояние</c:v>
                </c:pt>
              </c:strCache>
            </c:strRef>
          </c:tx>
          <c:invertIfNegative val="0"/>
          <c:cat>
            <c:strRef>
              <c:f>Лист2!$A$2:$A$4</c:f>
              <c:strCache>
                <c:ptCount val="3"/>
                <c:pt idx="0">
                  <c:v>Удовлетворенные, %</c:v>
                </c:pt>
                <c:pt idx="1">
                  <c:v>Не удовлетворенные, %</c:v>
                </c:pt>
                <c:pt idx="2">
                  <c:v>Воздержавшиеся, %</c:v>
                </c:pt>
              </c:strCache>
            </c:strRef>
          </c:cat>
          <c:val>
            <c:numRef>
              <c:f>Лист2!$B$2:$B$4</c:f>
              <c:numCache>
                <c:formatCode>General</c:formatCode>
                <c:ptCount val="3"/>
                <c:pt idx="0">
                  <c:v>25</c:v>
                </c:pt>
                <c:pt idx="1">
                  <c:v>71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C-4807-BD4E-25FCD393F94F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Целевое состояние</c:v>
                </c:pt>
              </c:strCache>
            </c:strRef>
          </c:tx>
          <c:invertIfNegative val="0"/>
          <c:cat>
            <c:strRef>
              <c:f>Лист2!$A$2:$A$4</c:f>
              <c:strCache>
                <c:ptCount val="3"/>
                <c:pt idx="0">
                  <c:v>Удовлетворенные, %</c:v>
                </c:pt>
                <c:pt idx="1">
                  <c:v>Не удовлетворенные, %</c:v>
                </c:pt>
                <c:pt idx="2">
                  <c:v>Воздержавшиеся, %</c:v>
                </c:pt>
              </c:strCache>
            </c:strRef>
          </c:cat>
          <c:val>
            <c:numRef>
              <c:f>Лист2!$C$2:$C$4</c:f>
              <c:numCache>
                <c:formatCode>General</c:formatCode>
                <c:ptCount val="3"/>
                <c:pt idx="0">
                  <c:v>75</c:v>
                </c:pt>
                <c:pt idx="1">
                  <c:v>18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FC-4807-BD4E-25FCD393F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849984"/>
        <c:axId val="152179416"/>
        <c:axId val="0"/>
      </c:bar3DChart>
      <c:catAx>
        <c:axId val="152849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2179416"/>
        <c:crosses val="autoZero"/>
        <c:auto val="1"/>
        <c:lblAlgn val="ctr"/>
        <c:lblOffset val="100"/>
        <c:noMultiLvlLbl val="0"/>
      </c:catAx>
      <c:valAx>
        <c:axId val="152179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8499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19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17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2.png"/><Relationship Id="rId7" Type="http://schemas.openxmlformats.org/officeDocument/2006/relationships/image" Target="../media/image1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6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5.png"/><Relationship Id="rId5" Type="http://schemas.openxmlformats.org/officeDocument/2006/relationships/image" Target="../media/image7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82629" y="204016"/>
            <a:ext cx="8345569" cy="34180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выдачи дубликатов документов  об образовании </a:t>
            </a: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226218" y="642310"/>
            <a:ext cx="8636000" cy="17439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26218" y="2501899"/>
            <a:ext cx="8636000" cy="19072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just"/>
            <a:endParaRPr lang="ru-RU" sz="1000" dirty="0" smtClean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000" dirty="0"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1. Ограничение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интересов граждан при возникновении необходимости в документе об образовании.</a:t>
            </a:r>
          </a:p>
          <a:p>
            <a:pPr lvl="0" algn="just"/>
            <a:r>
              <a:rPr lang="ru-RU" sz="1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2. Рост числа обращений за дубликатами документов об образовании (48%).</a:t>
            </a:r>
          </a:p>
          <a:p>
            <a:pPr lvl="0" algn="just"/>
            <a:r>
              <a:rPr lang="ru-RU" sz="1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3. Наличие рисков выдачи дубликатов документов лицам, не имеющим право на их получение (2%).</a:t>
            </a:r>
          </a:p>
          <a:p>
            <a:pPr lvl="0" algn="just"/>
            <a:r>
              <a:rPr lang="ru-RU" sz="1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4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. Необходимость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повторного, дополнительного запроса документов.</a:t>
            </a:r>
          </a:p>
          <a:p>
            <a:pPr lvl="0" algn="just"/>
            <a:r>
              <a:rPr lang="ru-RU" sz="1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5. Количество участников процесса более 7 человек</a:t>
            </a:r>
          </a:p>
          <a:p>
            <a:pPr lvl="0" algn="just"/>
            <a:r>
              <a:rPr lang="ru-RU" sz="1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6. Количество обрабатываемых документов более 8</a:t>
            </a:r>
          </a:p>
          <a:p>
            <a:pPr lvl="0" algn="just"/>
            <a:r>
              <a:rPr lang="ru-RU" sz="1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7. Нарушение сроков обработки документов до 25 дней</a:t>
            </a:r>
          </a:p>
          <a:p>
            <a:pPr lvl="0" algn="just"/>
            <a:r>
              <a:rPr lang="ru-RU" sz="1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8. Наличие ошибок, возврат документов на доработку до 5 раз.</a:t>
            </a:r>
          </a:p>
          <a:p>
            <a:pPr lvl="0" algn="just"/>
            <a:r>
              <a:rPr lang="ru-RU" sz="1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9.Необходимость повторного, дополнительного запроса документов до 4 раз.</a:t>
            </a:r>
          </a:p>
          <a:p>
            <a:pPr lvl="0" algn="just"/>
            <a:r>
              <a:rPr lang="ru-RU" sz="10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10.Низкий уровень удовлетворенности потребителей процесса -35%</a:t>
            </a:r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247801" y="658719"/>
            <a:ext cx="1941513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Общая информация </a:t>
            </a: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231460" y="4514300"/>
            <a:ext cx="8621713" cy="867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278536" y="2499765"/>
            <a:ext cx="258013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Обоснование выбора процесса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247801" y="4529094"/>
            <a:ext cx="1320800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Цели 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621023" y="754220"/>
            <a:ext cx="40687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Наименование органа власти</a:t>
            </a:r>
            <a:r>
              <a:rPr lang="ru-RU" sz="1200" dirty="0" smtClean="0">
                <a:solidFill>
                  <a:srgbClr val="002060"/>
                </a:solidFill>
              </a:rPr>
              <a:t>: Департамент образования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Наименование </a:t>
            </a:r>
            <a:r>
              <a:rPr lang="ru-RU" sz="1200" dirty="0" smtClean="0">
                <a:solidFill>
                  <a:srgbClr val="002060"/>
                </a:solidFill>
              </a:rPr>
              <a:t>ПОО : ОГАПОУ «Белгородский индустриальный колледж»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Адрес</a:t>
            </a:r>
            <a:r>
              <a:rPr lang="ru-RU" sz="1200" dirty="0">
                <a:solidFill>
                  <a:srgbClr val="002060"/>
                </a:solidFill>
              </a:rPr>
              <a:t>: </a:t>
            </a:r>
            <a:r>
              <a:rPr lang="ru-RU" sz="1200" dirty="0" smtClean="0">
                <a:solidFill>
                  <a:srgbClr val="002060"/>
                </a:solidFill>
              </a:rPr>
              <a:t>г. Белгород,  пр. Б. Хмельницкого, 80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Границы процесса: </a:t>
            </a:r>
            <a:r>
              <a:rPr lang="ru-RU" sz="1200" dirty="0">
                <a:solidFill>
                  <a:srgbClr val="002060"/>
                </a:solidFill>
              </a:rPr>
              <a:t> от обращения гражданина -  до получения дубликата документа об образовании.</a:t>
            </a:r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Дата начала  проекта</a:t>
            </a:r>
            <a:r>
              <a:rPr lang="ru-RU" sz="1200" dirty="0" smtClean="0">
                <a:solidFill>
                  <a:srgbClr val="002060"/>
                </a:solidFill>
              </a:rPr>
              <a:t>: </a:t>
            </a:r>
            <a:r>
              <a:rPr lang="ru-RU" sz="1200" dirty="0">
                <a:solidFill>
                  <a:srgbClr val="002060"/>
                </a:solidFill>
              </a:rPr>
              <a:t>15.06.2019 г.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Дата окончания проекта</a:t>
            </a:r>
            <a:r>
              <a:rPr lang="ru-RU" sz="1200" dirty="0" smtClean="0">
                <a:solidFill>
                  <a:srgbClr val="002060"/>
                </a:solidFill>
              </a:rPr>
              <a:t>: </a:t>
            </a:r>
            <a:r>
              <a:rPr lang="ru-RU" sz="1200" dirty="0">
                <a:solidFill>
                  <a:srgbClr val="002060"/>
                </a:solidFill>
              </a:rPr>
              <a:t>02.03.2020 г.</a:t>
            </a:r>
          </a:p>
          <a:p>
            <a:endParaRPr lang="ru-RU" sz="1000" dirty="0">
              <a:solidFill>
                <a:srgbClr val="002060"/>
              </a:solidFill>
            </a:endParaRPr>
          </a:p>
          <a:p>
            <a:endParaRPr lang="ru-RU" sz="1000" dirty="0" smtClean="0">
              <a:solidFill>
                <a:srgbClr val="002060"/>
              </a:solidFill>
            </a:endParaRPr>
          </a:p>
          <a:p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218" y="4800643"/>
            <a:ext cx="83232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</a:rPr>
              <a:t>Сокращение времени протекания процесса выдачи дубликатов документов  об образовании на 35 % к 02.03.2020 </a:t>
            </a:r>
            <a:r>
              <a:rPr lang="ru-RU" sz="1200" dirty="0">
                <a:solidFill>
                  <a:srgbClr val="002060"/>
                </a:solidFill>
              </a:rPr>
              <a:t>г.</a:t>
            </a:r>
          </a:p>
        </p:txBody>
      </p:sp>
      <p:sp>
        <p:nvSpPr>
          <p:cNvPr id="16" name="Прямоугольник 15">
            <a:extLst/>
          </p:cNvPr>
          <p:cNvSpPr/>
          <p:nvPr/>
        </p:nvSpPr>
        <p:spPr>
          <a:xfrm>
            <a:off x="238859" y="5486555"/>
            <a:ext cx="8621713" cy="12832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1. </a:t>
            </a: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Высвобождение времени сотрудников, участвующих в процессе.</a:t>
            </a:r>
            <a:endParaRPr lang="ru-RU" altLang="ru-RU" sz="1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0"/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2. Повышение удовлетворённости граждан вследствие уменьшения сроков ожидания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265524" y="5495581"/>
            <a:ext cx="15199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Эффекты 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проекта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 dirty="0"/>
          </a:p>
        </p:txBody>
      </p:sp>
      <p:pic>
        <p:nvPicPr>
          <p:cNvPr id="20" name="Picture 2" descr="https://avatars.mds.yandex.net/get-altay/1678797/2a00000168dfd95c6f8481b73e4b47f1d413/XXX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995" b="27005"/>
          <a:stretch/>
        </p:blipFill>
        <p:spPr bwMode="auto">
          <a:xfrm>
            <a:off x="6786774" y="713644"/>
            <a:ext cx="2073798" cy="149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24" y="980478"/>
            <a:ext cx="1306770" cy="11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9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7096" y="1729175"/>
            <a:ext cx="3624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Переписывание личного заявления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4221" y="2071060"/>
            <a:ext cx="3007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Неполный пакет документов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048" y="24080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приказа часто возвращается на доработку, разное количество виз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4221" y="30544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Трата времени сотрудника ИВЦ на подсказки по одним и тем же вопросам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096" y="304115"/>
            <a:ext cx="8184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ea typeface="+mj-ea"/>
                <a:cs typeface="+mj-cs"/>
              </a:rPr>
              <a:t>Достигнутые результаты (было и стало) </a:t>
            </a:r>
            <a:endParaRPr lang="ru-RU" dirty="0"/>
          </a:p>
        </p:txBody>
      </p:sp>
      <p:pic>
        <p:nvPicPr>
          <p:cNvPr id="10" name="Рисунок 9" descr="https://fb.ru/misc/i/gallery/45703/16280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8" y="4077072"/>
            <a:ext cx="2045970" cy="17995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трелка вправо с вырезом 10"/>
          <p:cNvSpPr/>
          <p:nvPr/>
        </p:nvSpPr>
        <p:spPr>
          <a:xfrm>
            <a:off x="4456160" y="3054407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34568" y="1727063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случаев выдачи дубликатов и необходимых для этого документов;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на странице официальном сайте колледжа «Выпускникам. Выдача дубликатов документов об образовании» 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43241" y="5665839"/>
            <a:ext cx="2875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заявления и приказа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инструкцию для сотрудника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части.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https://yt3.ggpht.com/a/AATXAJxWpKyFc8GzL4LpEt0Sl_0OF14W71mhx8tFP9ueDA=s900-c-k-c0xffffffff-no-rj-m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52" y="3346045"/>
            <a:ext cx="2159635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788365" y="118450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БЫЛО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5839" y="1197572"/>
            <a:ext cx="83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СТАЛО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5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593799"/>
              </p:ext>
            </p:extLst>
          </p:nvPr>
        </p:nvGraphicFramePr>
        <p:xfrm>
          <a:off x="273887" y="3043182"/>
          <a:ext cx="8229600" cy="1320780"/>
        </p:xfrm>
        <a:graphic>
          <a:graphicData uri="http://schemas.openxmlformats.org/drawingml/2006/table">
            <a:tbl>
              <a:tblPr firstRow="1" firstCol="1" bandRow="1"/>
              <a:tblGrid>
                <a:gridCol w="1645920">
                  <a:extLst>
                    <a:ext uri="{9D8B030D-6E8A-4147-A177-3AD203B41FA5}">
                      <a16:colId xmlns:a16="http://schemas.microsoft.com/office/drawing/2014/main" val="418885347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84775983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64615375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59952862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776365238"/>
                    </a:ext>
                  </a:extLst>
                </a:gridCol>
              </a:tblGrid>
              <a:tr h="1742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ПРОТЕКАНИЯ ПРОЦЕССА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РАСХОЖДЕНИЕ (+/-)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ПРИЧИНА РАСХОЖДЕНИЯ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909321"/>
                  </a:ext>
                </a:extLst>
              </a:tr>
              <a:tr h="174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891859"/>
                  </a:ext>
                </a:extLst>
              </a:tr>
              <a:tr h="481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17.02.2020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 smtClean="0">
                          <a:solidFill>
                            <a:srgbClr val="000000"/>
                          </a:solidFill>
                        </a:rPr>
                        <a:t> 7 дней 1 часа 5 минут до 4 дня 1 часа 5 минут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дня 12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701376"/>
                  </a:ext>
                </a:extLst>
              </a:tr>
              <a:tr h="481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20.05.2020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 smtClean="0">
                          <a:solidFill>
                            <a:srgbClr val="000000"/>
                          </a:solidFill>
                        </a:rPr>
                        <a:t> 7 дней 1 часа 5 минут до 4 дня 1 часа 5 минут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дня 30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95501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9515" y="777280"/>
            <a:ext cx="635526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ПРОИЗВОДСТВЕННЫЙ АНАЛИЗ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 «выдача дубликатов документов  об образовании»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3298" y="1725243"/>
            <a:ext cx="8711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В результате реализации проекта длительность процесса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сократилась на </a:t>
            </a:r>
            <a:r>
              <a:rPr lang="ru-RU" altLang="ru-RU" sz="1600" dirty="0" smtClean="0">
                <a:solidFill>
                  <a:prstClr val="black"/>
                </a:solidFill>
                <a:latin typeface="Arial" panose="020B0604020202020204" pitchFamily="34" charset="0"/>
              </a:rPr>
              <a:t>58 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% и составляет от </a:t>
            </a:r>
            <a:r>
              <a:rPr lang="ru-RU" sz="1600" kern="0" dirty="0">
                <a:solidFill>
                  <a:srgbClr val="000000"/>
                </a:solidFill>
              </a:rPr>
              <a:t>7 дней 1 часа 5 минут до 4 дня 1 часа 5 минут </a:t>
            </a:r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3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2068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Удовлетворенность процессом потребителей увеличилась с </a:t>
            </a:r>
            <a:r>
              <a:rPr lang="ru-RU" dirty="0" smtClean="0">
                <a:solidFill>
                  <a:srgbClr val="4F81BD"/>
                </a:solidFill>
                <a:latin typeface="Calibri"/>
              </a:rPr>
              <a:t>25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</a:t>
            </a:r>
            <a:r>
              <a:rPr lang="ru-RU" dirty="0" smtClean="0">
                <a:solidFill>
                  <a:srgbClr val="4F81BD"/>
                </a:solidFill>
                <a:latin typeface="Calibri"/>
              </a:rPr>
              <a:t>75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70848"/>
              </p:ext>
            </p:extLst>
          </p:nvPr>
        </p:nvGraphicFramePr>
        <p:xfrm>
          <a:off x="539552" y="1207092"/>
          <a:ext cx="8342745" cy="495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545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Экономический эффект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эффект для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участников процесса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122153"/>
            <a:ext cx="77643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58 % сокращены затраты времени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3 раза снизились трудозатраты сотрудников</a:t>
            </a:r>
          </a:p>
          <a:p>
            <a:pPr lvl="0">
              <a:defRPr/>
            </a:pPr>
            <a:r>
              <a:rPr lang="ru-RU" dirty="0" smtClean="0">
                <a:solidFill>
                  <a:srgbClr val="0070C0"/>
                </a:solidFill>
              </a:rPr>
              <a:t>Трудозатраты </a:t>
            </a:r>
            <a:r>
              <a:rPr lang="ru-RU" dirty="0">
                <a:solidFill>
                  <a:srgbClr val="0070C0"/>
                </a:solidFill>
              </a:rPr>
              <a:t>(человек/час) </a:t>
            </a:r>
            <a:r>
              <a:rPr lang="ru-RU" dirty="0" smtClean="0">
                <a:solidFill>
                  <a:srgbClr val="0070C0"/>
                </a:solidFill>
              </a:rPr>
              <a:t>- 6 </a:t>
            </a:r>
            <a:r>
              <a:rPr lang="ru-RU" dirty="0" err="1">
                <a:solidFill>
                  <a:srgbClr val="0070C0"/>
                </a:solidFill>
              </a:rPr>
              <a:t>тыс.руб</a:t>
            </a:r>
            <a:r>
              <a:rPr lang="ru-RU" dirty="0">
                <a:solidFill>
                  <a:srgbClr val="0070C0"/>
                </a:solidFill>
              </a:rPr>
              <a:t> (за одно </a:t>
            </a:r>
            <a:r>
              <a:rPr lang="ru-RU" dirty="0" smtClean="0">
                <a:solidFill>
                  <a:srgbClr val="0070C0"/>
                </a:solidFill>
              </a:rPr>
              <a:t>обращение)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ru-RU" dirty="0" smtClean="0">
                <a:solidFill>
                  <a:srgbClr val="0070C0"/>
                </a:solidFill>
              </a:rPr>
              <a:t>                  2 </a:t>
            </a:r>
            <a:r>
              <a:rPr lang="ru-RU" dirty="0" err="1" smtClean="0">
                <a:solidFill>
                  <a:srgbClr val="0070C0"/>
                </a:solidFill>
              </a:rPr>
              <a:t>тыс.руб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(за одно </a:t>
            </a:r>
            <a:r>
              <a:rPr lang="ru-RU" dirty="0" smtClean="0">
                <a:solidFill>
                  <a:srgbClr val="0070C0"/>
                </a:solidFill>
              </a:rPr>
              <a:t>обращение)</a:t>
            </a:r>
            <a:endParaRPr lang="ru-RU" b="1" dirty="0">
              <a:solidFill>
                <a:srgbClr val="0070C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Повышение удовлетворенности всех участников образовательного процесса в 2,5 раза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122" y="4575705"/>
            <a:ext cx="1511755" cy="1847701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5400000">
            <a:off x="3709274" y="3362889"/>
            <a:ext cx="365863" cy="202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5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/>
          </p:cNvPr>
          <p:cNvSpPr/>
          <p:nvPr/>
        </p:nvSpPr>
        <p:spPr>
          <a:xfrm>
            <a:off x="359510" y="2833259"/>
            <a:ext cx="8637588" cy="3908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378252" y="639023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Руководство проектом</a:t>
            </a: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371241" y="2849706"/>
            <a:ext cx="2189162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348398" y="104914"/>
            <a:ext cx="8648700" cy="43973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2018126" y="2384669"/>
            <a:ext cx="288664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 fontAlgn="base"/>
            <a:r>
              <a:rPr lang="ru-RU" alt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anose="02020603050405020304" pitchFamily="18" charset="0"/>
              </a:rPr>
              <a:t>Шаталов О.А.</a:t>
            </a:r>
          </a:p>
          <a:p>
            <a:pPr lvl="0" algn="ctr" defTabSz="914400" fontAlgn="base"/>
            <a:r>
              <a:rPr lang="ru-RU" alt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anose="02020603050405020304" pitchFamily="18" charset="0"/>
              </a:rPr>
              <a:t> директор ОГАПОУ «</a:t>
            </a:r>
            <a:r>
              <a:rPr lang="ru-RU" alt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anose="02020603050405020304" pitchFamily="18" charset="0"/>
              </a:rPr>
              <a:t>БИК»</a:t>
            </a:r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2743275" y="681368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  <a:latin typeface="+mn-lt"/>
              </a:rPr>
              <a:t>Заказчик проекта</a:t>
            </a:r>
            <a:endParaRPr lang="en-US" altLang="ru-RU" sz="1000" kern="0" dirty="0" smtClean="0">
              <a:solidFill>
                <a:srgbClr val="00295C"/>
              </a:solidFill>
              <a:latin typeface="+mn-lt"/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4880819" y="2346626"/>
            <a:ext cx="225792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Times New Roman" panose="02020603050405020304" pitchFamily="18" charset="0"/>
              </a:rPr>
              <a:t>Выручаева</a:t>
            </a:r>
            <a:r>
              <a:rPr lang="en-US" altLang="ru-RU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Times New Roman" panose="02020603050405020304" pitchFamily="18" charset="0"/>
              </a:rPr>
              <a:t>Н. В., заместитель директора ОГАПОУ «БИК»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4792439" y="645007"/>
            <a:ext cx="2155825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  <a:latin typeface="+mn-lt"/>
              </a:rPr>
              <a:t>Руководитель проекта</a:t>
            </a:r>
            <a:endParaRPr lang="en-US" altLang="ru-RU" sz="1000" kern="0" dirty="0" smtClean="0">
              <a:solidFill>
                <a:srgbClr val="00295C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300" y="1220662"/>
            <a:ext cx="140999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Логотип организации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0568" y="883574"/>
            <a:ext cx="1251311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7693" y="820408"/>
            <a:ext cx="1098523" cy="1470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Rectangle 53"/>
          <p:cNvSpPr txBox="1">
            <a:spLocks noChangeArrowheads="1"/>
          </p:cNvSpPr>
          <p:nvPr/>
        </p:nvSpPr>
        <p:spPr bwMode="auto">
          <a:xfrm>
            <a:off x="431643" y="4753863"/>
            <a:ext cx="1462088" cy="7540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/>
            <a:r>
              <a:rPr lang="ru-RU" sz="9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Черкашина Г.А.</a:t>
            </a:r>
          </a:p>
          <a:p>
            <a:pPr fontAlgn="base"/>
            <a:r>
              <a:rPr lang="ru-RU" sz="9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Секретарь учебной части ОГАПОУ «БИК»</a:t>
            </a:r>
          </a:p>
          <a:p>
            <a:pPr algn="ctr" fontAlgn="base"/>
            <a:endParaRPr lang="ru-RU" sz="1000" b="1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algn="ctr" fontAlgn="base"/>
            <a:endParaRPr lang="ru-RU" sz="1200" dirty="0"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8045" y="3233597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1704204" y="4779557"/>
            <a:ext cx="1462088" cy="6001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/>
            <a:r>
              <a:rPr lang="ru-RU" sz="900" b="1" dirty="0" smtClean="0">
                <a:solidFill>
                  <a:srgbClr val="1C1C1C"/>
                </a:solidFill>
                <a:latin typeface="+mj-lt"/>
                <a:cs typeface="Times New Roman" panose="02020603050405020304" pitchFamily="18" charset="0"/>
              </a:rPr>
              <a:t>Бакалова Е.Е.</a:t>
            </a:r>
          </a:p>
          <a:p>
            <a:pPr fontAlgn="base"/>
            <a:r>
              <a:rPr lang="ru-RU" sz="900" b="1" dirty="0" smtClean="0">
                <a:latin typeface="+mj-lt"/>
              </a:rPr>
              <a:t>Заместитель директора ОГАПОУ </a:t>
            </a:r>
            <a:r>
              <a:rPr lang="ru-RU" sz="900" b="1" dirty="0">
                <a:latin typeface="+mj-lt"/>
              </a:rPr>
              <a:t>«БИК»</a:t>
            </a:r>
          </a:p>
          <a:p>
            <a:pPr algn="ctr" fontAlgn="base"/>
            <a:endParaRPr lang="ru-RU" sz="1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861754" y="3251079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3071262" y="4758039"/>
            <a:ext cx="1462088" cy="6001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/>
            <a:r>
              <a:rPr lang="ru-RU" sz="900" b="1" dirty="0" smtClean="0">
                <a:solidFill>
                  <a:srgbClr val="1C1C1C"/>
                </a:solidFill>
                <a:latin typeface="+mj-lt"/>
                <a:cs typeface="Times New Roman" panose="02020603050405020304" pitchFamily="18" charset="0"/>
              </a:rPr>
              <a:t>Ефремов И.М.</a:t>
            </a:r>
          </a:p>
          <a:p>
            <a:pPr fontAlgn="base"/>
            <a:r>
              <a:rPr lang="ru-RU" sz="900" b="1" dirty="0">
                <a:latin typeface="+mj-lt"/>
              </a:rPr>
              <a:t>Инженер-электроник ОГАПОУ «БИК»</a:t>
            </a:r>
          </a:p>
          <a:p>
            <a:pPr algn="ctr" fontAlgn="base"/>
            <a:endParaRPr lang="ru-RU" sz="1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284026" y="3251079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Rectangle 53"/>
          <p:cNvSpPr txBox="1">
            <a:spLocks noChangeArrowheads="1"/>
          </p:cNvSpPr>
          <p:nvPr/>
        </p:nvSpPr>
        <p:spPr bwMode="auto">
          <a:xfrm>
            <a:off x="4510986" y="4779557"/>
            <a:ext cx="1462088" cy="6001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ctr"/>
            <a:r>
              <a:rPr lang="ru-RU" sz="9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Иваненко М.А.</a:t>
            </a:r>
          </a:p>
          <a:p>
            <a:pPr fontAlgn="ctr"/>
            <a:r>
              <a:rPr lang="ru-RU" sz="900" b="1" dirty="0">
                <a:latin typeface="+mj-lt"/>
              </a:rPr>
              <a:t>Юрисконсульт ОГАПОУ «БИК»</a:t>
            </a:r>
          </a:p>
          <a:p>
            <a:pPr algn="ctr" fontAlgn="ctr"/>
            <a:endParaRPr lang="ru-RU" sz="12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677413" y="3241096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2</a:t>
            </a:fld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83" y="1415309"/>
            <a:ext cx="1254500" cy="1254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531" y="983830"/>
            <a:ext cx="1079833" cy="12523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380" y="3218298"/>
            <a:ext cx="1097375" cy="1475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828" y="3208488"/>
            <a:ext cx="1097375" cy="14753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971" y="5625363"/>
            <a:ext cx="1176630" cy="3718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9750" y="4707697"/>
            <a:ext cx="155863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+mj-lt"/>
              </a:rPr>
              <a:t>Латышев О.В.</a:t>
            </a:r>
          </a:p>
          <a:p>
            <a:r>
              <a:rPr lang="ru-RU" sz="900" b="1" dirty="0">
                <a:latin typeface="+mj-lt"/>
              </a:rPr>
              <a:t>Заместитель </a:t>
            </a:r>
            <a:r>
              <a:rPr lang="ru-RU" sz="900" b="1" dirty="0" smtClean="0">
                <a:latin typeface="+mj-lt"/>
              </a:rPr>
              <a:t>директора </a:t>
            </a:r>
            <a:r>
              <a:rPr lang="ru-RU" sz="900" b="1" dirty="0">
                <a:latin typeface="+mj-lt"/>
              </a:rPr>
              <a:t>ОГАПОУ «БИК»</a:t>
            </a:r>
          </a:p>
          <a:p>
            <a:endParaRPr lang="ru-RU" sz="10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4971" y="4707695"/>
            <a:ext cx="144257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+mj-lt"/>
              </a:rPr>
              <a:t>Потрясав В.И.</a:t>
            </a:r>
          </a:p>
          <a:p>
            <a:r>
              <a:rPr lang="ru-RU" sz="900" b="1" dirty="0">
                <a:latin typeface="+mj-lt"/>
              </a:rPr>
              <a:t>Заведующий отделением</a:t>
            </a:r>
          </a:p>
          <a:p>
            <a:endParaRPr lang="ru-RU" sz="1000" b="1" dirty="0">
              <a:latin typeface="+mj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176" y="5184515"/>
            <a:ext cx="1022199" cy="137429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56" y="5217589"/>
            <a:ext cx="1097375" cy="14753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06728" y="6113204"/>
            <a:ext cx="11223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+mj-lt"/>
              </a:rPr>
              <a:t>Лапина Т.Ю.</a:t>
            </a:r>
          </a:p>
          <a:p>
            <a:r>
              <a:rPr lang="ru-RU" sz="900" b="1" dirty="0">
                <a:latin typeface="+mj-lt"/>
              </a:rPr>
              <a:t>Заведующий отделением</a:t>
            </a:r>
          </a:p>
          <a:p>
            <a:endParaRPr lang="ru-RU" sz="10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98922" y="6168285"/>
            <a:ext cx="97891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+mj-lt"/>
              </a:rPr>
              <a:t>Беляева Г.Н.</a:t>
            </a:r>
          </a:p>
          <a:p>
            <a:r>
              <a:rPr lang="ru-RU" sz="900" b="1" dirty="0">
                <a:latin typeface="+mj-lt"/>
              </a:rPr>
              <a:t>Заведующий отделением</a:t>
            </a:r>
          </a:p>
          <a:p>
            <a:endParaRPr lang="ru-RU" sz="1000" b="1" dirty="0">
              <a:latin typeface="+mj-lt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25" y="5252320"/>
            <a:ext cx="1009852" cy="1363132"/>
          </a:xfrm>
          <a:prstGeom prst="rect">
            <a:avLst/>
          </a:prstGeom>
        </p:spPr>
      </p:pic>
      <p:pic>
        <p:nvPicPr>
          <p:cNvPr id="47" name="Рисунок 46" descr="https://bincol.ru/images/vyruchaeva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5" r="23076"/>
          <a:stretch/>
        </p:blipFill>
        <p:spPr bwMode="auto">
          <a:xfrm>
            <a:off x="5468753" y="841566"/>
            <a:ext cx="975456" cy="14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2935" y="3281481"/>
            <a:ext cx="1013361" cy="13089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9439" y="5250490"/>
            <a:ext cx="883878" cy="1242340"/>
          </a:xfrm>
          <a:prstGeom prst="rect">
            <a:avLst/>
          </a:prstGeom>
        </p:spPr>
      </p:pic>
      <p:pic>
        <p:nvPicPr>
          <p:cNvPr id="48" name="Рисунок 47" descr="https://bincol.ru/images/potryasaev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7216" r="30083" b="25193"/>
          <a:stretch/>
        </p:blipFill>
        <p:spPr bwMode="auto">
          <a:xfrm>
            <a:off x="7658381" y="3335743"/>
            <a:ext cx="1048822" cy="1173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Рисунок 49" descr="https://sun9-37.userapi.com/impf/c630022/v630022884/3dd93/1GfjoeLQh58.jpg?size=604x403&amp;quality=96&amp;sign=f3286e52e1a2aec7e5f133ea0e452068&amp;type=album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1" t="5211" r="23013" b="55086"/>
          <a:stretch/>
        </p:blipFill>
        <p:spPr bwMode="auto">
          <a:xfrm>
            <a:off x="4752215" y="3317069"/>
            <a:ext cx="979629" cy="13205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Рисунок 50" descr="https://sun9-16.userapi.com/impg/iiY5-8IAdWgSW0i7C0Gk77trQV6zpYnPfhvENA/ZbPA1dQzDhQ.jpg?size=1600x900&amp;quality=96&amp;sign=ca4d295decf112e51d4e29ce5f17c174&amp;type=album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5" t="31642" r="40030" b="9065"/>
          <a:stretch/>
        </p:blipFill>
        <p:spPr bwMode="auto">
          <a:xfrm>
            <a:off x="3303981" y="3254251"/>
            <a:ext cx="1086875" cy="14367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Рисунок 51" descr="https://sun9-58.userapi.com/impf/c857636/v857636100/6eba4/tfDJioqP6RM.jpg?size=638x1181&amp;quality=96&amp;sign=535addfb331336c2eef6b8378600f9b6&amp;type=album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7" t="34908" r="18219" b="48630"/>
          <a:stretch/>
        </p:blipFill>
        <p:spPr bwMode="auto">
          <a:xfrm>
            <a:off x="1893731" y="3282046"/>
            <a:ext cx="1027800" cy="1401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8045" y="3241096"/>
            <a:ext cx="1091911" cy="145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227"/>
          <p:cNvSpPr/>
          <p:nvPr/>
        </p:nvSpPr>
        <p:spPr>
          <a:xfrm>
            <a:off x="1973263" y="1457882"/>
            <a:ext cx="1366837" cy="120209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673" y="66523"/>
            <a:ext cx="8555913" cy="6135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Карта </a:t>
            </a:r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текущего состояния процесса «выдача дубликатов документов  об образовании»</a:t>
            </a:r>
            <a:b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86021" name="Group 228"/>
          <p:cNvGrpSpPr>
            <a:grpSpLocks/>
          </p:cNvGrpSpPr>
          <p:nvPr/>
        </p:nvGrpSpPr>
        <p:grpSpPr bwMode="auto">
          <a:xfrm>
            <a:off x="379413" y="6410948"/>
            <a:ext cx="1709737" cy="258412"/>
            <a:chOff x="125411" y="977723"/>
            <a:chExt cx="1710805" cy="361903"/>
          </a:xfrm>
        </p:grpSpPr>
        <p:sp>
          <p:nvSpPr>
            <p:cNvPr id="43" name="Rectangle 229"/>
            <p:cNvSpPr>
              <a:spLocks/>
            </p:cNvSpPr>
            <p:nvPr/>
          </p:nvSpPr>
          <p:spPr>
            <a:xfrm>
              <a:off x="125411" y="1101532"/>
              <a:ext cx="271632" cy="11428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9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Rectangle 41"/>
            <p:cNvSpPr txBox="1">
              <a:spLocks/>
            </p:cNvSpPr>
            <p:nvPr/>
          </p:nvSpPr>
          <p:spPr>
            <a:xfrm>
              <a:off x="125411" y="996771"/>
              <a:ext cx="271632" cy="114285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2000" tIns="36000" rIns="36000" bIns="36000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endParaRPr lang="ru-RU" sz="9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231"/>
            <p:cNvSpPr>
              <a:spLocks/>
            </p:cNvSpPr>
            <p:nvPr/>
          </p:nvSpPr>
          <p:spPr>
            <a:xfrm>
              <a:off x="125411" y="1212642"/>
              <a:ext cx="271632" cy="115872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 sz="9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Rectangle 63"/>
            <p:cNvSpPr txBox="1">
              <a:spLocks/>
            </p:cNvSpPr>
            <p:nvPr/>
          </p:nvSpPr>
          <p:spPr>
            <a:xfrm>
              <a:off x="478056" y="977723"/>
              <a:ext cx="1097647" cy="13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00" kern="0" dirty="0" smtClean="0">
                  <a:solidFill>
                    <a:srgbClr val="000000"/>
                  </a:solidFill>
                </a:rPr>
                <a:t>Продолжительность</a:t>
              </a:r>
              <a:endParaRPr lang="ru-RU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63"/>
            <p:cNvSpPr txBox="1">
              <a:spLocks/>
            </p:cNvSpPr>
            <p:nvPr/>
          </p:nvSpPr>
          <p:spPr>
            <a:xfrm>
              <a:off x="478056" y="1088834"/>
              <a:ext cx="708467" cy="139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00" kern="0" dirty="0" smtClean="0">
                  <a:solidFill>
                    <a:srgbClr val="000000"/>
                  </a:solidFill>
                </a:rPr>
                <a:t>Исполнитель</a:t>
              </a:r>
              <a:endParaRPr lang="ru-RU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63"/>
            <p:cNvSpPr txBox="1">
              <a:spLocks/>
            </p:cNvSpPr>
            <p:nvPr/>
          </p:nvSpPr>
          <p:spPr>
            <a:xfrm>
              <a:off x="478056" y="1201531"/>
              <a:ext cx="1358160" cy="13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00" kern="0" dirty="0" smtClean="0">
                  <a:solidFill>
                    <a:srgbClr val="000000"/>
                  </a:solidFill>
                </a:rPr>
                <a:t>Описание шага процесса</a:t>
              </a:r>
              <a:endParaRPr lang="ru-RU" sz="900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6" name="Шестиугольник 84"/>
          <p:cNvSpPr/>
          <p:nvPr/>
        </p:nvSpPr>
        <p:spPr>
          <a:xfrm>
            <a:off x="4303713" y="6386785"/>
            <a:ext cx="500062" cy="228600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BFBFBF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Rectangle 63"/>
          <p:cNvSpPr txBox="1"/>
          <p:nvPr/>
        </p:nvSpPr>
        <p:spPr>
          <a:xfrm>
            <a:off x="4892675" y="6370910"/>
            <a:ext cx="6223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Срок по регламенту</a:t>
            </a:r>
          </a:p>
        </p:txBody>
      </p:sp>
      <p:sp>
        <p:nvSpPr>
          <p:cNvPr id="74" name="Rectangle 41"/>
          <p:cNvSpPr txBox="1"/>
          <p:nvPr/>
        </p:nvSpPr>
        <p:spPr>
          <a:xfrm>
            <a:off x="6482899" y="6326377"/>
            <a:ext cx="2541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sz="1000" b="1" kern="0" dirty="0" smtClean="0">
                <a:solidFill>
                  <a:srgbClr val="000000"/>
                </a:solidFill>
              </a:rPr>
              <a:t>ИТОГО – ВПП : от 21 дня  4 часа 57 мин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sz="1000" b="1" kern="0" dirty="0" smtClean="0">
                <a:solidFill>
                  <a:srgbClr val="000000"/>
                </a:solidFill>
              </a:rPr>
              <a:t>До 10 дней  2 часа 20 минут </a:t>
            </a:r>
            <a:endParaRPr lang="ru-RU" sz="1000" b="1" kern="0" dirty="0">
              <a:solidFill>
                <a:srgbClr val="000000"/>
              </a:solidFill>
            </a:endParaRPr>
          </a:p>
        </p:txBody>
      </p:sp>
      <p:cxnSp>
        <p:nvCxnSpPr>
          <p:cNvPr id="86038" name="Прямая соединительная линия 79"/>
          <p:cNvCxnSpPr>
            <a:cxnSpLocks noChangeShapeType="1"/>
          </p:cNvCxnSpPr>
          <p:nvPr/>
        </p:nvCxnSpPr>
        <p:spPr bwMode="auto">
          <a:xfrm flipV="1">
            <a:off x="167804" y="6304405"/>
            <a:ext cx="8602662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</p:spPr>
      </p:cxnSp>
      <p:sp>
        <p:nvSpPr>
          <p:cNvPr id="120" name="Rectangle 227"/>
          <p:cNvSpPr/>
          <p:nvPr/>
        </p:nvSpPr>
        <p:spPr>
          <a:xfrm>
            <a:off x="380343" y="1064867"/>
            <a:ext cx="1366838" cy="163671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Rectangle 227"/>
          <p:cNvSpPr/>
          <p:nvPr/>
        </p:nvSpPr>
        <p:spPr>
          <a:xfrm>
            <a:off x="6941640" y="1125852"/>
            <a:ext cx="1344613" cy="1593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Rectangle 170"/>
          <p:cNvSpPr/>
          <p:nvPr/>
        </p:nvSpPr>
        <p:spPr>
          <a:xfrm>
            <a:off x="416648" y="3020405"/>
            <a:ext cx="1344613" cy="149784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Rectangle 63"/>
          <p:cNvSpPr txBox="1"/>
          <p:nvPr/>
        </p:nvSpPr>
        <p:spPr>
          <a:xfrm>
            <a:off x="468674" y="3410234"/>
            <a:ext cx="1295400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Директор колледжа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24" name="Rectangle 188"/>
          <p:cNvSpPr/>
          <p:nvPr/>
        </p:nvSpPr>
        <p:spPr>
          <a:xfrm>
            <a:off x="404812" y="3588667"/>
            <a:ext cx="1362075" cy="913277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Накладывает резолюцию на заявление (А)</a:t>
            </a:r>
            <a:endParaRPr lang="ru-RU" sz="900" kern="0" dirty="0">
              <a:solidFill>
                <a:srgbClr val="000000"/>
              </a:solidFill>
            </a:endParaRPr>
          </a:p>
        </p:txBody>
      </p:sp>
      <p:sp>
        <p:nvSpPr>
          <p:cNvPr id="125" name="Rectangle 41"/>
          <p:cNvSpPr txBox="1">
            <a:spLocks/>
          </p:cNvSpPr>
          <p:nvPr/>
        </p:nvSpPr>
        <p:spPr>
          <a:xfrm>
            <a:off x="412750" y="3029236"/>
            <a:ext cx="134620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1-2 дня 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26" name="Rectangle 223"/>
          <p:cNvSpPr/>
          <p:nvPr/>
        </p:nvSpPr>
        <p:spPr>
          <a:xfrm>
            <a:off x="393372" y="1786074"/>
            <a:ext cx="1366838" cy="899197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Диктует содержание заявления </a:t>
            </a:r>
            <a:endParaRPr lang="ru-RU" sz="900" kern="0" dirty="0">
              <a:solidFill>
                <a:srgbClr val="000000"/>
              </a:solidFill>
            </a:endParaRPr>
          </a:p>
        </p:txBody>
      </p:sp>
      <p:sp>
        <p:nvSpPr>
          <p:cNvPr id="127" name="Rectangle 41"/>
          <p:cNvSpPr txBox="1">
            <a:spLocks/>
          </p:cNvSpPr>
          <p:nvPr/>
        </p:nvSpPr>
        <p:spPr>
          <a:xfrm>
            <a:off x="381930" y="1068724"/>
            <a:ext cx="1363663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i="1" kern="0" dirty="0">
                <a:solidFill>
                  <a:srgbClr val="000000"/>
                </a:solidFill>
              </a:rPr>
              <a:t>Вход </a:t>
            </a:r>
            <a:r>
              <a:rPr lang="ru-RU" sz="1020" b="1" i="1" kern="0" dirty="0" smtClean="0">
                <a:solidFill>
                  <a:srgbClr val="000000"/>
                </a:solidFill>
              </a:rPr>
              <a:t>процесса – 10-15 мин</a:t>
            </a:r>
            <a:endParaRPr lang="ru-RU" sz="1020" b="1" i="1" kern="0" dirty="0">
              <a:solidFill>
                <a:srgbClr val="000000"/>
              </a:solidFill>
            </a:endParaRPr>
          </a:p>
        </p:txBody>
      </p:sp>
      <p:sp>
        <p:nvSpPr>
          <p:cNvPr id="128" name="Rectangle 63"/>
          <p:cNvSpPr txBox="1"/>
          <p:nvPr/>
        </p:nvSpPr>
        <p:spPr>
          <a:xfrm>
            <a:off x="2034134" y="1511315"/>
            <a:ext cx="1239838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Гражданин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29" name="Rectangle 229"/>
          <p:cNvSpPr/>
          <p:nvPr/>
        </p:nvSpPr>
        <p:spPr>
          <a:xfrm>
            <a:off x="1984377" y="1826287"/>
            <a:ext cx="1376910" cy="82294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Гражданин пишет под диктовку личное   заявление (А)</a:t>
            </a:r>
            <a:endParaRPr lang="ru-RU" sz="900" kern="0" dirty="0">
              <a:solidFill>
                <a:srgbClr val="000000"/>
              </a:solidFill>
            </a:endParaRPr>
          </a:p>
        </p:txBody>
      </p:sp>
      <p:sp>
        <p:nvSpPr>
          <p:cNvPr id="130" name="Right Arrow 230"/>
          <p:cNvSpPr>
            <a:spLocks/>
          </p:cNvSpPr>
          <p:nvPr/>
        </p:nvSpPr>
        <p:spPr>
          <a:xfrm>
            <a:off x="3383427" y="2180823"/>
            <a:ext cx="268287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Rectangle 41"/>
          <p:cNvSpPr txBox="1">
            <a:spLocks/>
          </p:cNvSpPr>
          <p:nvPr/>
        </p:nvSpPr>
        <p:spPr>
          <a:xfrm>
            <a:off x="1984376" y="1097623"/>
            <a:ext cx="1363662" cy="3508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10-15  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32" name="Rectangle 232"/>
          <p:cNvSpPr/>
          <p:nvPr/>
        </p:nvSpPr>
        <p:spPr>
          <a:xfrm>
            <a:off x="3624717" y="1097623"/>
            <a:ext cx="1344613" cy="15668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Rectangle 63"/>
          <p:cNvSpPr txBox="1"/>
          <p:nvPr/>
        </p:nvSpPr>
        <p:spPr>
          <a:xfrm>
            <a:off x="3659981" y="1469650"/>
            <a:ext cx="126206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Специалист отдела кадров (ОК)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34" name="Rectangle 234"/>
          <p:cNvSpPr/>
          <p:nvPr/>
        </p:nvSpPr>
        <p:spPr>
          <a:xfrm>
            <a:off x="3640592" y="1793970"/>
            <a:ext cx="1335088" cy="876300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Ксерокопирует необходимые документы </a:t>
            </a:r>
            <a:endParaRPr lang="ru-RU" sz="900" kern="0" dirty="0">
              <a:solidFill>
                <a:srgbClr val="000000"/>
              </a:solidFill>
            </a:endParaRPr>
          </a:p>
        </p:txBody>
      </p:sp>
      <p:sp>
        <p:nvSpPr>
          <p:cNvPr id="135" name="Right Arrow 235"/>
          <p:cNvSpPr>
            <a:spLocks/>
          </p:cNvSpPr>
          <p:nvPr/>
        </p:nvSpPr>
        <p:spPr>
          <a:xfrm>
            <a:off x="5006450" y="2180823"/>
            <a:ext cx="269875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ctangle 41"/>
          <p:cNvSpPr txBox="1">
            <a:spLocks/>
          </p:cNvSpPr>
          <p:nvPr/>
        </p:nvSpPr>
        <p:spPr>
          <a:xfrm>
            <a:off x="3626305" y="1103407"/>
            <a:ext cx="1341438" cy="355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>
                <a:solidFill>
                  <a:srgbClr val="000000"/>
                </a:solidFill>
              </a:rPr>
              <a:t>5</a:t>
            </a:r>
            <a:r>
              <a:rPr lang="ru-RU" sz="1020" b="1" kern="0" dirty="0" smtClean="0">
                <a:solidFill>
                  <a:srgbClr val="000000"/>
                </a:solidFill>
              </a:rPr>
              <a:t> 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37" name="Rectangle 237"/>
          <p:cNvSpPr/>
          <p:nvPr/>
        </p:nvSpPr>
        <p:spPr>
          <a:xfrm>
            <a:off x="5285856" y="1118518"/>
            <a:ext cx="1344612" cy="1593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Rectangle 63"/>
          <p:cNvSpPr txBox="1"/>
          <p:nvPr/>
        </p:nvSpPr>
        <p:spPr>
          <a:xfrm>
            <a:off x="5311754" y="1511315"/>
            <a:ext cx="12874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Специалист отдела кадров  (ОК)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39" name="Rectangle 239"/>
          <p:cNvSpPr/>
          <p:nvPr/>
        </p:nvSpPr>
        <p:spPr>
          <a:xfrm>
            <a:off x="5276829" y="1869846"/>
            <a:ext cx="1357312" cy="84252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Передает  заявление (А) для наложения резолюции в порядке общей очереди </a:t>
            </a:r>
            <a:endParaRPr lang="ru-RU" sz="900" kern="0" dirty="0">
              <a:solidFill>
                <a:srgbClr val="000000"/>
              </a:solidFill>
            </a:endParaRPr>
          </a:p>
        </p:txBody>
      </p:sp>
      <p:sp>
        <p:nvSpPr>
          <p:cNvPr id="140" name="Right Arrow 240"/>
          <p:cNvSpPr>
            <a:spLocks/>
          </p:cNvSpPr>
          <p:nvPr/>
        </p:nvSpPr>
        <p:spPr>
          <a:xfrm>
            <a:off x="6661894" y="2137818"/>
            <a:ext cx="268287" cy="336550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Rectangle 41"/>
          <p:cNvSpPr txBox="1">
            <a:spLocks/>
          </p:cNvSpPr>
          <p:nvPr/>
        </p:nvSpPr>
        <p:spPr>
          <a:xfrm>
            <a:off x="5283179" y="1104118"/>
            <a:ext cx="1344612" cy="3635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1 день 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47" name="Right Arrow 260"/>
          <p:cNvSpPr>
            <a:spLocks/>
          </p:cNvSpPr>
          <p:nvPr/>
        </p:nvSpPr>
        <p:spPr>
          <a:xfrm>
            <a:off x="3451178" y="3896664"/>
            <a:ext cx="267671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Right Arrow 225"/>
          <p:cNvSpPr>
            <a:spLocks/>
          </p:cNvSpPr>
          <p:nvPr/>
        </p:nvSpPr>
        <p:spPr>
          <a:xfrm>
            <a:off x="1740695" y="2063051"/>
            <a:ext cx="269875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Rectangle 63"/>
          <p:cNvSpPr txBox="1"/>
          <p:nvPr/>
        </p:nvSpPr>
        <p:spPr>
          <a:xfrm>
            <a:off x="7010250" y="1481162"/>
            <a:ext cx="12874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Специалист отдела кадров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56" name="Rectangle 239"/>
          <p:cNvSpPr/>
          <p:nvPr/>
        </p:nvSpPr>
        <p:spPr>
          <a:xfrm>
            <a:off x="6942736" y="1814081"/>
            <a:ext cx="1344613" cy="894455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Передает заявление (А) для наложения резолюции в порядке общей очереди</a:t>
            </a:r>
            <a:endParaRPr lang="ru-RU" sz="900" kern="0" dirty="0">
              <a:solidFill>
                <a:srgbClr val="000000"/>
              </a:solidFill>
            </a:endParaRPr>
          </a:p>
        </p:txBody>
      </p:sp>
      <p:sp>
        <p:nvSpPr>
          <p:cNvPr id="157" name="Rectangle 41"/>
          <p:cNvSpPr txBox="1">
            <a:spLocks/>
          </p:cNvSpPr>
          <p:nvPr/>
        </p:nvSpPr>
        <p:spPr>
          <a:xfrm>
            <a:off x="6937967" y="1149397"/>
            <a:ext cx="1344613" cy="334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1 день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58" name="Rectangle 63"/>
          <p:cNvSpPr txBox="1"/>
          <p:nvPr/>
        </p:nvSpPr>
        <p:spPr>
          <a:xfrm>
            <a:off x="414339" y="1446227"/>
            <a:ext cx="13636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Специалист отдела кадров (ОК)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81" name="Rectangle 237"/>
          <p:cNvSpPr/>
          <p:nvPr/>
        </p:nvSpPr>
        <p:spPr>
          <a:xfrm>
            <a:off x="2072671" y="3025020"/>
            <a:ext cx="1363662" cy="141481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Rectangle 41"/>
          <p:cNvSpPr txBox="1">
            <a:spLocks/>
          </p:cNvSpPr>
          <p:nvPr/>
        </p:nvSpPr>
        <p:spPr>
          <a:xfrm>
            <a:off x="2076728" y="3023585"/>
            <a:ext cx="1363662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4-7 дней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3</a:t>
            </a:fld>
            <a:endParaRPr lang="ru-RU" sz="1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140" y="3038507"/>
            <a:ext cx="1348838" cy="15487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76932" y="3385534"/>
            <a:ext cx="1344993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20" i="1" dirty="0" smtClean="0"/>
              <a:t>Архивариус</a:t>
            </a:r>
            <a:endParaRPr lang="ru-RU" sz="102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69676" y="3434622"/>
            <a:ext cx="133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/>
              <a:t>Сотрудник отделения 1,2,3,4</a:t>
            </a:r>
            <a:endParaRPr lang="ru-RU" sz="9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88190" y="3646275"/>
            <a:ext cx="136928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900" dirty="0" smtClean="0"/>
          </a:p>
          <a:p>
            <a:r>
              <a:rPr lang="ru-RU" sz="900" dirty="0" smtClean="0"/>
              <a:t>Ищет личное дело (В) и передает на отделение</a:t>
            </a:r>
          </a:p>
          <a:p>
            <a:r>
              <a:rPr lang="ru-RU" sz="900" dirty="0" smtClean="0"/>
              <a:t> </a:t>
            </a:r>
          </a:p>
          <a:p>
            <a:endParaRPr lang="ru-RU" sz="900" dirty="0"/>
          </a:p>
          <a:p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3727140" y="3038507"/>
            <a:ext cx="1344289" cy="406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20" b="1" dirty="0" smtClean="0"/>
              <a:t>1  - 21 день</a:t>
            </a:r>
            <a:endParaRPr lang="ru-RU" sz="800" b="1" dirty="0" smtClean="0"/>
          </a:p>
          <a:p>
            <a:endParaRPr lang="ru-RU" sz="102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735671" y="3783070"/>
            <a:ext cx="1320512" cy="784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Пишет служебную записку (</a:t>
            </a:r>
            <a:r>
              <a:rPr lang="ru-RU" sz="900" dirty="0"/>
              <a:t>С</a:t>
            </a:r>
            <a:r>
              <a:rPr lang="ru-RU" sz="900" dirty="0" smtClean="0"/>
              <a:t>) и передает на утверждение в порядке общей очереди </a:t>
            </a:r>
            <a:endParaRPr lang="ru-RU" sz="9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777" y="3924053"/>
            <a:ext cx="286537" cy="3718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746" y="3031273"/>
            <a:ext cx="1347333" cy="15485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319" y="3877606"/>
            <a:ext cx="286537" cy="3718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97281" y="3435886"/>
            <a:ext cx="1305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/>
              <a:t>Директор колледжа</a:t>
            </a:r>
            <a:endParaRPr lang="ru-RU" sz="9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20295" y="3039565"/>
            <a:ext cx="1342784" cy="406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20" b="1" dirty="0" smtClean="0"/>
              <a:t>1-2 дня </a:t>
            </a:r>
          </a:p>
          <a:p>
            <a:endParaRPr lang="ru-RU" sz="102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23338" y="3804744"/>
            <a:ext cx="1339741" cy="784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Подписывает служебную записку </a:t>
            </a:r>
            <a:r>
              <a:rPr lang="en-US" sz="900" dirty="0" smtClean="0"/>
              <a:t>(</a:t>
            </a:r>
            <a:r>
              <a:rPr lang="ru-RU" sz="900" dirty="0" smtClean="0"/>
              <a:t>С</a:t>
            </a:r>
            <a:r>
              <a:rPr lang="en-US" sz="900" dirty="0" smtClean="0"/>
              <a:t>)</a:t>
            </a:r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340" y="1776892"/>
            <a:ext cx="432854" cy="335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7327" y="2490127"/>
            <a:ext cx="438950" cy="3353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214" y="2488119"/>
            <a:ext cx="432854" cy="33530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3342" y="4207587"/>
            <a:ext cx="438950" cy="33530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5578" y="4283625"/>
            <a:ext cx="432854" cy="33530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3755" y="4286860"/>
            <a:ext cx="432854" cy="33530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5909" y="4330515"/>
            <a:ext cx="432854" cy="335309"/>
          </a:xfrm>
          <a:prstGeom prst="rect">
            <a:avLst/>
          </a:prstGeom>
        </p:spPr>
      </p:pic>
      <p:pic>
        <p:nvPicPr>
          <p:cNvPr id="86016" name="Рисунок 86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7723" y="4293415"/>
            <a:ext cx="438950" cy="335309"/>
          </a:xfrm>
          <a:prstGeom prst="rect">
            <a:avLst/>
          </a:prstGeom>
        </p:spPr>
      </p:pic>
      <p:sp>
        <p:nvSpPr>
          <p:cNvPr id="86017" name="TextBox 86016"/>
          <p:cNvSpPr txBox="1"/>
          <p:nvPr/>
        </p:nvSpPr>
        <p:spPr>
          <a:xfrm>
            <a:off x="7362212" y="3891075"/>
            <a:ext cx="989408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20" b="1" dirty="0" smtClean="0"/>
              <a:t>5-10мин</a:t>
            </a:r>
            <a:endParaRPr lang="ru-RU" sz="1020" b="1" dirty="0"/>
          </a:p>
        </p:txBody>
      </p:sp>
      <p:pic>
        <p:nvPicPr>
          <p:cNvPr id="86018" name="Рисунок 860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0250" y="3034360"/>
            <a:ext cx="1377815" cy="1426588"/>
          </a:xfrm>
          <a:prstGeom prst="rect">
            <a:avLst/>
          </a:prstGeom>
        </p:spPr>
      </p:pic>
      <p:sp>
        <p:nvSpPr>
          <p:cNvPr id="86019" name="TextBox 86018"/>
          <p:cNvSpPr txBox="1"/>
          <p:nvPr/>
        </p:nvSpPr>
        <p:spPr>
          <a:xfrm>
            <a:off x="7010249" y="3064006"/>
            <a:ext cx="1377815" cy="406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20" b="1" dirty="0" smtClean="0"/>
              <a:t>5-10мин</a:t>
            </a:r>
          </a:p>
          <a:p>
            <a:endParaRPr lang="ru-RU" sz="1020" b="1" dirty="0"/>
          </a:p>
        </p:txBody>
      </p:sp>
      <p:sp>
        <p:nvSpPr>
          <p:cNvPr id="86020" name="TextBox 86019"/>
          <p:cNvSpPr txBox="1"/>
          <p:nvPr/>
        </p:nvSpPr>
        <p:spPr>
          <a:xfrm>
            <a:off x="7010248" y="3819955"/>
            <a:ext cx="1377815" cy="784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Фиксирует данные об оригинале по книге регистрации</a:t>
            </a:r>
          </a:p>
          <a:p>
            <a:endParaRPr lang="ru-RU" sz="900" dirty="0"/>
          </a:p>
          <a:p>
            <a:endParaRPr lang="ru-RU" sz="900" dirty="0"/>
          </a:p>
        </p:txBody>
      </p:sp>
      <p:sp>
        <p:nvSpPr>
          <p:cNvPr id="86022" name="TextBox 86021"/>
          <p:cNvSpPr txBox="1"/>
          <p:nvPr/>
        </p:nvSpPr>
        <p:spPr>
          <a:xfrm>
            <a:off x="7024005" y="3460768"/>
            <a:ext cx="1306348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20" i="1" dirty="0" smtClean="0"/>
              <a:t>Сотрудник отделения 1,2,3,4</a:t>
            </a:r>
            <a:endParaRPr lang="ru-RU" sz="1020" i="1" dirty="0"/>
          </a:p>
        </p:txBody>
      </p:sp>
      <p:pic>
        <p:nvPicPr>
          <p:cNvPr id="86023" name="Рисунок 860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049" y="3927087"/>
            <a:ext cx="286537" cy="371888"/>
          </a:xfrm>
          <a:prstGeom prst="rect">
            <a:avLst/>
          </a:prstGeom>
        </p:spPr>
      </p:pic>
      <p:pic>
        <p:nvPicPr>
          <p:cNvPr id="86024" name="Рисунок 860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0387" y="4302273"/>
            <a:ext cx="432854" cy="335309"/>
          </a:xfrm>
          <a:prstGeom prst="rect">
            <a:avLst/>
          </a:prstGeom>
        </p:spPr>
      </p:pic>
      <p:pic>
        <p:nvPicPr>
          <p:cNvPr id="86025" name="Рисунок 860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22350" y="6345012"/>
            <a:ext cx="1548518" cy="390178"/>
          </a:xfrm>
          <a:prstGeom prst="rect">
            <a:avLst/>
          </a:prstGeom>
        </p:spPr>
      </p:pic>
      <p:pic>
        <p:nvPicPr>
          <p:cNvPr id="86034" name="Рисунок 860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8707" y="4647656"/>
            <a:ext cx="1347333" cy="1554615"/>
          </a:xfrm>
          <a:prstGeom prst="rect">
            <a:avLst/>
          </a:prstGeom>
        </p:spPr>
      </p:pic>
      <p:pic>
        <p:nvPicPr>
          <p:cNvPr id="86035" name="Рисунок 860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43650" y="4664450"/>
            <a:ext cx="1347333" cy="1554615"/>
          </a:xfrm>
          <a:prstGeom prst="rect">
            <a:avLst/>
          </a:prstGeom>
        </p:spPr>
      </p:pic>
      <p:pic>
        <p:nvPicPr>
          <p:cNvPr id="86036" name="Рисунок 860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25716" y="4680983"/>
            <a:ext cx="1347333" cy="1554615"/>
          </a:xfrm>
          <a:prstGeom prst="rect">
            <a:avLst/>
          </a:prstGeom>
        </p:spPr>
      </p:pic>
      <p:pic>
        <p:nvPicPr>
          <p:cNvPr id="86037" name="Рисунок 860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59586" y="4697460"/>
            <a:ext cx="1347333" cy="1554615"/>
          </a:xfrm>
          <a:prstGeom prst="rect">
            <a:avLst/>
          </a:prstGeom>
        </p:spPr>
      </p:pic>
      <p:pic>
        <p:nvPicPr>
          <p:cNvPr id="86039" name="Рисунок 860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9111" y="4654459"/>
            <a:ext cx="1347333" cy="1554615"/>
          </a:xfrm>
          <a:prstGeom prst="rect">
            <a:avLst/>
          </a:prstGeom>
        </p:spPr>
      </p:pic>
      <p:pic>
        <p:nvPicPr>
          <p:cNvPr id="86040" name="Рисунок 860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0310" y="4654795"/>
            <a:ext cx="1336871" cy="384081"/>
          </a:xfrm>
          <a:prstGeom prst="rect">
            <a:avLst/>
          </a:prstGeom>
        </p:spPr>
      </p:pic>
      <p:pic>
        <p:nvPicPr>
          <p:cNvPr id="86041" name="Рисунок 860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2750" y="5056225"/>
            <a:ext cx="1469263" cy="426757"/>
          </a:xfrm>
          <a:prstGeom prst="rect">
            <a:avLst/>
          </a:prstGeom>
        </p:spPr>
      </p:pic>
      <p:pic>
        <p:nvPicPr>
          <p:cNvPr id="86042" name="Рисунок 8604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9072" y="5409907"/>
            <a:ext cx="1351623" cy="908383"/>
          </a:xfrm>
          <a:prstGeom prst="rect">
            <a:avLst/>
          </a:prstGeom>
        </p:spPr>
      </p:pic>
      <p:pic>
        <p:nvPicPr>
          <p:cNvPr id="86043" name="Рисунок 8604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28707" y="4665997"/>
            <a:ext cx="1358151" cy="365792"/>
          </a:xfrm>
          <a:prstGeom prst="rect">
            <a:avLst/>
          </a:prstGeom>
        </p:spPr>
      </p:pic>
      <p:pic>
        <p:nvPicPr>
          <p:cNvPr id="86044" name="Рисунок 8604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54468" y="4689295"/>
            <a:ext cx="1353429" cy="365792"/>
          </a:xfrm>
          <a:prstGeom prst="rect">
            <a:avLst/>
          </a:prstGeom>
        </p:spPr>
      </p:pic>
      <p:pic>
        <p:nvPicPr>
          <p:cNvPr id="86046" name="Рисунок 860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28707" y="5043079"/>
            <a:ext cx="1316850" cy="274344"/>
          </a:xfrm>
          <a:prstGeom prst="rect">
            <a:avLst/>
          </a:prstGeom>
        </p:spPr>
      </p:pic>
      <p:pic>
        <p:nvPicPr>
          <p:cNvPr id="86047" name="Рисунок 8604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10417" y="5335393"/>
            <a:ext cx="1383912" cy="83522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743650" y="5042400"/>
            <a:ext cx="1341236" cy="27434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741023" y="5309339"/>
            <a:ext cx="1347333" cy="89009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64074" y="5545378"/>
            <a:ext cx="286537" cy="37798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478667" y="5530005"/>
            <a:ext cx="286537" cy="37798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07897" y="5527514"/>
            <a:ext cx="286537" cy="37798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796037" y="5458290"/>
            <a:ext cx="286537" cy="37798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75703" y="5883640"/>
            <a:ext cx="432854" cy="33530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30128" y="4702229"/>
            <a:ext cx="1353429" cy="37798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420982" y="5076830"/>
            <a:ext cx="1371719" cy="27434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423089" y="5362799"/>
            <a:ext cx="1365622" cy="85351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060384" y="4712116"/>
            <a:ext cx="1359526" cy="34140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085925" y="5062836"/>
            <a:ext cx="1365622" cy="4267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075248" y="5390979"/>
            <a:ext cx="1353429" cy="90228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460935" y="5933541"/>
            <a:ext cx="432854" cy="33530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295217" y="5941075"/>
            <a:ext cx="432854" cy="33530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980561" y="6021811"/>
            <a:ext cx="432854" cy="33530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88103" y="5991305"/>
            <a:ext cx="432854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227"/>
          <p:cNvSpPr/>
          <p:nvPr/>
        </p:nvSpPr>
        <p:spPr>
          <a:xfrm>
            <a:off x="1973263" y="1457882"/>
            <a:ext cx="1366837" cy="120209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123693"/>
            <a:ext cx="8740998" cy="67631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Карта текущего состояния процесса «выдача дубликатов документов  об образовании»</a:t>
            </a:r>
            <a:b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86021" name="Group 228"/>
          <p:cNvGrpSpPr>
            <a:grpSpLocks/>
          </p:cNvGrpSpPr>
          <p:nvPr/>
        </p:nvGrpSpPr>
        <p:grpSpPr bwMode="auto">
          <a:xfrm>
            <a:off x="379413" y="6307410"/>
            <a:ext cx="1709737" cy="361950"/>
            <a:chOff x="125411" y="977723"/>
            <a:chExt cx="1710805" cy="361903"/>
          </a:xfrm>
        </p:grpSpPr>
        <p:sp>
          <p:nvSpPr>
            <p:cNvPr id="43" name="Rectangle 229"/>
            <p:cNvSpPr>
              <a:spLocks/>
            </p:cNvSpPr>
            <p:nvPr/>
          </p:nvSpPr>
          <p:spPr>
            <a:xfrm>
              <a:off x="125411" y="1101532"/>
              <a:ext cx="271632" cy="11428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9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Rectangle 41"/>
            <p:cNvSpPr txBox="1">
              <a:spLocks/>
            </p:cNvSpPr>
            <p:nvPr/>
          </p:nvSpPr>
          <p:spPr>
            <a:xfrm>
              <a:off x="125411" y="996771"/>
              <a:ext cx="271632" cy="114285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2000" tIns="36000" rIns="36000" bIns="36000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endParaRPr lang="ru-RU" sz="9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231"/>
            <p:cNvSpPr>
              <a:spLocks/>
            </p:cNvSpPr>
            <p:nvPr/>
          </p:nvSpPr>
          <p:spPr>
            <a:xfrm>
              <a:off x="125411" y="1212642"/>
              <a:ext cx="271632" cy="115872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 sz="9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Rectangle 63"/>
            <p:cNvSpPr txBox="1">
              <a:spLocks/>
            </p:cNvSpPr>
            <p:nvPr/>
          </p:nvSpPr>
          <p:spPr>
            <a:xfrm>
              <a:off x="478056" y="977723"/>
              <a:ext cx="1097647" cy="13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00" kern="0" dirty="0" smtClean="0">
                  <a:solidFill>
                    <a:srgbClr val="000000"/>
                  </a:solidFill>
                </a:rPr>
                <a:t>Продолжительность</a:t>
              </a:r>
              <a:endParaRPr lang="ru-RU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63"/>
            <p:cNvSpPr txBox="1">
              <a:spLocks/>
            </p:cNvSpPr>
            <p:nvPr/>
          </p:nvSpPr>
          <p:spPr>
            <a:xfrm>
              <a:off x="478056" y="1088834"/>
              <a:ext cx="708467" cy="139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00" kern="0" dirty="0" smtClean="0">
                  <a:solidFill>
                    <a:srgbClr val="000000"/>
                  </a:solidFill>
                </a:rPr>
                <a:t>Исполнитель</a:t>
              </a:r>
              <a:endParaRPr lang="ru-RU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63"/>
            <p:cNvSpPr txBox="1">
              <a:spLocks/>
            </p:cNvSpPr>
            <p:nvPr/>
          </p:nvSpPr>
          <p:spPr>
            <a:xfrm>
              <a:off x="478056" y="1201531"/>
              <a:ext cx="1358160" cy="13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00" kern="0" dirty="0" smtClean="0">
                  <a:solidFill>
                    <a:srgbClr val="000000"/>
                  </a:solidFill>
                </a:rPr>
                <a:t>Описание шага процесса</a:t>
              </a:r>
              <a:endParaRPr lang="ru-RU" sz="900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6" name="Шестиугольник 84"/>
          <p:cNvSpPr/>
          <p:nvPr/>
        </p:nvSpPr>
        <p:spPr>
          <a:xfrm>
            <a:off x="4303713" y="6386785"/>
            <a:ext cx="500062" cy="228600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BFBFBF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Rectangle 63"/>
          <p:cNvSpPr txBox="1"/>
          <p:nvPr/>
        </p:nvSpPr>
        <p:spPr>
          <a:xfrm>
            <a:off x="4892675" y="6370910"/>
            <a:ext cx="6223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Срок по регламенту</a:t>
            </a:r>
          </a:p>
        </p:txBody>
      </p:sp>
      <p:sp>
        <p:nvSpPr>
          <p:cNvPr id="69" name="Rectangle 63"/>
          <p:cNvSpPr txBox="1"/>
          <p:nvPr/>
        </p:nvSpPr>
        <p:spPr>
          <a:xfrm>
            <a:off x="1935108" y="2891787"/>
            <a:ext cx="202723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200" b="1" kern="0" dirty="0" smtClean="0">
                <a:solidFill>
                  <a:srgbClr val="000000"/>
                </a:solidFill>
              </a:rPr>
              <a:t>ПРОБЛЕМЫ</a:t>
            </a:r>
            <a:endParaRPr lang="ru-RU" sz="1200" b="1" kern="0" dirty="0">
              <a:solidFill>
                <a:srgbClr val="000000"/>
              </a:solidFill>
            </a:endParaRPr>
          </a:p>
        </p:txBody>
      </p:sp>
      <p:sp>
        <p:nvSpPr>
          <p:cNvPr id="74" name="Rectangle 41"/>
          <p:cNvSpPr txBox="1"/>
          <p:nvPr/>
        </p:nvSpPr>
        <p:spPr>
          <a:xfrm>
            <a:off x="6384423" y="6018683"/>
            <a:ext cx="2541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sz="1000" b="1" kern="0" dirty="0" smtClean="0">
                <a:solidFill>
                  <a:srgbClr val="000000"/>
                </a:solidFill>
              </a:rPr>
              <a:t>ИТОГО – ВПП: от 21 дня 4 часа 57 мин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sz="1000" b="1" kern="0" dirty="0" smtClean="0">
                <a:solidFill>
                  <a:srgbClr val="000000"/>
                </a:solidFill>
              </a:rPr>
              <a:t> 10 дней 2 часа 20 мин</a:t>
            </a:r>
            <a:endParaRPr lang="ru-RU" sz="1000" b="1" kern="0" dirty="0">
              <a:solidFill>
                <a:srgbClr val="000000"/>
              </a:solidFill>
            </a:endParaRPr>
          </a:p>
        </p:txBody>
      </p:sp>
      <p:cxnSp>
        <p:nvCxnSpPr>
          <p:cNvPr id="86038" name="Прямая соединительная линия 79"/>
          <p:cNvCxnSpPr>
            <a:cxnSpLocks noChangeShapeType="1"/>
          </p:cNvCxnSpPr>
          <p:nvPr/>
        </p:nvCxnSpPr>
        <p:spPr bwMode="auto">
          <a:xfrm flipV="1">
            <a:off x="165100" y="6169297"/>
            <a:ext cx="8602662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</p:spPr>
      </p:cxnSp>
      <p:sp>
        <p:nvSpPr>
          <p:cNvPr id="122" name="Rectangle 170"/>
          <p:cNvSpPr/>
          <p:nvPr/>
        </p:nvSpPr>
        <p:spPr>
          <a:xfrm>
            <a:off x="381781" y="1086779"/>
            <a:ext cx="1344613" cy="149784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Rectangle 63"/>
          <p:cNvSpPr txBox="1"/>
          <p:nvPr/>
        </p:nvSpPr>
        <p:spPr>
          <a:xfrm>
            <a:off x="412855" y="1460110"/>
            <a:ext cx="12954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Сотрудник отделения 1,2,3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24" name="Rectangle 188"/>
          <p:cNvSpPr/>
          <p:nvPr/>
        </p:nvSpPr>
        <p:spPr>
          <a:xfrm>
            <a:off x="367287" y="1834466"/>
            <a:ext cx="1362075" cy="735436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Оформляет и печатает на БСО (Е)</a:t>
            </a:r>
            <a:endParaRPr lang="ru-RU" sz="900" kern="0" dirty="0">
              <a:solidFill>
                <a:srgbClr val="000000"/>
              </a:solidFill>
            </a:endParaRPr>
          </a:p>
        </p:txBody>
      </p:sp>
      <p:sp>
        <p:nvSpPr>
          <p:cNvPr id="131" name="Rectangle 41"/>
          <p:cNvSpPr txBox="1">
            <a:spLocks/>
          </p:cNvSpPr>
          <p:nvPr/>
        </p:nvSpPr>
        <p:spPr>
          <a:xfrm>
            <a:off x="1984376" y="1097623"/>
            <a:ext cx="1363662" cy="3508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1  - 8 дней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32" name="Rectangle 232"/>
          <p:cNvSpPr/>
          <p:nvPr/>
        </p:nvSpPr>
        <p:spPr>
          <a:xfrm>
            <a:off x="3624717" y="1097623"/>
            <a:ext cx="1344613" cy="15668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Right Arrow 235"/>
          <p:cNvSpPr>
            <a:spLocks/>
          </p:cNvSpPr>
          <p:nvPr/>
        </p:nvSpPr>
        <p:spPr>
          <a:xfrm>
            <a:off x="4995208" y="2074822"/>
            <a:ext cx="269875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ctangle 41"/>
          <p:cNvSpPr txBox="1">
            <a:spLocks/>
          </p:cNvSpPr>
          <p:nvPr/>
        </p:nvSpPr>
        <p:spPr>
          <a:xfrm>
            <a:off x="3626305" y="1103407"/>
            <a:ext cx="1341438" cy="355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1 день 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81" name="Rectangle 237"/>
          <p:cNvSpPr/>
          <p:nvPr/>
        </p:nvSpPr>
        <p:spPr>
          <a:xfrm>
            <a:off x="5298743" y="1087149"/>
            <a:ext cx="1363662" cy="141481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Rectangle 41"/>
          <p:cNvSpPr txBox="1">
            <a:spLocks/>
          </p:cNvSpPr>
          <p:nvPr/>
        </p:nvSpPr>
        <p:spPr>
          <a:xfrm>
            <a:off x="379413" y="1077523"/>
            <a:ext cx="1363662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1 – 8 дней 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4</a:t>
            </a:fld>
            <a:endParaRPr lang="ru-RU" sz="1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250" y="1084037"/>
            <a:ext cx="1348838" cy="15487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7327" y="1462138"/>
            <a:ext cx="1344993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20" i="1" dirty="0" smtClean="0"/>
              <a:t>Сотрудник ИВЦ</a:t>
            </a:r>
            <a:endParaRPr lang="ru-RU" sz="102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97338" y="1808552"/>
            <a:ext cx="136928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900" dirty="0" smtClean="0"/>
          </a:p>
          <a:p>
            <a:endParaRPr lang="ru-RU" sz="900" dirty="0" smtClean="0"/>
          </a:p>
          <a:p>
            <a:r>
              <a:rPr lang="ru-RU" sz="900" dirty="0" smtClean="0"/>
              <a:t>Сопровождает работу по оформлению печати</a:t>
            </a:r>
          </a:p>
          <a:p>
            <a:endParaRPr lang="ru-RU" sz="900" dirty="0"/>
          </a:p>
          <a:p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5317605" y="1084037"/>
            <a:ext cx="1344289" cy="406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20" b="1" dirty="0" smtClean="0"/>
              <a:t>1 – 2 дня</a:t>
            </a:r>
            <a:endParaRPr lang="ru-RU" sz="800" b="1" dirty="0" smtClean="0"/>
          </a:p>
          <a:p>
            <a:endParaRPr lang="ru-RU" sz="102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651243" y="1819737"/>
            <a:ext cx="132051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900" dirty="0" smtClean="0"/>
          </a:p>
          <a:p>
            <a:r>
              <a:rPr lang="ru-RU" sz="900" dirty="0" smtClean="0"/>
              <a:t>Передает БСО (Е) на подпись в порядке общей очереди </a:t>
            </a:r>
          </a:p>
          <a:p>
            <a:endParaRPr lang="ru-RU" sz="900" dirty="0"/>
          </a:p>
          <a:p>
            <a:endParaRPr lang="ru-RU" sz="9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89" y="2891987"/>
            <a:ext cx="1270214" cy="14598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45231" y="1103119"/>
            <a:ext cx="1342784" cy="406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20" b="1" dirty="0" smtClean="0"/>
              <a:t>5 – 10 мин </a:t>
            </a:r>
          </a:p>
          <a:p>
            <a:endParaRPr lang="ru-RU" sz="102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10367" y="1775273"/>
            <a:ext cx="1339741" cy="784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900" dirty="0" smtClean="0"/>
          </a:p>
          <a:p>
            <a:r>
              <a:rPr lang="ru-RU" sz="900" dirty="0" smtClean="0"/>
              <a:t>Подписывает БСО </a:t>
            </a:r>
            <a:r>
              <a:rPr lang="en-US" sz="900" dirty="0" smtClean="0"/>
              <a:t>(</a:t>
            </a:r>
            <a:r>
              <a:rPr lang="ru-RU" sz="900" dirty="0" smtClean="0"/>
              <a:t>Е</a:t>
            </a:r>
            <a:r>
              <a:rPr lang="en-US" sz="900" dirty="0" smtClean="0"/>
              <a:t>)</a:t>
            </a:r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830" y="1463993"/>
            <a:ext cx="1335140" cy="39627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833" y="1456671"/>
            <a:ext cx="1304657" cy="262151"/>
          </a:xfrm>
          <a:prstGeom prst="rect">
            <a:avLst/>
          </a:prstGeom>
        </p:spPr>
      </p:pic>
      <p:pic>
        <p:nvPicPr>
          <p:cNvPr id="86016" name="Рисунок 860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045" y="1517633"/>
            <a:ext cx="1335140" cy="396274"/>
          </a:xfrm>
          <a:prstGeom prst="rect">
            <a:avLst/>
          </a:prstGeom>
        </p:spPr>
      </p:pic>
      <p:sp>
        <p:nvSpPr>
          <p:cNvPr id="86017" name="TextBox 86016"/>
          <p:cNvSpPr txBox="1"/>
          <p:nvPr/>
        </p:nvSpPr>
        <p:spPr>
          <a:xfrm>
            <a:off x="6951852" y="1851476"/>
            <a:ext cx="1347333" cy="784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900" dirty="0" smtClean="0"/>
          </a:p>
          <a:p>
            <a:r>
              <a:rPr lang="ru-RU" sz="900" dirty="0" smtClean="0"/>
              <a:t>Забирает БСО (Е) и звонит гражданину</a:t>
            </a:r>
          </a:p>
          <a:p>
            <a:endParaRPr lang="ru-RU" sz="900" dirty="0"/>
          </a:p>
          <a:p>
            <a:endParaRPr lang="ru-RU" sz="900" dirty="0"/>
          </a:p>
        </p:txBody>
      </p:sp>
      <p:pic>
        <p:nvPicPr>
          <p:cNvPr id="86018" name="Рисунок 860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6377" y="2009564"/>
            <a:ext cx="286537" cy="377985"/>
          </a:xfrm>
          <a:prstGeom prst="rect">
            <a:avLst/>
          </a:prstGeom>
        </p:spPr>
      </p:pic>
      <p:pic>
        <p:nvPicPr>
          <p:cNvPr id="86019" name="Рисунок 860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4455" y="2010881"/>
            <a:ext cx="292633" cy="377985"/>
          </a:xfrm>
          <a:prstGeom prst="rect">
            <a:avLst/>
          </a:prstGeom>
        </p:spPr>
      </p:pic>
      <p:pic>
        <p:nvPicPr>
          <p:cNvPr id="86020" name="Рисунок 860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065" y="2008942"/>
            <a:ext cx="292633" cy="377985"/>
          </a:xfrm>
          <a:prstGeom prst="rect">
            <a:avLst/>
          </a:prstGeom>
        </p:spPr>
      </p:pic>
      <p:sp>
        <p:nvSpPr>
          <p:cNvPr id="86022" name="TextBox 86021"/>
          <p:cNvSpPr txBox="1"/>
          <p:nvPr/>
        </p:nvSpPr>
        <p:spPr>
          <a:xfrm>
            <a:off x="378265" y="2885931"/>
            <a:ext cx="1329990" cy="406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20" b="1" dirty="0" smtClean="0"/>
              <a:t>3-5 мин</a:t>
            </a:r>
          </a:p>
          <a:p>
            <a:endParaRPr lang="ru-RU" sz="1020" dirty="0"/>
          </a:p>
        </p:txBody>
      </p:sp>
      <p:sp>
        <p:nvSpPr>
          <p:cNvPr id="86023" name="TextBox 86022"/>
          <p:cNvSpPr txBox="1"/>
          <p:nvPr/>
        </p:nvSpPr>
        <p:spPr>
          <a:xfrm>
            <a:off x="412855" y="3519871"/>
            <a:ext cx="1244247" cy="877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1020" dirty="0" smtClean="0"/>
          </a:p>
          <a:p>
            <a:endParaRPr lang="ru-RU" sz="1020" dirty="0" smtClean="0"/>
          </a:p>
          <a:p>
            <a:r>
              <a:rPr lang="ru-RU" sz="1020" dirty="0" smtClean="0"/>
              <a:t>Забирает БСО (Е)</a:t>
            </a:r>
          </a:p>
          <a:p>
            <a:endParaRPr lang="ru-RU" sz="1020" dirty="0" smtClean="0"/>
          </a:p>
          <a:p>
            <a:endParaRPr lang="ru-RU" sz="1020" dirty="0"/>
          </a:p>
        </p:txBody>
      </p:sp>
      <p:sp>
        <p:nvSpPr>
          <p:cNvPr id="86025" name="TextBox 86024"/>
          <p:cNvSpPr txBox="1"/>
          <p:nvPr/>
        </p:nvSpPr>
        <p:spPr>
          <a:xfrm>
            <a:off x="378265" y="3292730"/>
            <a:ext cx="1270214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20" i="1" dirty="0" smtClean="0"/>
              <a:t>Гражданин</a:t>
            </a:r>
            <a:endParaRPr lang="ru-RU" sz="1020" i="1" dirty="0"/>
          </a:p>
        </p:txBody>
      </p:sp>
      <p:pic>
        <p:nvPicPr>
          <p:cNvPr id="86026" name="Рисунок 860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2101" y="6270682"/>
            <a:ext cx="1548518" cy="390178"/>
          </a:xfrm>
          <a:prstGeom prst="rect">
            <a:avLst/>
          </a:prstGeom>
        </p:spPr>
      </p:pic>
      <p:pic>
        <p:nvPicPr>
          <p:cNvPr id="86027" name="Рисунок 860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5768" y="3154138"/>
            <a:ext cx="457240" cy="335309"/>
          </a:xfrm>
          <a:prstGeom prst="rect">
            <a:avLst/>
          </a:prstGeom>
        </p:spPr>
      </p:pic>
      <p:pic>
        <p:nvPicPr>
          <p:cNvPr id="86028" name="Рисунок 860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3294" y="3534399"/>
            <a:ext cx="451143" cy="335309"/>
          </a:xfrm>
          <a:prstGeom prst="rect">
            <a:avLst/>
          </a:prstGeom>
        </p:spPr>
      </p:pic>
      <p:pic>
        <p:nvPicPr>
          <p:cNvPr id="86029" name="Рисунок 860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1865" y="3870222"/>
            <a:ext cx="451143" cy="335309"/>
          </a:xfrm>
          <a:prstGeom prst="rect">
            <a:avLst/>
          </a:prstGeom>
        </p:spPr>
      </p:pic>
      <p:pic>
        <p:nvPicPr>
          <p:cNvPr id="86030" name="Рисунок 860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4385" y="4217857"/>
            <a:ext cx="457240" cy="335309"/>
          </a:xfrm>
          <a:prstGeom prst="rect">
            <a:avLst/>
          </a:prstGeom>
        </p:spPr>
      </p:pic>
      <p:pic>
        <p:nvPicPr>
          <p:cNvPr id="86031" name="Рисунок 860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748" y="4453471"/>
            <a:ext cx="457240" cy="341406"/>
          </a:xfrm>
          <a:prstGeom prst="rect">
            <a:avLst/>
          </a:prstGeom>
        </p:spPr>
      </p:pic>
      <p:pic>
        <p:nvPicPr>
          <p:cNvPr id="86032" name="Рисунок 860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767" y="4751840"/>
            <a:ext cx="432854" cy="335309"/>
          </a:xfrm>
          <a:prstGeom prst="rect">
            <a:avLst/>
          </a:prstGeom>
        </p:spPr>
      </p:pic>
      <p:pic>
        <p:nvPicPr>
          <p:cNvPr id="86033" name="Рисунок 860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748" y="5014613"/>
            <a:ext cx="432854" cy="335309"/>
          </a:xfrm>
          <a:prstGeom prst="rect">
            <a:avLst/>
          </a:prstGeom>
        </p:spPr>
      </p:pic>
      <p:pic>
        <p:nvPicPr>
          <p:cNvPr id="86034" name="Рисунок 860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8278" y="5274300"/>
            <a:ext cx="432854" cy="335309"/>
          </a:xfrm>
          <a:prstGeom prst="rect">
            <a:avLst/>
          </a:prstGeom>
        </p:spPr>
      </p:pic>
      <p:pic>
        <p:nvPicPr>
          <p:cNvPr id="86035" name="Рисунок 860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7808" y="5555686"/>
            <a:ext cx="432854" cy="335309"/>
          </a:xfrm>
          <a:prstGeom prst="rect">
            <a:avLst/>
          </a:prstGeom>
        </p:spPr>
      </p:pic>
      <p:pic>
        <p:nvPicPr>
          <p:cNvPr id="86036" name="Рисунок 860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229" y="5872345"/>
            <a:ext cx="506012" cy="286537"/>
          </a:xfrm>
          <a:prstGeom prst="rect">
            <a:avLst/>
          </a:prstGeom>
        </p:spPr>
      </p:pic>
      <p:sp>
        <p:nvSpPr>
          <p:cNvPr id="86037" name="Прямоугольник 86036"/>
          <p:cNvSpPr/>
          <p:nvPr/>
        </p:nvSpPr>
        <p:spPr>
          <a:xfrm>
            <a:off x="2240504" y="3156857"/>
            <a:ext cx="4495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Часто задаваемые гражданином вопросы (основания для выдачи дубликатов, сроки выдачи дубликатов, необходимые документы и т.д.).</a:t>
            </a:r>
          </a:p>
        </p:txBody>
      </p:sp>
      <p:sp>
        <p:nvSpPr>
          <p:cNvPr id="86039" name="Прямоугольник 86038"/>
          <p:cNvSpPr/>
          <p:nvPr/>
        </p:nvSpPr>
        <p:spPr>
          <a:xfrm>
            <a:off x="2276520" y="3560529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Переписывание личного заявления.</a:t>
            </a:r>
          </a:p>
        </p:txBody>
      </p:sp>
      <p:sp>
        <p:nvSpPr>
          <p:cNvPr id="86040" name="Прямоугольник 86039"/>
          <p:cNvSpPr/>
          <p:nvPr/>
        </p:nvSpPr>
        <p:spPr>
          <a:xfrm>
            <a:off x="2223332" y="3885670"/>
            <a:ext cx="17972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Неполный пакет документов.</a:t>
            </a:r>
          </a:p>
        </p:txBody>
      </p:sp>
      <p:sp>
        <p:nvSpPr>
          <p:cNvPr id="86041" name="Прямоугольник 86040"/>
          <p:cNvSpPr/>
          <p:nvPr/>
        </p:nvSpPr>
        <p:spPr>
          <a:xfrm>
            <a:off x="2156860" y="423049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В случае выдачи только дубликата диплома, личное дело не требуется.</a:t>
            </a:r>
          </a:p>
        </p:txBody>
      </p:sp>
      <p:sp>
        <p:nvSpPr>
          <p:cNvPr id="86042" name="Прямоугольник 86041"/>
          <p:cNvSpPr/>
          <p:nvPr/>
        </p:nvSpPr>
        <p:spPr>
          <a:xfrm>
            <a:off x="900879" y="449573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Несвоевременное определение оснований для получения дубликата.</a:t>
            </a:r>
          </a:p>
        </p:txBody>
      </p:sp>
      <p:sp>
        <p:nvSpPr>
          <p:cNvPr id="86043" name="Прямоугольник 86042"/>
          <p:cNvSpPr/>
          <p:nvPr/>
        </p:nvSpPr>
        <p:spPr>
          <a:xfrm>
            <a:off x="920621" y="474543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Проект приказа часто возвращается на доработку, разное количество виз.</a:t>
            </a:r>
          </a:p>
        </p:txBody>
      </p:sp>
      <p:sp>
        <p:nvSpPr>
          <p:cNvPr id="86044" name="Прямоугольник 86043"/>
          <p:cNvSpPr/>
          <p:nvPr/>
        </p:nvSpPr>
        <p:spPr>
          <a:xfrm>
            <a:off x="957988" y="5011777"/>
            <a:ext cx="16514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Зачем служебная записка?</a:t>
            </a:r>
          </a:p>
        </p:txBody>
      </p:sp>
      <p:sp>
        <p:nvSpPr>
          <p:cNvPr id="86045" name="Прямоугольник 86044"/>
          <p:cNvSpPr/>
          <p:nvPr/>
        </p:nvSpPr>
        <p:spPr>
          <a:xfrm>
            <a:off x="950192" y="530226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В отсутствии ответственного бухгалтера никто не выдаёт БСО.</a:t>
            </a:r>
          </a:p>
        </p:txBody>
      </p:sp>
      <p:sp>
        <p:nvSpPr>
          <p:cNvPr id="86046" name="Прямоугольник 86045"/>
          <p:cNvSpPr/>
          <p:nvPr/>
        </p:nvSpPr>
        <p:spPr>
          <a:xfrm>
            <a:off x="931132" y="557580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Трата времени сотрудника ИВЦ на подсказки по одним и тем же вопросам.</a:t>
            </a:r>
          </a:p>
        </p:txBody>
      </p:sp>
      <p:sp>
        <p:nvSpPr>
          <p:cNvPr id="86047" name="Прямоугольник 86046"/>
          <p:cNvSpPr/>
          <p:nvPr/>
        </p:nvSpPr>
        <p:spPr>
          <a:xfrm>
            <a:off x="940662" y="588058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Гражданин недоволен сроками готовности дубликатов.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22127" y="4093552"/>
            <a:ext cx="506012" cy="28653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53251" y="2419792"/>
            <a:ext cx="432854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3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авнобедренный треугольник 32"/>
          <p:cNvSpPr/>
          <p:nvPr/>
        </p:nvSpPr>
        <p:spPr>
          <a:xfrm>
            <a:off x="1062832" y="1444117"/>
            <a:ext cx="6697662" cy="5283200"/>
          </a:xfrm>
          <a:prstGeom prst="triangle">
            <a:avLst/>
          </a:prstGeom>
          <a:gradFill>
            <a:gsLst>
              <a:gs pos="0">
                <a:srgbClr val="ADE9C0"/>
              </a:gs>
              <a:gs pos="43000">
                <a:srgbClr val="E1F7E8"/>
              </a:gs>
              <a:gs pos="100000">
                <a:srgbClr val="ADE9C0"/>
              </a:gs>
            </a:gsLst>
            <a:lin ang="0" scaled="1"/>
          </a:gradFill>
          <a:ln w="381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2309813" y="980728"/>
            <a:ext cx="4176712" cy="3665537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Трапеция 37"/>
          <p:cNvSpPr/>
          <p:nvPr/>
        </p:nvSpPr>
        <p:spPr>
          <a:xfrm>
            <a:off x="2165350" y="2638078"/>
            <a:ext cx="4464050" cy="2087562"/>
          </a:xfrm>
          <a:prstGeom prst="trapezoid">
            <a:avLst>
              <a:gd name="adj" fmla="val 60469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64236" y="5278717"/>
            <a:ext cx="5975350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300" b="1" kern="0" dirty="0">
                <a:solidFill>
                  <a:srgbClr val="00355C"/>
                </a:solidFill>
                <a:cs typeface="Arial" charset="0"/>
              </a:rPr>
              <a:t>Уровень </a:t>
            </a:r>
            <a:r>
              <a:rPr lang="ru-RU" sz="1300" b="1" kern="0" dirty="0" smtClean="0">
                <a:solidFill>
                  <a:srgbClr val="00355C"/>
                </a:solidFill>
                <a:cs typeface="Arial" charset="0"/>
              </a:rPr>
              <a:t>УО – </a:t>
            </a:r>
            <a:r>
              <a:rPr lang="ru-RU" sz="1300" b="1" kern="0" dirty="0" smtClean="0">
                <a:ln>
                  <a:solidFill>
                    <a:schemeClr val="accent2"/>
                  </a:solidFill>
                </a:ln>
                <a:solidFill>
                  <a:srgbClr val="00355C"/>
                </a:solidFill>
                <a:cs typeface="Arial" charset="0"/>
              </a:rPr>
              <a:t>10 проблем</a:t>
            </a:r>
            <a:endParaRPr lang="en-US" sz="1300" b="1" kern="0" dirty="0">
              <a:solidFill>
                <a:srgbClr val="00355C"/>
              </a:solidFill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43163" y="3503363"/>
            <a:ext cx="38735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kern="0" dirty="0">
                <a:solidFill>
                  <a:srgbClr val="00355C"/>
                </a:solidFill>
                <a:cs typeface="Arial" charset="0"/>
              </a:rPr>
              <a:t>Региональный </a:t>
            </a:r>
            <a:r>
              <a:rPr lang="ru-RU" sz="1400" b="1" kern="0" dirty="0" smtClean="0">
                <a:solidFill>
                  <a:srgbClr val="00355C"/>
                </a:solidFill>
                <a:cs typeface="Arial" charset="0"/>
              </a:rPr>
              <a:t>уровень -0 </a:t>
            </a:r>
            <a:endParaRPr lang="en-US" sz="1400" b="1" kern="0" dirty="0">
              <a:ln>
                <a:solidFill>
                  <a:schemeClr val="accent2"/>
                </a:solidFill>
              </a:ln>
              <a:solidFill>
                <a:srgbClr val="00355C"/>
              </a:solidFill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67088" y="1994520"/>
            <a:ext cx="2089150" cy="723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kern="0" dirty="0">
                <a:solidFill>
                  <a:srgbClr val="00355C"/>
                </a:solidFill>
                <a:cs typeface="Arial" charset="0"/>
              </a:rPr>
              <a:t>Федеральный</a:t>
            </a:r>
          </a:p>
          <a:p>
            <a:pPr algn="ctr" eaLnBrk="1" hangingPunct="1">
              <a:defRPr/>
            </a:pPr>
            <a:r>
              <a:rPr lang="ru-RU" sz="1400" b="1" kern="0" dirty="0">
                <a:solidFill>
                  <a:srgbClr val="00355C"/>
                </a:solidFill>
                <a:cs typeface="Arial" charset="0"/>
              </a:rPr>
              <a:t> уровень </a:t>
            </a:r>
            <a:r>
              <a:rPr lang="ru-RU" sz="1400" b="1" kern="0" dirty="0" smtClean="0">
                <a:solidFill>
                  <a:srgbClr val="00355C"/>
                </a:solidFill>
                <a:cs typeface="Arial" charset="0"/>
              </a:rPr>
              <a:t>-0</a:t>
            </a:r>
            <a:endParaRPr lang="ru-RU" sz="1400" b="1" kern="0" dirty="0">
              <a:solidFill>
                <a:srgbClr val="00355C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US" sz="1300" b="1" kern="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490663" y="4832003"/>
            <a:ext cx="2879725" cy="49053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9750" y="5657503"/>
            <a:ext cx="2736850" cy="67786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6843" y="5682455"/>
            <a:ext cx="2775397" cy="15491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lvl="0"/>
            <a:r>
              <a:rPr lang="ru-RU" sz="900" dirty="0" smtClean="0">
                <a:solidFill>
                  <a:prstClr val="black"/>
                </a:solidFill>
              </a:rPr>
              <a:t>Неполный пакет документов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00600" y="4708178"/>
            <a:ext cx="2743200" cy="71596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algn="ctr" eaLnBrk="1" hangingPunct="1">
              <a:defRPr/>
            </a:pPr>
            <a:endParaRPr lang="ru-RU" sz="1100" b="1" dirty="0">
              <a:latin typeface="Arial" charset="0"/>
              <a:cs typeface="Arial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23528" y="287905"/>
            <a:ext cx="8594877" cy="63396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600" b="1" cap="none" dirty="0" smtClean="0">
                <a:solidFill>
                  <a:schemeClr val="accent1"/>
                </a:solidFill>
                <a:latin typeface="+mn-lt"/>
              </a:rPr>
              <a:t>ПИРАМИДА ПРОБЛЕМ  ПРОЦЕССА «ВЫДАЧА ДУБЛИКАТОВ ДОКУМЕНТОВ  ОБ ОБРАЗОВАНИИ»</a:t>
            </a:r>
            <a:r>
              <a:rPr lang="ru-RU" sz="2400" cap="none" dirty="0">
                <a:solidFill>
                  <a:srgbClr val="1F497D">
                    <a:lumMod val="90000"/>
                    <a:lumOff val="10000"/>
                  </a:srgbClr>
                </a:solidFill>
              </a:rPr>
              <a:t/>
            </a:r>
            <a:br>
              <a:rPr lang="ru-RU" sz="2400" cap="none" dirty="0">
                <a:solidFill>
                  <a:srgbClr val="1F497D">
                    <a:lumMod val="90000"/>
                    <a:lumOff val="10000"/>
                  </a:srgbClr>
                </a:solidFill>
              </a:rPr>
            </a:br>
            <a:endParaRPr lang="ru-RU" sz="1600" b="1" dirty="0" smtClean="0">
              <a:solidFill>
                <a:schemeClr val="accent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69755" y="5263803"/>
            <a:ext cx="2247352" cy="484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835994" y="5597641"/>
            <a:ext cx="3342880" cy="288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230493" y="5916741"/>
            <a:ext cx="1850578" cy="365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900" b="1" dirty="0" smtClean="0">
                <a:solidFill>
                  <a:prstClr val="black"/>
                </a:solidFill>
                <a:latin typeface="+mj-lt"/>
              </a:rPr>
              <a:t>Переписывание личного заявления</a:t>
            </a:r>
            <a:endParaRPr lang="ru-RU" sz="9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0876" y="5834548"/>
            <a:ext cx="2716212" cy="355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900" b="1" dirty="0" smtClean="0">
                <a:solidFill>
                  <a:prstClr val="black"/>
                </a:solidFill>
                <a:latin typeface="+mj-lt"/>
              </a:rPr>
              <a:t>Зачем служебная записка</a:t>
            </a:r>
            <a:r>
              <a:rPr lang="ru-RU" sz="900" b="1" dirty="0" smtClean="0">
                <a:solidFill>
                  <a:prstClr val="black"/>
                </a:solidFill>
              </a:rPr>
              <a:t>?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41" name="Пятно 1 40"/>
          <p:cNvSpPr/>
          <p:nvPr/>
        </p:nvSpPr>
        <p:spPr>
          <a:xfrm>
            <a:off x="6413500" y="1350615"/>
            <a:ext cx="447675" cy="433388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527819" y="1340163"/>
            <a:ext cx="2887662" cy="525401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82800" bIns="10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Проблемы, которые могут остаться нерешенными</a:t>
            </a:r>
            <a:endParaRPr lang="ru-RU" sz="14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5</a:t>
            </a:fld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0157" y="5280460"/>
            <a:ext cx="220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00" b="1" dirty="0" smtClean="0">
                <a:solidFill>
                  <a:prstClr val="black"/>
                </a:solidFill>
                <a:latin typeface="+mj-lt"/>
              </a:rPr>
              <a:t>В отсутствии ответственного бухгалтера </a:t>
            </a:r>
          </a:p>
          <a:p>
            <a:pPr lvl="0"/>
            <a:r>
              <a:rPr lang="ru-RU" sz="900" b="1" dirty="0" smtClean="0">
                <a:solidFill>
                  <a:prstClr val="black"/>
                </a:solidFill>
                <a:latin typeface="+mj-lt"/>
              </a:rPr>
              <a:t>никто не выдает БСО </a:t>
            </a:r>
            <a:endParaRPr lang="ru-RU" sz="9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05643" y="6288931"/>
            <a:ext cx="2760663" cy="345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900" b="1" dirty="0" smtClean="0">
                <a:solidFill>
                  <a:prstClr val="black"/>
                </a:solidFill>
                <a:latin typeface="+mj-lt"/>
              </a:rPr>
              <a:t>Проект приказа часто возвращается на доработку, разное количество виз.</a:t>
            </a:r>
            <a:endParaRPr lang="ru-RU" sz="9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861594" y="5845001"/>
            <a:ext cx="3898900" cy="50165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lvl="0"/>
            <a:r>
              <a:rPr lang="ru-RU" sz="900" dirty="0" smtClean="0">
                <a:solidFill>
                  <a:prstClr val="black"/>
                </a:solidFill>
                <a:latin typeface="+mj-lt"/>
              </a:rPr>
              <a:t>В случае выдачи только дубликатов диплома, личное дело</a:t>
            </a:r>
          </a:p>
          <a:p>
            <a:pPr lvl="0"/>
            <a:r>
              <a:rPr lang="ru-RU" sz="900" dirty="0" smtClean="0">
                <a:solidFill>
                  <a:prstClr val="black"/>
                </a:solidFill>
                <a:latin typeface="+mj-lt"/>
              </a:rPr>
              <a:t> не требуется</a:t>
            </a:r>
            <a:endParaRPr lang="ru-RU" sz="9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861594" y="6282645"/>
            <a:ext cx="3898900" cy="26000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72000" rIns="72000" anchor="ctr"/>
          <a:lstStyle/>
          <a:p>
            <a:pPr lvl="0"/>
            <a:endParaRPr lang="ru-RU" sz="900" dirty="0">
              <a:solidFill>
                <a:prstClr val="black"/>
              </a:solidFill>
            </a:endParaRPr>
          </a:p>
          <a:p>
            <a:pPr lvl="0"/>
            <a:r>
              <a:rPr lang="ru-RU" sz="900" dirty="0" smtClean="0">
                <a:solidFill>
                  <a:prstClr val="black"/>
                </a:solidFill>
              </a:rPr>
              <a:t>Несвоевременное определение оснований для получения </a:t>
            </a:r>
          </a:p>
          <a:p>
            <a:pPr lvl="0"/>
            <a:r>
              <a:rPr lang="ru-RU" sz="900" dirty="0" smtClean="0">
                <a:solidFill>
                  <a:prstClr val="black"/>
                </a:solidFill>
              </a:rPr>
              <a:t>дубликата 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823494" y="5987498"/>
            <a:ext cx="3355379" cy="2880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827376" y="6346651"/>
            <a:ext cx="3342880" cy="288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148064" y="4742722"/>
            <a:ext cx="3549650" cy="5078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+mj-lt"/>
              </a:rPr>
              <a:t>Часто задаваемые гражданином вопросы (основания для выдачи дубликатов, сроки выдачи дубликатов, необходимые документы и т.д.).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8175" y="4686341"/>
            <a:ext cx="1744975" cy="5078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+mj-lt"/>
              </a:rPr>
              <a:t>Трата времени сотрудника ИВЦ на подсказки по одним и тем же вопросам.</a:t>
            </a:r>
            <a:endParaRPr lang="ru-RU" sz="9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7074" y="4697913"/>
            <a:ext cx="1712364" cy="5078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+mj-lt"/>
              </a:rPr>
              <a:t>Гражданин недоволен сроками готовности дубликатов</a:t>
            </a:r>
            <a:endParaRPr lang="ru-RU" sz="900" b="1" dirty="0">
              <a:latin typeface="+mj-lt"/>
            </a:endParaRPr>
          </a:p>
        </p:txBody>
      </p:sp>
      <p:sp>
        <p:nvSpPr>
          <p:cNvPr id="30" name="Пятно 1 29"/>
          <p:cNvSpPr/>
          <p:nvPr/>
        </p:nvSpPr>
        <p:spPr>
          <a:xfrm>
            <a:off x="4025504" y="4650335"/>
            <a:ext cx="447675" cy="433388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75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6</a:t>
            </a:fld>
            <a:endParaRPr lang="ru-RU" altLang="ru-RU" b="1" smtClean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5510" y="251034"/>
            <a:ext cx="8686800" cy="4031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Анализ проблем </a:t>
            </a:r>
            <a:r>
              <a:rPr lang="ru-RU" sz="1600" b="1" dirty="0">
                <a:solidFill>
                  <a:srgbClr val="C00000"/>
                </a:solidFill>
              </a:rPr>
              <a:t>процесса «выдача дубликатов документов  об образовании»</a:t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228184" y="677246"/>
            <a:ext cx="2747541" cy="27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</a:t>
            </a:r>
            <a:r>
              <a:rPr lang="ru-RU" altLang="ru-RU" sz="1400" b="1" dirty="0" smtClean="0">
                <a:solidFill>
                  <a:schemeClr val="tx2"/>
                </a:solidFill>
              </a:rPr>
              <a:t> времени, мин.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926307" y="567154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092972" y="624397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8040633" y="5572646"/>
            <a:ext cx="660660" cy="5377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chemeClr val="tx2"/>
                </a:solidFill>
                <a:latin typeface="+mj-lt"/>
              </a:rPr>
              <a:t>о</a:t>
            </a:r>
            <a:r>
              <a:rPr lang="ru-RU" altLang="ru-RU" sz="1200" b="1" dirty="0" smtClean="0">
                <a:solidFill>
                  <a:schemeClr val="tx2"/>
                </a:solidFill>
                <a:latin typeface="+mj-lt"/>
              </a:rPr>
              <a:t>т 8 до 13 дней</a:t>
            </a:r>
            <a:endParaRPr lang="ru-RU" altLang="ru-RU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8762" y="3403780"/>
            <a:ext cx="8767114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3201965" y="364011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7196795" y="4672751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4" name="TextBox 41"/>
          <p:cNvSpPr txBox="1">
            <a:spLocks noChangeArrowheads="1"/>
          </p:cNvSpPr>
          <p:nvPr/>
        </p:nvSpPr>
        <p:spPr bwMode="auto">
          <a:xfrm>
            <a:off x="207151" y="4426392"/>
            <a:ext cx="31686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200" dirty="0" smtClean="0">
                <a:latin typeface="+mn-lt"/>
              </a:rPr>
              <a:t>Для </a:t>
            </a:r>
            <a:r>
              <a:rPr lang="ru-RU" altLang="ru-RU" sz="1200" dirty="0">
                <a:latin typeface="+mn-lt"/>
              </a:rPr>
              <a:t>выдачи только дубликата диплома, личное дело не требуется</a:t>
            </a:r>
          </a:p>
        </p:txBody>
      </p:sp>
      <p:sp>
        <p:nvSpPr>
          <p:cNvPr id="25615" name="TextBox 41"/>
          <p:cNvSpPr txBox="1">
            <a:spLocks noChangeArrowheads="1"/>
          </p:cNvSpPr>
          <p:nvPr/>
        </p:nvSpPr>
        <p:spPr bwMode="auto">
          <a:xfrm>
            <a:off x="3446471" y="4419117"/>
            <a:ext cx="3396051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200" dirty="0">
                <a:latin typeface="+mn-lt"/>
              </a:rPr>
              <a:t>Разработать внутренний локальный акт с описанием алгоритмов процесса выдачи дубликатов документов об образовании</a:t>
            </a:r>
          </a:p>
        </p:txBody>
      </p:sp>
      <p:sp>
        <p:nvSpPr>
          <p:cNvPr id="25616" name="TextBox 41"/>
          <p:cNvSpPr txBox="1">
            <a:spLocks noChangeArrowheads="1"/>
          </p:cNvSpPr>
          <p:nvPr/>
        </p:nvSpPr>
        <p:spPr bwMode="auto">
          <a:xfrm>
            <a:off x="7907336" y="3456771"/>
            <a:ext cx="660660" cy="5377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chemeClr val="tx2"/>
                </a:solidFill>
                <a:latin typeface="+mj-lt"/>
              </a:rPr>
              <a:t>о</a:t>
            </a:r>
            <a:r>
              <a:rPr lang="ru-RU" altLang="ru-RU" sz="1200" b="1" dirty="0" smtClean="0">
                <a:solidFill>
                  <a:schemeClr val="tx2"/>
                </a:solidFill>
                <a:latin typeface="+mj-lt"/>
              </a:rPr>
              <a:t>т 1 до 20 дней</a:t>
            </a:r>
            <a:endParaRPr lang="ru-RU" altLang="ru-RU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7145" y="5491306"/>
            <a:ext cx="8784268" cy="694298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4. Для выдачи только дубликата диплома, личное дело не требуется</a:t>
            </a:r>
          </a:p>
        </p:txBody>
      </p:sp>
      <p:sp>
        <p:nvSpPr>
          <p:cNvPr id="47" name="Стрелка: вправо 3"/>
          <p:cNvSpPr/>
          <p:nvPr/>
        </p:nvSpPr>
        <p:spPr>
          <a:xfrm>
            <a:off x="3147467" y="5803875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: вправо 3"/>
          <p:cNvSpPr/>
          <p:nvPr/>
        </p:nvSpPr>
        <p:spPr>
          <a:xfrm>
            <a:off x="7149738" y="3616883"/>
            <a:ext cx="181536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3582599" y="5565060"/>
            <a:ext cx="3427304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200" dirty="0">
                <a:latin typeface="+mn-lt"/>
              </a:rPr>
              <a:t>Разработать внутренний локальный акт с описанием алгоритма процесса выдачи дубликатов документов об образовании.</a:t>
            </a:r>
          </a:p>
        </p:txBody>
      </p:sp>
      <p:sp>
        <p:nvSpPr>
          <p:cNvPr id="25622" name="TextBox 41"/>
          <p:cNvSpPr txBox="1">
            <a:spLocks noChangeArrowheads="1"/>
          </p:cNvSpPr>
          <p:nvPr/>
        </p:nvSpPr>
        <p:spPr bwMode="auto">
          <a:xfrm>
            <a:off x="7929561" y="4435967"/>
            <a:ext cx="638435" cy="541431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  <a:latin typeface="+mj-lt"/>
              </a:rPr>
              <a:t>от 4 до 7 дней</a:t>
            </a:r>
            <a:endParaRPr lang="ru-RU" altLang="ru-RU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6628" y="4344312"/>
            <a:ext cx="8759247" cy="757703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165047" y="4597938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7240506" y="5791597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46628" y="2323248"/>
            <a:ext cx="8784786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2" y="1219895"/>
            <a:ext cx="8784521" cy="758598"/>
          </a:xfrm>
          <a:prstGeom prst="rect">
            <a:avLst/>
          </a:prstGeom>
        </p:spPr>
      </p:pic>
      <p:sp>
        <p:nvSpPr>
          <p:cNvPr id="37" name="Стрелка: вправо 3"/>
          <p:cNvSpPr/>
          <p:nvPr/>
        </p:nvSpPr>
        <p:spPr>
          <a:xfrm>
            <a:off x="3262095" y="144470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: вправо 3"/>
          <p:cNvSpPr/>
          <p:nvPr/>
        </p:nvSpPr>
        <p:spPr>
          <a:xfrm>
            <a:off x="3212501" y="2619594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: вправо 3"/>
          <p:cNvSpPr/>
          <p:nvPr/>
        </p:nvSpPr>
        <p:spPr>
          <a:xfrm>
            <a:off x="7216401" y="1491090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: вправо 3"/>
          <p:cNvSpPr/>
          <p:nvPr/>
        </p:nvSpPr>
        <p:spPr>
          <a:xfrm>
            <a:off x="7216400" y="259738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7918449" y="1378339"/>
            <a:ext cx="747713" cy="38998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  <a:latin typeface="+mj-lt"/>
              </a:rPr>
              <a:t>от 1 до 2 дней</a:t>
            </a:r>
            <a:endParaRPr lang="ru-RU" altLang="ru-RU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8040633" y="2418128"/>
            <a:ext cx="660660" cy="38998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  <a:latin typeface="+mj-lt"/>
              </a:rPr>
              <a:t>5-10 мин</a:t>
            </a:r>
            <a:endParaRPr lang="ru-RU" altLang="ru-RU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0424" y="5678719"/>
            <a:ext cx="277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Несвоевременное  </a:t>
            </a:r>
            <a:r>
              <a:rPr lang="ru-RU" sz="1200" dirty="0"/>
              <a:t>определение оснований для получения дубликата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60386" y="1268450"/>
            <a:ext cx="3281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Создать </a:t>
            </a:r>
            <a:r>
              <a:rPr lang="ru-RU" sz="1200" dirty="0"/>
              <a:t>на официальном сайте страницу для информирования граждан о процессе выдачи дубликатов документов об образовании.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2543" y="2471858"/>
            <a:ext cx="257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1200" dirty="0"/>
              <a:t>Переписывание личного заявления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82599" y="2578816"/>
            <a:ext cx="4123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Разработать образец личного заявления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0375" y="3530530"/>
            <a:ext cx="2076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Неполный пакет документов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2914" y="139184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Часто </a:t>
            </a:r>
            <a:r>
              <a:rPr lang="ru-RU" sz="1200" dirty="0"/>
              <a:t>задаваемые гражданином </a:t>
            </a:r>
            <a:r>
              <a:rPr lang="ru-RU" sz="1200" dirty="0" smtClean="0"/>
              <a:t>вопросы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49407" y="3402462"/>
            <a:ext cx="3580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Создать </a:t>
            </a:r>
            <a:r>
              <a:rPr lang="ru-RU" sz="1200" dirty="0"/>
              <a:t>на официальном сайте страницу для информирования граждан о процессе выдачи дубликатов документов об образовании.</a:t>
            </a:r>
          </a:p>
        </p:txBody>
      </p:sp>
    </p:spTree>
    <p:extLst>
      <p:ext uri="{BB962C8B-B14F-4D97-AF65-F5344CB8AC3E}">
        <p14:creationId xmlns:p14="http://schemas.microsoft.com/office/powerpoint/2010/main" val="38192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75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7</a:t>
            </a:fld>
            <a:endParaRPr lang="ru-RU" altLang="ru-RU" b="1" smtClean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70685"/>
            <a:ext cx="8686800" cy="8471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Анализ проблем </a:t>
            </a:r>
            <a:r>
              <a:rPr lang="ru-RU" sz="1600" b="1" dirty="0">
                <a:solidFill>
                  <a:srgbClr val="C00000"/>
                </a:solidFill>
              </a:rPr>
              <a:t>процесса «выдача дубликатов документов  об образовании»</a:t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228184" y="790450"/>
            <a:ext cx="2747541" cy="27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</a:t>
            </a:r>
            <a:r>
              <a:rPr lang="ru-RU" altLang="ru-RU" sz="1400" b="1" dirty="0" smtClean="0">
                <a:solidFill>
                  <a:schemeClr val="tx2"/>
                </a:solidFill>
              </a:rPr>
              <a:t> времени, мин.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893345" y="831776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3679825" y="1418647"/>
            <a:ext cx="3082623" cy="79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200" dirty="0" smtClean="0">
                <a:latin typeface="+mn-lt"/>
              </a:rPr>
              <a:t>Разработать </a:t>
            </a:r>
            <a:r>
              <a:rPr lang="ru-RU" altLang="ru-RU" sz="1200" dirty="0">
                <a:latin typeface="+mn-lt"/>
              </a:rPr>
              <a:t>внутренний локальный акт, регламентирующий процесс выдачи дубликатов документов об образовании, единые образцы документов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163662" y="2789939"/>
            <a:ext cx="2190810" cy="24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200" dirty="0" smtClean="0">
                <a:latin typeface="+mn-lt"/>
              </a:rPr>
              <a:t>Зачем </a:t>
            </a:r>
            <a:r>
              <a:rPr lang="ru-RU" altLang="ru-RU" sz="1200" dirty="0">
                <a:latin typeface="+mn-lt"/>
              </a:rPr>
              <a:t>служебная записка</a:t>
            </a:r>
            <a:r>
              <a:rPr lang="ru-RU" altLang="ru-RU" sz="1200" dirty="0" smtClean="0">
                <a:latin typeface="+mn-lt"/>
              </a:rPr>
              <a:t>?</a:t>
            </a:r>
            <a:endParaRPr lang="ru-RU" altLang="ru-RU" sz="1200" dirty="0">
              <a:latin typeface="+mn-lt"/>
            </a:endParaRP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907336" y="2802222"/>
            <a:ext cx="660660" cy="5377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  <a:latin typeface="+mj-lt"/>
              </a:rPr>
              <a:t> от 9 до 55 дней</a:t>
            </a:r>
            <a:endParaRPr lang="ru-RU" altLang="ru-RU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6921" y="2654792"/>
            <a:ext cx="8905875" cy="994226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3266614" y="2830265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7098150" y="3047144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3608888" y="3829088"/>
            <a:ext cx="3372623" cy="6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200" dirty="0" smtClean="0">
                <a:latin typeface="+mn-lt"/>
              </a:rPr>
              <a:t>Разработать </a:t>
            </a:r>
            <a:r>
              <a:rPr lang="ru-RU" altLang="ru-RU" sz="1200" dirty="0">
                <a:latin typeface="+mn-lt"/>
              </a:rPr>
              <a:t>внутренний локальный акт, регламентирующий процесс выдачи дубликатов документов об образовании, единые образцы документов</a:t>
            </a:r>
          </a:p>
        </p:txBody>
      </p:sp>
      <p:sp>
        <p:nvSpPr>
          <p:cNvPr id="25622" name="TextBox 41"/>
          <p:cNvSpPr txBox="1">
            <a:spLocks noChangeArrowheads="1"/>
          </p:cNvSpPr>
          <p:nvPr/>
        </p:nvSpPr>
        <p:spPr bwMode="auto">
          <a:xfrm>
            <a:off x="7919836" y="3939016"/>
            <a:ext cx="638435" cy="5377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 </a:t>
            </a:r>
            <a:r>
              <a:rPr lang="ru-RU" altLang="ru-RU" sz="1200" b="1" dirty="0" smtClean="0">
                <a:solidFill>
                  <a:schemeClr val="tx2"/>
                </a:solidFill>
                <a:latin typeface="+mj-lt"/>
              </a:rPr>
              <a:t>от 9 до 55 дней</a:t>
            </a:r>
            <a:endParaRPr lang="ru-RU" altLang="ru-RU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7950" y="3765909"/>
            <a:ext cx="8905875" cy="911709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247118" y="4146202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7092722" y="4264215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6" name="TextBox 41"/>
          <p:cNvSpPr txBox="1">
            <a:spLocks noChangeArrowheads="1"/>
          </p:cNvSpPr>
          <p:nvPr/>
        </p:nvSpPr>
        <p:spPr bwMode="auto">
          <a:xfrm>
            <a:off x="140381" y="4919470"/>
            <a:ext cx="3281362" cy="38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200" dirty="0">
                <a:latin typeface="+mn-lt"/>
              </a:rPr>
              <a:t>Трата времени сотрудника ИВЦ на подсказки по одним и тем же вопросам</a:t>
            </a:r>
          </a:p>
        </p:txBody>
      </p:sp>
      <p:sp>
        <p:nvSpPr>
          <p:cNvPr id="25627" name="TextBox 41"/>
          <p:cNvSpPr txBox="1">
            <a:spLocks noChangeArrowheads="1"/>
          </p:cNvSpPr>
          <p:nvPr/>
        </p:nvSpPr>
        <p:spPr bwMode="auto">
          <a:xfrm>
            <a:off x="3454175" y="4881433"/>
            <a:ext cx="3527336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1200" dirty="0" smtClean="0">
                <a:latin typeface="+mn-lt"/>
              </a:rPr>
              <a:t>Разработать </a:t>
            </a:r>
            <a:r>
              <a:rPr lang="ru-RU" altLang="ru-RU" sz="1200" dirty="0">
                <a:latin typeface="+mn-lt"/>
              </a:rPr>
              <a:t>инструкцию по заполнения и печати дубликатов документов об образовании в автоматизированной системе «1С:Колледж».</a:t>
            </a:r>
          </a:p>
        </p:txBody>
      </p:sp>
      <p:sp>
        <p:nvSpPr>
          <p:cNvPr id="25628" name="TextBox 41"/>
          <p:cNvSpPr txBox="1">
            <a:spLocks noChangeArrowheads="1"/>
          </p:cNvSpPr>
          <p:nvPr/>
        </p:nvSpPr>
        <p:spPr bwMode="auto">
          <a:xfrm>
            <a:off x="7918449" y="4933034"/>
            <a:ext cx="638435" cy="5377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  <a:latin typeface="+mj-lt"/>
              </a:rPr>
              <a:t>от 2 до 8 дней </a:t>
            </a:r>
            <a:endParaRPr lang="ru-RU" altLang="ru-RU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7950" y="4766527"/>
            <a:ext cx="8905875" cy="78840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Стрелка: вправо 3"/>
          <p:cNvSpPr/>
          <p:nvPr/>
        </p:nvSpPr>
        <p:spPr>
          <a:xfrm>
            <a:off x="3207034" y="5102794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7097712" y="5080766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24151" y="5815008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2" y="1256590"/>
            <a:ext cx="8931414" cy="1055898"/>
          </a:xfrm>
          <a:prstGeom prst="rect">
            <a:avLst/>
          </a:prstGeom>
        </p:spPr>
      </p:pic>
      <p:sp>
        <p:nvSpPr>
          <p:cNvPr id="37" name="Стрелка: вправо 3"/>
          <p:cNvSpPr/>
          <p:nvPr/>
        </p:nvSpPr>
        <p:spPr>
          <a:xfrm>
            <a:off x="3269982" y="163716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: вправо 3"/>
          <p:cNvSpPr/>
          <p:nvPr/>
        </p:nvSpPr>
        <p:spPr>
          <a:xfrm>
            <a:off x="7088832" y="167025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7983278" y="1443252"/>
            <a:ext cx="660660" cy="5377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chemeClr val="tx2"/>
                </a:solidFill>
                <a:latin typeface="+mj-lt"/>
              </a:rPr>
              <a:t>о</a:t>
            </a:r>
            <a:r>
              <a:rPr lang="ru-RU" altLang="ru-RU" sz="1200" b="1" dirty="0" smtClean="0">
                <a:solidFill>
                  <a:schemeClr val="tx2"/>
                </a:solidFill>
                <a:latin typeface="+mj-lt"/>
              </a:rPr>
              <a:t>т 9 до 55 дней</a:t>
            </a:r>
            <a:endParaRPr lang="ru-RU" altLang="ru-RU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613" y="3950836"/>
            <a:ext cx="277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 </a:t>
            </a:r>
            <a:r>
              <a:rPr lang="ru-RU" sz="1200" dirty="0"/>
              <a:t>отсутствии ответственного бухгалтера никто не выдаёт БСО</a:t>
            </a:r>
          </a:p>
        </p:txBody>
      </p:sp>
      <p:sp>
        <p:nvSpPr>
          <p:cNvPr id="50" name="Стрелка: вправо 3"/>
          <p:cNvSpPr/>
          <p:nvPr/>
        </p:nvSpPr>
        <p:spPr>
          <a:xfrm>
            <a:off x="3179302" y="5968976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трелка: вправо 3"/>
          <p:cNvSpPr/>
          <p:nvPr/>
        </p:nvSpPr>
        <p:spPr>
          <a:xfrm>
            <a:off x="7041170" y="5968976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TextBox 41"/>
          <p:cNvSpPr txBox="1">
            <a:spLocks noChangeArrowheads="1"/>
          </p:cNvSpPr>
          <p:nvPr/>
        </p:nvSpPr>
        <p:spPr bwMode="auto">
          <a:xfrm>
            <a:off x="7918449" y="5921297"/>
            <a:ext cx="638435" cy="5377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  <a:latin typeface="+mj-lt"/>
              </a:rPr>
              <a:t>от 19 до 29 дней</a:t>
            </a:r>
            <a:endParaRPr lang="ru-RU" altLang="ru-RU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516" y="1460528"/>
            <a:ext cx="3209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Проект </a:t>
            </a:r>
            <a:r>
              <a:rPr lang="ru-RU" sz="1200" dirty="0"/>
              <a:t>приказа часто возвращается на доработку, разное количество </a:t>
            </a:r>
            <a:r>
              <a:rPr lang="ru-RU" sz="1200" dirty="0" smtClean="0"/>
              <a:t>виз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275" y="5779440"/>
            <a:ext cx="336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1200" dirty="0" smtClean="0"/>
              <a:t>Гражданин </a:t>
            </a:r>
            <a:r>
              <a:rPr lang="ru-RU" sz="1200" dirty="0"/>
              <a:t>недоволен сроками готовности </a:t>
            </a:r>
            <a:r>
              <a:rPr lang="ru-RU" sz="1200" dirty="0" smtClean="0"/>
              <a:t>  дубликатов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08888" y="2670695"/>
            <a:ext cx="3211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</a:t>
            </a:r>
            <a:r>
              <a:rPr lang="ru-RU" sz="1200" dirty="0" smtClean="0"/>
              <a:t>азработать </a:t>
            </a:r>
            <a:r>
              <a:rPr lang="ru-RU" sz="1200" dirty="0"/>
              <a:t>внутренний локальный акт, регламентирующий процесс выдачи дубликатов документов об образовании, единые образцы документов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21509" y="5863297"/>
            <a:ext cx="3818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Разработать внутренний локальный акт с установлением срока выдачи дубликатов документов об образовании.</a:t>
            </a:r>
          </a:p>
        </p:txBody>
      </p:sp>
    </p:spTree>
    <p:extLst>
      <p:ext uri="{BB962C8B-B14F-4D97-AF65-F5344CB8AC3E}">
        <p14:creationId xmlns:p14="http://schemas.microsoft.com/office/powerpoint/2010/main" val="1440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227"/>
          <p:cNvSpPr/>
          <p:nvPr/>
        </p:nvSpPr>
        <p:spPr>
          <a:xfrm>
            <a:off x="1973263" y="1457882"/>
            <a:ext cx="1366837" cy="120209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123692"/>
            <a:ext cx="8740998" cy="8096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Карта </a:t>
            </a:r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целевого состояния </a:t>
            </a:r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процесса</a:t>
            </a:r>
            <a:b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«выдача дубликатов документов  об образовании»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86021" name="Group 228"/>
          <p:cNvGrpSpPr>
            <a:grpSpLocks/>
          </p:cNvGrpSpPr>
          <p:nvPr/>
        </p:nvGrpSpPr>
        <p:grpSpPr bwMode="auto">
          <a:xfrm>
            <a:off x="379413" y="6307410"/>
            <a:ext cx="1709737" cy="361950"/>
            <a:chOff x="125411" y="977723"/>
            <a:chExt cx="1710805" cy="361903"/>
          </a:xfrm>
        </p:grpSpPr>
        <p:sp>
          <p:nvSpPr>
            <p:cNvPr id="43" name="Rectangle 229"/>
            <p:cNvSpPr>
              <a:spLocks/>
            </p:cNvSpPr>
            <p:nvPr/>
          </p:nvSpPr>
          <p:spPr>
            <a:xfrm>
              <a:off x="125411" y="1101532"/>
              <a:ext cx="271632" cy="11428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9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Rectangle 41"/>
            <p:cNvSpPr txBox="1">
              <a:spLocks/>
            </p:cNvSpPr>
            <p:nvPr/>
          </p:nvSpPr>
          <p:spPr>
            <a:xfrm>
              <a:off x="125411" y="996771"/>
              <a:ext cx="271632" cy="114285"/>
            </a:xfrm>
            <a:prstGeom prst="rect">
              <a:avLst/>
            </a:prstGeom>
            <a:solidFill>
              <a:srgbClr val="E9EEF3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/>
          </p:spPr>
          <p:txBody>
            <a:bodyPr lIns="72000" tIns="36000" rIns="36000" bIns="36000" anchor="ctr"/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endParaRPr lang="ru-RU" sz="9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231"/>
            <p:cNvSpPr>
              <a:spLocks/>
            </p:cNvSpPr>
            <p:nvPr/>
          </p:nvSpPr>
          <p:spPr>
            <a:xfrm>
              <a:off x="125411" y="1212642"/>
              <a:ext cx="271632" cy="115872"/>
            </a:xfrm>
            <a:prstGeom prst="rect">
              <a:avLst/>
            </a:prstGeom>
            <a:solidFill>
              <a:srgbClr val="002960">
                <a:lumMod val="10000"/>
                <a:lumOff val="90000"/>
              </a:srgbClr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 sz="9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Rectangle 63"/>
            <p:cNvSpPr txBox="1">
              <a:spLocks/>
            </p:cNvSpPr>
            <p:nvPr/>
          </p:nvSpPr>
          <p:spPr>
            <a:xfrm>
              <a:off x="478056" y="977723"/>
              <a:ext cx="1097647" cy="13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00" kern="0" dirty="0" smtClean="0">
                  <a:solidFill>
                    <a:srgbClr val="000000"/>
                  </a:solidFill>
                </a:rPr>
                <a:t>Продолжительность</a:t>
              </a:r>
              <a:endParaRPr lang="ru-RU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63"/>
            <p:cNvSpPr txBox="1">
              <a:spLocks/>
            </p:cNvSpPr>
            <p:nvPr/>
          </p:nvSpPr>
          <p:spPr>
            <a:xfrm>
              <a:off x="478056" y="1088834"/>
              <a:ext cx="708467" cy="139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00" kern="0" dirty="0" smtClean="0">
                  <a:solidFill>
                    <a:srgbClr val="000000"/>
                  </a:solidFill>
                </a:rPr>
                <a:t>Исполнитель</a:t>
              </a:r>
              <a:endParaRPr lang="ru-RU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63"/>
            <p:cNvSpPr txBox="1">
              <a:spLocks/>
            </p:cNvSpPr>
            <p:nvPr/>
          </p:nvSpPr>
          <p:spPr>
            <a:xfrm>
              <a:off x="478056" y="1201531"/>
              <a:ext cx="1358160" cy="13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  <a:defRPr/>
              </a:pPr>
              <a:r>
                <a:rPr lang="ru-RU" sz="900" kern="0" dirty="0" smtClean="0">
                  <a:solidFill>
                    <a:srgbClr val="000000"/>
                  </a:solidFill>
                </a:rPr>
                <a:t>Описание шага процесса</a:t>
              </a:r>
              <a:endParaRPr lang="ru-RU" sz="900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Овал 63"/>
          <p:cNvSpPr/>
          <p:nvPr/>
        </p:nvSpPr>
        <p:spPr>
          <a:xfrm>
            <a:off x="2555776" y="6344939"/>
            <a:ext cx="252412" cy="252413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900" b="1" kern="0" dirty="0">
                <a:solidFill>
                  <a:srgbClr val="FFFFFF"/>
                </a:solidFill>
                <a:latin typeface="Arial"/>
              </a:rPr>
              <a:t>№</a:t>
            </a:r>
          </a:p>
        </p:txBody>
      </p:sp>
      <p:sp>
        <p:nvSpPr>
          <p:cNvPr id="65" name="Rectangle 63"/>
          <p:cNvSpPr txBox="1"/>
          <p:nvPr/>
        </p:nvSpPr>
        <p:spPr>
          <a:xfrm>
            <a:off x="2915816" y="6381328"/>
            <a:ext cx="1244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Предлагаемые решения</a:t>
            </a:r>
          </a:p>
        </p:txBody>
      </p:sp>
      <p:sp>
        <p:nvSpPr>
          <p:cNvPr id="66" name="Шестиугольник 84"/>
          <p:cNvSpPr/>
          <p:nvPr/>
        </p:nvSpPr>
        <p:spPr>
          <a:xfrm>
            <a:off x="4303713" y="6386785"/>
            <a:ext cx="500062" cy="228600"/>
          </a:xfrm>
          <a:prstGeom prst="hexagon">
            <a:avLst/>
          </a:prstGeom>
          <a:solidFill>
            <a:srgbClr val="FFFFFF"/>
          </a:solidFill>
          <a:ln w="25400" cap="flat" cmpd="sng" algn="ctr">
            <a:solidFill>
              <a:srgbClr val="BFBFBF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Rectangle 63"/>
          <p:cNvSpPr txBox="1"/>
          <p:nvPr/>
        </p:nvSpPr>
        <p:spPr>
          <a:xfrm>
            <a:off x="4892675" y="6370910"/>
            <a:ext cx="6223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Срок по регламенту</a:t>
            </a:r>
          </a:p>
        </p:txBody>
      </p:sp>
      <p:sp>
        <p:nvSpPr>
          <p:cNvPr id="69" name="Rectangle 63"/>
          <p:cNvSpPr txBox="1"/>
          <p:nvPr/>
        </p:nvSpPr>
        <p:spPr>
          <a:xfrm>
            <a:off x="443981" y="4628036"/>
            <a:ext cx="2027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200" b="1" kern="0" dirty="0" smtClean="0">
                <a:solidFill>
                  <a:srgbClr val="000000"/>
                </a:solidFill>
              </a:rPr>
              <a:t>ПРЕДЛАГАЕМЫЕ РЕШЕНИЯ</a:t>
            </a:r>
            <a:endParaRPr lang="ru-RU" sz="1200" b="1" kern="0" dirty="0">
              <a:solidFill>
                <a:srgbClr val="000000"/>
              </a:solidFill>
            </a:endParaRPr>
          </a:p>
        </p:txBody>
      </p:sp>
      <p:sp>
        <p:nvSpPr>
          <p:cNvPr id="74" name="Rectangle 41"/>
          <p:cNvSpPr txBox="1"/>
          <p:nvPr/>
        </p:nvSpPr>
        <p:spPr>
          <a:xfrm>
            <a:off x="6297723" y="5862822"/>
            <a:ext cx="25416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sz="1000" b="1" kern="0" dirty="0" smtClean="0">
                <a:solidFill>
                  <a:srgbClr val="000000"/>
                </a:solidFill>
              </a:rPr>
              <a:t>ИТОГО – ВПП обслуживания</a:t>
            </a:r>
            <a:r>
              <a:rPr lang="en-US" sz="1000" b="1" kern="0" dirty="0" smtClean="0">
                <a:solidFill>
                  <a:srgbClr val="000000"/>
                </a:solidFill>
              </a:rPr>
              <a:t> </a:t>
            </a:r>
            <a:r>
              <a:rPr lang="ru-RU" sz="1000" b="1" kern="0" dirty="0" smtClean="0">
                <a:solidFill>
                  <a:srgbClr val="000000"/>
                </a:solidFill>
              </a:rPr>
              <a:t> от 7 дней 1 часа 5 минут до 4 дня 1 часа 5 минут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sz="1000" b="1" kern="0" dirty="0" smtClean="0">
                <a:solidFill>
                  <a:srgbClr val="000000"/>
                </a:solidFill>
              </a:rPr>
              <a:t>Экономия времени составит: 6 дней 1 час 15 минут</a:t>
            </a:r>
          </a:p>
          <a:p>
            <a:pPr algn="ctr">
              <a:buClr>
                <a:srgbClr val="002960"/>
              </a:buClr>
              <a:defRPr/>
            </a:pPr>
            <a:endParaRPr lang="ru-RU" sz="1000" b="1" kern="0" dirty="0">
              <a:solidFill>
                <a:srgbClr val="00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83643" y="4870916"/>
            <a:ext cx="320675" cy="320675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/>
              </a:rPr>
              <a:t>1</a:t>
            </a:r>
            <a:endParaRPr lang="ru-RU" sz="14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330200" y="5560563"/>
            <a:ext cx="320675" cy="320675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79" name="Овал 78"/>
          <p:cNvSpPr/>
          <p:nvPr/>
        </p:nvSpPr>
        <p:spPr>
          <a:xfrm>
            <a:off x="4077141" y="4855959"/>
            <a:ext cx="320675" cy="322263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cxnSp>
        <p:nvCxnSpPr>
          <p:cNvPr id="86038" name="Прямая соединительная линия 79"/>
          <p:cNvCxnSpPr>
            <a:cxnSpLocks noChangeShapeType="1"/>
          </p:cNvCxnSpPr>
          <p:nvPr/>
        </p:nvCxnSpPr>
        <p:spPr bwMode="auto">
          <a:xfrm flipV="1">
            <a:off x="165100" y="6169297"/>
            <a:ext cx="8602662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</p:spPr>
      </p:cxnSp>
      <p:sp>
        <p:nvSpPr>
          <p:cNvPr id="120" name="Rectangle 227"/>
          <p:cNvSpPr/>
          <p:nvPr/>
        </p:nvSpPr>
        <p:spPr>
          <a:xfrm>
            <a:off x="380343" y="1064867"/>
            <a:ext cx="1366838" cy="163671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Rectangle 227"/>
          <p:cNvSpPr/>
          <p:nvPr/>
        </p:nvSpPr>
        <p:spPr>
          <a:xfrm>
            <a:off x="6941640" y="1125852"/>
            <a:ext cx="1344613" cy="1593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Rectangle 170"/>
          <p:cNvSpPr/>
          <p:nvPr/>
        </p:nvSpPr>
        <p:spPr>
          <a:xfrm>
            <a:off x="416648" y="3020405"/>
            <a:ext cx="1344613" cy="149784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Rectangle 63"/>
          <p:cNvSpPr txBox="1"/>
          <p:nvPr/>
        </p:nvSpPr>
        <p:spPr>
          <a:xfrm>
            <a:off x="468674" y="3410234"/>
            <a:ext cx="1295400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Директор колледжа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24" name="Rectangle 188"/>
          <p:cNvSpPr/>
          <p:nvPr/>
        </p:nvSpPr>
        <p:spPr>
          <a:xfrm>
            <a:off x="404812" y="3588667"/>
            <a:ext cx="1362075" cy="913277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Накладывает резолюцию на заявление (А)</a:t>
            </a:r>
            <a:endParaRPr lang="ru-RU" sz="900" kern="0" dirty="0">
              <a:solidFill>
                <a:srgbClr val="000000"/>
              </a:solidFill>
            </a:endParaRPr>
          </a:p>
        </p:txBody>
      </p:sp>
      <p:sp>
        <p:nvSpPr>
          <p:cNvPr id="125" name="Rectangle 41"/>
          <p:cNvSpPr txBox="1">
            <a:spLocks/>
          </p:cNvSpPr>
          <p:nvPr/>
        </p:nvSpPr>
        <p:spPr>
          <a:xfrm>
            <a:off x="412750" y="3029236"/>
            <a:ext cx="134620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1-2 дня 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26" name="Rectangle 223"/>
          <p:cNvSpPr/>
          <p:nvPr/>
        </p:nvSpPr>
        <p:spPr>
          <a:xfrm>
            <a:off x="393372" y="1786074"/>
            <a:ext cx="1366838" cy="899197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Определяет наличие оснований для выдачи дубликата, проверяет комплектность документов</a:t>
            </a:r>
            <a:endParaRPr lang="ru-RU" sz="900" kern="0" dirty="0">
              <a:solidFill>
                <a:srgbClr val="000000"/>
              </a:solidFill>
            </a:endParaRPr>
          </a:p>
        </p:txBody>
      </p:sp>
      <p:sp>
        <p:nvSpPr>
          <p:cNvPr id="127" name="Rectangle 41"/>
          <p:cNvSpPr txBox="1">
            <a:spLocks/>
          </p:cNvSpPr>
          <p:nvPr/>
        </p:nvSpPr>
        <p:spPr>
          <a:xfrm>
            <a:off x="381930" y="1068724"/>
            <a:ext cx="1363663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i="1" kern="0" dirty="0">
                <a:solidFill>
                  <a:srgbClr val="000000"/>
                </a:solidFill>
              </a:rPr>
              <a:t>Вход </a:t>
            </a:r>
            <a:r>
              <a:rPr lang="ru-RU" sz="1020" b="1" i="1" kern="0" dirty="0" smtClean="0">
                <a:solidFill>
                  <a:srgbClr val="000000"/>
                </a:solidFill>
              </a:rPr>
              <a:t>процесса – 10 мин</a:t>
            </a:r>
            <a:endParaRPr lang="ru-RU" sz="1020" b="1" i="1" kern="0" dirty="0">
              <a:solidFill>
                <a:srgbClr val="000000"/>
              </a:solidFill>
            </a:endParaRPr>
          </a:p>
        </p:txBody>
      </p:sp>
      <p:sp>
        <p:nvSpPr>
          <p:cNvPr id="128" name="Rectangle 63"/>
          <p:cNvSpPr txBox="1"/>
          <p:nvPr/>
        </p:nvSpPr>
        <p:spPr>
          <a:xfrm>
            <a:off x="2034134" y="1511315"/>
            <a:ext cx="1239838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Гражданин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29" name="Rectangle 229"/>
          <p:cNvSpPr/>
          <p:nvPr/>
        </p:nvSpPr>
        <p:spPr>
          <a:xfrm>
            <a:off x="1984377" y="1826287"/>
            <a:ext cx="1376910" cy="82294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Гражданин заполняет заявление (А)</a:t>
            </a:r>
            <a:endParaRPr lang="ru-RU" sz="900" kern="0" dirty="0">
              <a:solidFill>
                <a:srgbClr val="000000"/>
              </a:solidFill>
            </a:endParaRPr>
          </a:p>
        </p:txBody>
      </p:sp>
      <p:sp>
        <p:nvSpPr>
          <p:cNvPr id="130" name="Right Arrow 230"/>
          <p:cNvSpPr>
            <a:spLocks/>
          </p:cNvSpPr>
          <p:nvPr/>
        </p:nvSpPr>
        <p:spPr>
          <a:xfrm>
            <a:off x="3383427" y="2180823"/>
            <a:ext cx="268287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Rectangle 41"/>
          <p:cNvSpPr txBox="1">
            <a:spLocks/>
          </p:cNvSpPr>
          <p:nvPr/>
        </p:nvSpPr>
        <p:spPr>
          <a:xfrm>
            <a:off x="1984376" y="1097623"/>
            <a:ext cx="1363662" cy="3508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10 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32" name="Rectangle 232"/>
          <p:cNvSpPr/>
          <p:nvPr/>
        </p:nvSpPr>
        <p:spPr>
          <a:xfrm>
            <a:off x="3624717" y="1097623"/>
            <a:ext cx="1344613" cy="15668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Rectangle 63"/>
          <p:cNvSpPr txBox="1"/>
          <p:nvPr/>
        </p:nvSpPr>
        <p:spPr>
          <a:xfrm>
            <a:off x="3659981" y="1469650"/>
            <a:ext cx="126206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Специалист отдела кадров (ОК)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34" name="Rectangle 234"/>
          <p:cNvSpPr/>
          <p:nvPr/>
        </p:nvSpPr>
        <p:spPr>
          <a:xfrm>
            <a:off x="3640592" y="1793970"/>
            <a:ext cx="1335088" cy="876300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Выдает образец заявления, сличает и ксерокопирует документы</a:t>
            </a:r>
            <a:endParaRPr lang="ru-RU" sz="900" kern="0" dirty="0">
              <a:solidFill>
                <a:srgbClr val="000000"/>
              </a:solidFill>
            </a:endParaRPr>
          </a:p>
        </p:txBody>
      </p:sp>
      <p:sp>
        <p:nvSpPr>
          <p:cNvPr id="135" name="Right Arrow 235"/>
          <p:cNvSpPr>
            <a:spLocks/>
          </p:cNvSpPr>
          <p:nvPr/>
        </p:nvSpPr>
        <p:spPr>
          <a:xfrm>
            <a:off x="5006450" y="2180823"/>
            <a:ext cx="269875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ctangle 41"/>
          <p:cNvSpPr txBox="1">
            <a:spLocks/>
          </p:cNvSpPr>
          <p:nvPr/>
        </p:nvSpPr>
        <p:spPr>
          <a:xfrm>
            <a:off x="3626305" y="1103407"/>
            <a:ext cx="1341438" cy="355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10  мин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37" name="Rectangle 237"/>
          <p:cNvSpPr/>
          <p:nvPr/>
        </p:nvSpPr>
        <p:spPr>
          <a:xfrm>
            <a:off x="5285856" y="1118518"/>
            <a:ext cx="1344612" cy="1593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Rectangle 63"/>
          <p:cNvSpPr txBox="1"/>
          <p:nvPr/>
        </p:nvSpPr>
        <p:spPr>
          <a:xfrm>
            <a:off x="5311754" y="1511315"/>
            <a:ext cx="12874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Специалист отдела кадров  (ОК)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39" name="Rectangle 239"/>
          <p:cNvSpPr/>
          <p:nvPr/>
        </p:nvSpPr>
        <p:spPr>
          <a:xfrm>
            <a:off x="5276829" y="1869846"/>
            <a:ext cx="1357312" cy="842522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Заполняет и регистрирует заявление (А)</a:t>
            </a:r>
            <a:endParaRPr lang="ru-RU" sz="900" kern="0" dirty="0">
              <a:solidFill>
                <a:srgbClr val="000000"/>
              </a:solidFill>
            </a:endParaRPr>
          </a:p>
        </p:txBody>
      </p:sp>
      <p:sp>
        <p:nvSpPr>
          <p:cNvPr id="140" name="Right Arrow 240"/>
          <p:cNvSpPr>
            <a:spLocks/>
          </p:cNvSpPr>
          <p:nvPr/>
        </p:nvSpPr>
        <p:spPr>
          <a:xfrm>
            <a:off x="6661894" y="2137818"/>
            <a:ext cx="268287" cy="336550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Rectangle 41"/>
          <p:cNvSpPr txBox="1">
            <a:spLocks/>
          </p:cNvSpPr>
          <p:nvPr/>
        </p:nvSpPr>
        <p:spPr>
          <a:xfrm>
            <a:off x="5283179" y="1104118"/>
            <a:ext cx="1344612" cy="3635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10 мин 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47" name="Right Arrow 260"/>
          <p:cNvSpPr>
            <a:spLocks/>
          </p:cNvSpPr>
          <p:nvPr/>
        </p:nvSpPr>
        <p:spPr>
          <a:xfrm>
            <a:off x="3451178" y="3896664"/>
            <a:ext cx="267671" cy="338137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Right Arrow 225"/>
          <p:cNvSpPr>
            <a:spLocks/>
          </p:cNvSpPr>
          <p:nvPr/>
        </p:nvSpPr>
        <p:spPr>
          <a:xfrm>
            <a:off x="1740695" y="2063051"/>
            <a:ext cx="269875" cy="338138"/>
          </a:xfrm>
          <a:prstGeom prst="rightArrow">
            <a:avLst/>
          </a:prstGeom>
          <a:solidFill>
            <a:srgbClr val="3375B7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Rectangle 63"/>
          <p:cNvSpPr txBox="1"/>
          <p:nvPr/>
        </p:nvSpPr>
        <p:spPr>
          <a:xfrm>
            <a:off x="7010250" y="1481162"/>
            <a:ext cx="12874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Специалист отдела кадров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156" name="Rectangle 239"/>
          <p:cNvSpPr/>
          <p:nvPr/>
        </p:nvSpPr>
        <p:spPr>
          <a:xfrm>
            <a:off x="6942736" y="1814081"/>
            <a:ext cx="1344613" cy="894455"/>
          </a:xfrm>
          <a:prstGeom prst="rect">
            <a:avLst/>
          </a:prstGeom>
          <a:solidFill>
            <a:srgbClr val="002960">
              <a:lumMod val="10000"/>
              <a:lumOff val="90000"/>
            </a:srgbClr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defTabSz="453523">
              <a:spcAft>
                <a:spcPts val="0"/>
              </a:spcAft>
              <a:defRPr/>
            </a:pPr>
            <a:r>
              <a:rPr lang="ru-RU" sz="900" kern="0" dirty="0" smtClean="0">
                <a:solidFill>
                  <a:srgbClr val="000000"/>
                </a:solidFill>
              </a:rPr>
              <a:t>Передает заявление (А) для наложения резолюции в порядке общей очереди</a:t>
            </a:r>
            <a:endParaRPr lang="ru-RU" sz="900" kern="0" dirty="0">
              <a:solidFill>
                <a:srgbClr val="000000"/>
              </a:solidFill>
            </a:endParaRPr>
          </a:p>
        </p:txBody>
      </p:sp>
      <p:sp>
        <p:nvSpPr>
          <p:cNvPr id="157" name="Rectangle 41"/>
          <p:cNvSpPr txBox="1">
            <a:spLocks/>
          </p:cNvSpPr>
          <p:nvPr/>
        </p:nvSpPr>
        <p:spPr>
          <a:xfrm>
            <a:off x="6937967" y="1149397"/>
            <a:ext cx="1344613" cy="334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1 день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158" name="Rectangle 63"/>
          <p:cNvSpPr txBox="1"/>
          <p:nvPr/>
        </p:nvSpPr>
        <p:spPr>
          <a:xfrm>
            <a:off x="414339" y="1446227"/>
            <a:ext cx="13636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i="1" kern="0" dirty="0" smtClean="0">
                <a:solidFill>
                  <a:srgbClr val="000000"/>
                </a:solidFill>
              </a:rPr>
              <a:t>Специалист отдела кадров (ОК)</a:t>
            </a:r>
            <a:endParaRPr lang="ru-RU" sz="1020" i="1" kern="0" dirty="0">
              <a:solidFill>
                <a:srgbClr val="000000"/>
              </a:solidFill>
            </a:endParaRPr>
          </a:p>
        </p:txBody>
      </p:sp>
      <p:sp>
        <p:nvSpPr>
          <p:cNvPr id="81" name="Rectangle 237"/>
          <p:cNvSpPr/>
          <p:nvPr/>
        </p:nvSpPr>
        <p:spPr>
          <a:xfrm>
            <a:off x="2072671" y="3025020"/>
            <a:ext cx="1363662" cy="141481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32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Rectangle 41"/>
          <p:cNvSpPr txBox="1">
            <a:spLocks/>
          </p:cNvSpPr>
          <p:nvPr/>
        </p:nvSpPr>
        <p:spPr>
          <a:xfrm>
            <a:off x="2076728" y="3023585"/>
            <a:ext cx="1363662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/>
        </p:spPr>
        <p:txBody>
          <a:bodyPr lIns="73462" tIns="36731" rIns="36731" bIns="36731" anchor="ctr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sz="1020" b="1" kern="0" dirty="0" smtClean="0">
                <a:solidFill>
                  <a:srgbClr val="000000"/>
                </a:solidFill>
              </a:rPr>
              <a:t>1 день</a:t>
            </a:r>
            <a:endParaRPr lang="ru-RU" sz="1020" b="1" kern="0" dirty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8</a:t>
            </a:fld>
            <a:endParaRPr lang="ru-RU" sz="1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025" y="2281998"/>
            <a:ext cx="335309" cy="3840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462" y="2321770"/>
            <a:ext cx="329213" cy="384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898" y="4111939"/>
            <a:ext cx="335309" cy="3779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140" y="3038507"/>
            <a:ext cx="1348838" cy="15487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76932" y="3385534"/>
            <a:ext cx="134499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20" i="1" dirty="0" smtClean="0"/>
              <a:t>Специалист отдела кадров (ОК)</a:t>
            </a:r>
            <a:endParaRPr lang="ru-RU" sz="102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69676" y="3434622"/>
            <a:ext cx="133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/>
              <a:t>Сотрудник отделения 1,2,3,4</a:t>
            </a:r>
            <a:endParaRPr lang="ru-RU" sz="9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67045" y="3825959"/>
            <a:ext cx="1369288" cy="784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Забирает подписанное заявление (А), определяет исполнителя</a:t>
            </a:r>
          </a:p>
          <a:p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3727140" y="3038507"/>
            <a:ext cx="1344289" cy="406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20" b="1" dirty="0" smtClean="0"/>
              <a:t>1 день</a:t>
            </a:r>
            <a:endParaRPr lang="ru-RU" sz="800" b="1" dirty="0" smtClean="0"/>
          </a:p>
          <a:p>
            <a:endParaRPr lang="ru-RU" sz="102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735671" y="3783070"/>
            <a:ext cx="1320512" cy="784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Формирует приказ (</a:t>
            </a:r>
            <a:r>
              <a:rPr lang="en-US" sz="900" dirty="0" smtClean="0"/>
              <a:t>D</a:t>
            </a:r>
            <a:r>
              <a:rPr lang="ru-RU" sz="900" dirty="0" smtClean="0"/>
              <a:t>),получает 3 визы, передает на подпись в порядке общей очереди</a:t>
            </a:r>
            <a:endParaRPr lang="ru-RU" sz="9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777" y="3924053"/>
            <a:ext cx="286537" cy="3718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5746" y="3031273"/>
            <a:ext cx="1347333" cy="15485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319" y="3877606"/>
            <a:ext cx="286537" cy="3718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97281" y="3435886"/>
            <a:ext cx="1305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/>
              <a:t>Директор колледжа</a:t>
            </a:r>
            <a:endParaRPr lang="ru-RU" sz="9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20295" y="3039565"/>
            <a:ext cx="1342784" cy="406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20" b="1" dirty="0" smtClean="0"/>
              <a:t>1-2 дня </a:t>
            </a:r>
          </a:p>
          <a:p>
            <a:endParaRPr lang="ru-RU" sz="102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23338" y="3804744"/>
            <a:ext cx="1339741" cy="784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Подписывает служебную записку </a:t>
            </a:r>
            <a:r>
              <a:rPr lang="en-US" sz="900" dirty="0" smtClean="0"/>
              <a:t>(D)</a:t>
            </a:r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71" y="4238242"/>
            <a:ext cx="335309" cy="3840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423" y="4239724"/>
            <a:ext cx="329213" cy="3840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010" y="4257178"/>
            <a:ext cx="335309" cy="38408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1104" y="4859065"/>
            <a:ext cx="30745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Разработать Регламент выдачи дубликатов документов об образовании в ОГАПОУ «Белгородский индустриальный колледж»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31838" y="5469608"/>
            <a:ext cx="3344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Разработать образец  личного заявления </a:t>
            </a:r>
            <a:r>
              <a:rPr lang="ru-RU" sz="900" dirty="0" smtClean="0"/>
              <a:t>гражданина</a:t>
            </a:r>
          </a:p>
          <a:p>
            <a:r>
              <a:rPr lang="ru-RU" sz="900" dirty="0" smtClean="0"/>
              <a:t> </a:t>
            </a:r>
            <a:r>
              <a:rPr lang="ru-RU" sz="900" dirty="0"/>
              <a:t>на выдачу дубликатов документов об образовании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467138" y="4849612"/>
            <a:ext cx="3938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Создать на официальном сайте колледжа </a:t>
            </a:r>
            <a:r>
              <a:rPr lang="ru-RU" sz="900" dirty="0" smtClean="0"/>
              <a:t>страницу</a:t>
            </a:r>
          </a:p>
          <a:p>
            <a:r>
              <a:rPr lang="ru-RU" sz="900" dirty="0" smtClean="0"/>
              <a:t> </a:t>
            </a:r>
            <a:r>
              <a:rPr lang="ru-RU" sz="900" dirty="0"/>
              <a:t>с информацией о выдаче дубликатов об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95696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4475" y="757014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Достигнутые результаты (было и стало) </a:t>
            </a:r>
          </a:p>
        </p:txBody>
      </p:sp>
      <p:sp>
        <p:nvSpPr>
          <p:cNvPr id="15" name="TextBox 14">
            <a:extLst/>
          </p:cNvPr>
          <p:cNvSpPr txBox="1"/>
          <p:nvPr/>
        </p:nvSpPr>
        <p:spPr>
          <a:xfrm>
            <a:off x="373472" y="1531381"/>
            <a:ext cx="163512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Факторы успеха</a:t>
            </a:r>
          </a:p>
        </p:txBody>
      </p:sp>
      <p:sp>
        <p:nvSpPr>
          <p:cNvPr id="18" name="Плюс 17"/>
          <p:cNvSpPr/>
          <p:nvPr/>
        </p:nvSpPr>
        <p:spPr>
          <a:xfrm>
            <a:off x="2819400" y="2577713"/>
            <a:ext cx="330200" cy="403225"/>
          </a:xfrm>
          <a:prstGeom prst="mathPlus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люс 18"/>
          <p:cNvSpPr/>
          <p:nvPr/>
        </p:nvSpPr>
        <p:spPr>
          <a:xfrm>
            <a:off x="5826125" y="2577713"/>
            <a:ext cx="331788" cy="403225"/>
          </a:xfrm>
          <a:prstGeom prst="mathPlus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501650" y="3746113"/>
            <a:ext cx="209867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/>
                </a:solidFill>
                <a:latin typeface="+mn-lt"/>
              </a:rPr>
              <a:t>Устранили потери времени в процессе: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accent2"/>
                </a:solidFill>
              </a:rPr>
              <a:t>Высвобождение времени сотрудников, участвующих в процессе.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chemeClr val="accent2"/>
                </a:solidFill>
              </a:rPr>
              <a:t>Ожидания</a:t>
            </a:r>
            <a:r>
              <a:rPr lang="ru-RU" sz="1200" dirty="0">
                <a:solidFill>
                  <a:schemeClr val="accent2"/>
                </a:solidFill>
              </a:rPr>
              <a:t>, связанные со </a:t>
            </a:r>
            <a:r>
              <a:rPr lang="ru-RU" sz="1200" dirty="0" smtClean="0">
                <a:solidFill>
                  <a:schemeClr val="accent2"/>
                </a:solidFill>
              </a:rPr>
              <a:t>поиском </a:t>
            </a:r>
            <a:r>
              <a:rPr lang="ru-RU" sz="1200" dirty="0">
                <a:solidFill>
                  <a:schemeClr val="accent2"/>
                </a:solidFill>
              </a:rPr>
              <a:t>и заверением копий документов</a:t>
            </a: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3273425" y="3746113"/>
            <a:ext cx="210026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/>
                </a:solidFill>
              </a:rPr>
              <a:t>Р</a:t>
            </a: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АЗРАБОТАЛИ:</a:t>
            </a:r>
            <a:endParaRPr lang="ru-RU" sz="1200" b="1" dirty="0">
              <a:solidFill>
                <a:schemeClr val="accent2"/>
              </a:solidFill>
              <a:latin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chemeClr val="accent2"/>
                </a:solidFill>
              </a:rPr>
              <a:t>Регламент </a:t>
            </a:r>
            <a:r>
              <a:rPr lang="ru-RU" sz="1200" dirty="0">
                <a:solidFill>
                  <a:schemeClr val="accent2"/>
                </a:solidFill>
              </a:rPr>
              <a:t>выдачи дубликатов документов об образовании в ОГАПОУ «Белгородский индустриальный колледж»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accent2"/>
                </a:solidFill>
              </a:rPr>
              <a:t>образец  личного заявления </a:t>
            </a:r>
            <a:r>
              <a:rPr lang="ru-RU" sz="1200" dirty="0" smtClean="0">
                <a:solidFill>
                  <a:schemeClr val="accent2"/>
                </a:solidFill>
              </a:rPr>
              <a:t>гражданина на </a:t>
            </a:r>
            <a:r>
              <a:rPr lang="ru-RU" sz="1200" dirty="0">
                <a:solidFill>
                  <a:schemeClr val="accent2"/>
                </a:solidFill>
              </a:rPr>
              <a:t>выдачу дубликатов документов об образовании </a:t>
            </a: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6354763" y="3746113"/>
            <a:ext cx="25257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9</a:t>
            </a:fld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888" y="1727435"/>
            <a:ext cx="1649686" cy="19785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0266" y="1705877"/>
            <a:ext cx="1635879" cy="2064468"/>
          </a:xfrm>
          <a:prstGeom prst="rect">
            <a:avLst/>
          </a:prstGeom>
        </p:spPr>
      </p:pic>
      <p:sp>
        <p:nvSpPr>
          <p:cNvPr id="20" name="TextBox 19">
            <a:extLst/>
          </p:cNvPr>
          <p:cNvSpPr txBox="1"/>
          <p:nvPr/>
        </p:nvSpPr>
        <p:spPr>
          <a:xfrm>
            <a:off x="6357470" y="4023112"/>
            <a:ext cx="20986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Внедрили: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/>
                </a:solidFill>
              </a:rPr>
              <a:t>в</a:t>
            </a:r>
            <a:r>
              <a:rPr lang="ru-RU" sz="1200" dirty="0" smtClean="0">
                <a:solidFill>
                  <a:schemeClr val="accent2"/>
                </a:solidFill>
              </a:rPr>
              <a:t> процесс работы учебной части программу «1С.Проф»</a:t>
            </a:r>
            <a:endParaRPr lang="ru-RU" sz="1200" dirty="0">
              <a:solidFill>
                <a:schemeClr val="accent2"/>
              </a:solidFill>
            </a:endParaRPr>
          </a:p>
        </p:txBody>
      </p:sp>
      <p:pic>
        <p:nvPicPr>
          <p:cNvPr id="26" name="Рисунок 25" descr="http://spbsseu.ru/sites/default/files/images/914f33f9f8eb74498f9dfa391532b77b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2" y="2173986"/>
            <a:ext cx="1924050" cy="138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2890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1665</Words>
  <Application>Microsoft Office PowerPoint</Application>
  <PresentationFormat>Экран (4:3)</PresentationFormat>
  <Paragraphs>312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Book</vt:lpstr>
      <vt:lpstr>Times New Roman</vt:lpstr>
      <vt:lpstr>Wingdings</vt:lpstr>
      <vt:lpstr>Тема Office</vt:lpstr>
      <vt:lpstr>think-cell Slide</vt:lpstr>
      <vt:lpstr>Оптимизация процесса выдачи дубликатов документов  об образовании </vt:lpstr>
      <vt:lpstr>Команда проекта </vt:lpstr>
      <vt:lpstr>  Карта текущего состояния процесса «выдача дубликатов документов  об образовании»  </vt:lpstr>
      <vt:lpstr> Карта текущего состояния процесса «выдача дубликатов документов  об образовании» </vt:lpstr>
      <vt:lpstr>Презентация PowerPoint</vt:lpstr>
      <vt:lpstr>Анализ проблем процесса «выдача дубликатов документов  об образовании» </vt:lpstr>
      <vt:lpstr>Анализ проблем процесса «выдача дубликатов документов  об образовании» </vt:lpstr>
      <vt:lpstr>Карта целевого состояния процесса  «выдача дубликатов документов  об образовании» </vt:lpstr>
      <vt:lpstr>Достигнутые результаты (было и стало)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Беляева Галина Николаевна</cp:lastModifiedBy>
  <cp:revision>80</cp:revision>
  <cp:lastPrinted>2021-11-19T06:48:40Z</cp:lastPrinted>
  <dcterms:created xsi:type="dcterms:W3CDTF">2018-08-20T14:01:12Z</dcterms:created>
  <dcterms:modified xsi:type="dcterms:W3CDTF">2021-12-02T16:10:49Z</dcterms:modified>
</cp:coreProperties>
</file>