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8" r:id="rId5"/>
    <p:sldId id="260" r:id="rId6"/>
    <p:sldId id="262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>
                <a:effectLst/>
                <a:latin typeface="Franklin Gothic Medium Cond" pitchFamily="34" charset="0"/>
              </a:rPr>
              <a:t>Информация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о студентах,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относимых к категории лиц с ограниченными возможностями здоровья или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инвалидам,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зачисленных  на первый курс по программам среднего профессионального образования по состоянию на 12.11.2021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 (очная форма обучения)</a:t>
            </a:r>
            <a:endParaRPr lang="ru-RU" b="1" dirty="0">
              <a:effectLst/>
              <a:latin typeface="Franklin Gothic Medium Cond" pitchFamily="34" charset="0"/>
            </a:endParaRP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1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79648"/>
        <c:axId val="71181440"/>
      </c:barChart>
      <c:catAx>
        <c:axId val="711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71181440"/>
        <c:crosses val="autoZero"/>
        <c:auto val="1"/>
        <c:lblAlgn val="ctr"/>
        <c:lblOffset val="100"/>
        <c:noMultiLvlLbl val="0"/>
      </c:catAx>
      <c:valAx>
        <c:axId val="7118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17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12.11.2021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</a:t>
            </a:r>
            <a:endParaRPr lang="ru-RU" b="1" dirty="0">
              <a:effectLst/>
              <a:latin typeface="Franklin Gothic Medium Cond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18</c:v>
                </c:pt>
                <c:pt idx="2">
                  <c:v>25</c:v>
                </c:pt>
                <c:pt idx="3">
                  <c:v>9</c:v>
                </c:pt>
                <c:pt idx="4">
                  <c:v>14</c:v>
                </c:pt>
                <c:pt idx="5">
                  <c:v>5</c:v>
                </c:pt>
                <c:pt idx="6">
                  <c:v>20</c:v>
                </c:pt>
                <c:pt idx="7">
                  <c:v>15</c:v>
                </c:pt>
                <c:pt idx="8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74880"/>
        <c:axId val="49951104"/>
      </c:barChart>
      <c:catAx>
        <c:axId val="496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951104"/>
        <c:crosses val="autoZero"/>
        <c:auto val="1"/>
        <c:lblAlgn val="ctr"/>
        <c:lblOffset val="100"/>
        <c:noMultiLvlLbl val="0"/>
      </c:catAx>
      <c:valAx>
        <c:axId val="4995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67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12.11.2021 г. (</a:t>
            </a:r>
            <a:r>
              <a:rPr lang="ru-RU" sz="1800" b="1" i="0" baseline="0" dirty="0">
                <a:effectLst/>
                <a:latin typeface="Franklin Gothic Medium Cond" panose="020B0606030402020204" pitchFamily="34" charset="0"/>
              </a:rPr>
              <a:t>очно-заочная форма обучения)</a:t>
            </a:r>
            <a:endParaRPr lang="ru-RU" dirty="0">
              <a:effectLst/>
              <a:latin typeface="Franklin Gothic Medium Cond" panose="020B0606030402020204" pitchFamily="34" charset="0"/>
            </a:endParaRP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12.11.2021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9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90048"/>
        <c:axId val="49892736"/>
      </c:barChart>
      <c:catAx>
        <c:axId val="498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92736"/>
        <c:crosses val="autoZero"/>
        <c:auto val="1"/>
        <c:lblAlgn val="ctr"/>
        <c:lblOffset val="100"/>
        <c:noMultiLvlLbl val="0"/>
      </c:catAx>
      <c:valAx>
        <c:axId val="498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85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7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9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7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81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2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4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39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57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26" y="168597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BC306-779F-44CD-B52E-2C63C8F864FF}"/>
              </a:ext>
            </a:extLst>
          </p:cNvPr>
          <p:cNvSpPr txBox="1"/>
          <p:nvPr/>
        </p:nvSpPr>
        <p:spPr>
          <a:xfrm>
            <a:off x="1503679" y="1562726"/>
            <a:ext cx="918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ranklin Gothic Medium" panose="020B0603020102020204" pitchFamily="34" charset="0"/>
              </a:rPr>
              <a:t>Департамент образования 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4656B0-B30A-4FC3-A895-4B7BB1E53267}"/>
              </a:ext>
            </a:extLst>
          </p:cNvPr>
          <p:cNvSpPr txBox="1"/>
          <p:nvPr/>
        </p:nvSpPr>
        <p:spPr>
          <a:xfrm>
            <a:off x="1595120" y="2828835"/>
            <a:ext cx="89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мониторинге зачисления абитуриентов в профессиональные образовательные организации области из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числа инвалидов и лиц с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ограниченными возможностями здоровья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12.11.2021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2021 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28861502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0105170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454878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8136" y="519883"/>
            <a:ext cx="10731260" cy="2059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Анализ мониторинга зачисления студентов с инвалидностью и ОВЗ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на 2021-2022 учебный год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sz="2400" b="1" dirty="0">
              <a:solidFill>
                <a:prstClr val="black">
                  <a:lumMod val="65000"/>
                  <a:lumOff val="35000"/>
                </a:prstClr>
              </a:solidFill>
              <a:latin typeface="Franklin Gothic Medium Cond" pitchFamily="34" charset="0"/>
            </a:endParaRP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количество студентов с инвалидностью и ОВЗ в Белгородской области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583 человека.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годом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человека) количество студентов увеличилось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37760"/>
              </p:ext>
            </p:extLst>
          </p:nvPr>
        </p:nvGraphicFramePr>
        <p:xfrm>
          <a:off x="487391" y="2815885"/>
          <a:ext cx="11153958" cy="3157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5836"/>
                <a:gridCol w="1682150"/>
                <a:gridCol w="1858993"/>
                <a:gridCol w="1858993"/>
                <a:gridCol w="1858993"/>
                <a:gridCol w="1858993"/>
              </a:tblGrid>
              <a:tr h="988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1 курса</a:t>
                      </a:r>
                      <a:endParaRPr lang="ru-RU" b="1" u="sng" dirty="0"/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2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3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4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Очная </a:t>
                      </a:r>
                      <a:r>
                        <a:rPr lang="ru-RU" b="0" dirty="0" smtClean="0"/>
                        <a:t/>
                      </a:r>
                      <a:br>
                        <a:rPr lang="ru-RU" b="0" dirty="0" smtClean="0"/>
                      </a:br>
                      <a:r>
                        <a:rPr lang="ru-RU" b="0" dirty="0" smtClean="0"/>
                        <a:t>форма обучения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Очно-заочная</a:t>
                      </a:r>
                      <a:r>
                        <a:rPr lang="ru-RU" b="0" dirty="0" smtClean="0"/>
                        <a:t> форма</a:t>
                      </a:r>
                      <a:r>
                        <a:rPr lang="ru-RU" b="0" baseline="0" dirty="0" smtClean="0"/>
                        <a:t> обучения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Группа 8 вида</a:t>
                      </a:r>
                      <a:endParaRPr lang="ru-RU" b="1" u="sng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583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967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234</Words>
  <Application>Microsoft Office PowerPoint</Application>
  <PresentationFormat>Произвольный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111</cp:revision>
  <cp:lastPrinted>2021-09-02T09:58:13Z</cp:lastPrinted>
  <dcterms:created xsi:type="dcterms:W3CDTF">2020-07-02T09:34:24Z</dcterms:created>
  <dcterms:modified xsi:type="dcterms:W3CDTF">2022-11-03T08:30:36Z</dcterms:modified>
</cp:coreProperties>
</file>